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66" r:id="rId4"/>
    <p:sldId id="258" r:id="rId5"/>
    <p:sldId id="265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A8CAC1-718F-43C4-B36B-E525B3CB5B1D}" v="115" dt="2023-11-02T14:01:14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208DD5-B8C6-42AF-944C-FE34CB3AA596}" type="doc">
      <dgm:prSet loTypeId="urn:microsoft.com/office/officeart/2005/8/layout/cycle7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FD1EEC-360F-4389-81C9-B8A26520DE5A}">
      <dgm:prSet phldrT="[Text]"/>
      <dgm:spPr/>
      <dgm:t>
        <a:bodyPr/>
        <a:lstStyle/>
        <a:p>
          <a:r>
            <a:rPr lang="en-US" dirty="0"/>
            <a:t>LinkedIn Profile</a:t>
          </a:r>
        </a:p>
      </dgm:t>
    </dgm:pt>
    <dgm:pt modelId="{553EE3F0-EAD0-4C74-BDFA-B4E6111BE489}" type="parTrans" cxnId="{5079A893-0390-4A1D-9F76-E801616C06BB}">
      <dgm:prSet/>
      <dgm:spPr/>
      <dgm:t>
        <a:bodyPr/>
        <a:lstStyle/>
        <a:p>
          <a:endParaRPr lang="en-US"/>
        </a:p>
      </dgm:t>
    </dgm:pt>
    <dgm:pt modelId="{816A6AAF-FB88-404C-B422-B9D73F418A7A}" type="sibTrans" cxnId="{5079A893-0390-4A1D-9F76-E801616C06BB}">
      <dgm:prSet/>
      <dgm:spPr/>
      <dgm:t>
        <a:bodyPr/>
        <a:lstStyle/>
        <a:p>
          <a:endParaRPr lang="en-US"/>
        </a:p>
      </dgm:t>
    </dgm:pt>
    <dgm:pt modelId="{B2BD779F-0C62-4F1F-82A1-642C44A2E628}">
      <dgm:prSet phldrT="[Text]"/>
      <dgm:spPr/>
      <dgm:t>
        <a:bodyPr/>
        <a:lstStyle/>
        <a:p>
          <a:r>
            <a:rPr lang="en-US" dirty="0"/>
            <a:t>College / Post-Secondary Search </a:t>
          </a:r>
        </a:p>
      </dgm:t>
    </dgm:pt>
    <dgm:pt modelId="{BC3A8DC7-FEF2-4DB2-8A89-FE16A7BC2F67}" type="parTrans" cxnId="{18D3BF18-15A5-476F-8B26-5E7AB5D7B75D}">
      <dgm:prSet/>
      <dgm:spPr/>
      <dgm:t>
        <a:bodyPr/>
        <a:lstStyle/>
        <a:p>
          <a:endParaRPr lang="en-US"/>
        </a:p>
      </dgm:t>
    </dgm:pt>
    <dgm:pt modelId="{12DDE5B5-85BC-468A-8D06-D9EC1D1BCB4C}" type="sibTrans" cxnId="{18D3BF18-15A5-476F-8B26-5E7AB5D7B75D}">
      <dgm:prSet/>
      <dgm:spPr/>
      <dgm:t>
        <a:bodyPr/>
        <a:lstStyle/>
        <a:p>
          <a:endParaRPr lang="en-US"/>
        </a:p>
      </dgm:t>
    </dgm:pt>
    <dgm:pt modelId="{ED56795E-28D7-4383-A094-6D0BA496C631}">
      <dgm:prSet phldrT="[Text]"/>
      <dgm:spPr/>
      <dgm:t>
        <a:bodyPr/>
        <a:lstStyle/>
        <a:p>
          <a:r>
            <a:rPr lang="en-US" dirty="0"/>
            <a:t>Timeline Review</a:t>
          </a:r>
        </a:p>
      </dgm:t>
    </dgm:pt>
    <dgm:pt modelId="{111E3CA4-B5B1-448B-8076-0CBD7DACE7B0}" type="parTrans" cxnId="{A165CABC-4855-42B8-A9FE-FD28A8A38434}">
      <dgm:prSet/>
      <dgm:spPr/>
      <dgm:t>
        <a:bodyPr/>
        <a:lstStyle/>
        <a:p>
          <a:endParaRPr lang="en-US"/>
        </a:p>
      </dgm:t>
    </dgm:pt>
    <dgm:pt modelId="{6BFADD12-291B-487A-9D6B-08624C287104}" type="sibTrans" cxnId="{A165CABC-4855-42B8-A9FE-FD28A8A38434}">
      <dgm:prSet/>
      <dgm:spPr/>
      <dgm:t>
        <a:bodyPr/>
        <a:lstStyle/>
        <a:p>
          <a:endParaRPr lang="en-US"/>
        </a:p>
      </dgm:t>
    </dgm:pt>
    <dgm:pt modelId="{DB2B12B4-1F7A-47C2-8CA8-F0701D8718B7}" type="pres">
      <dgm:prSet presAssocID="{2B208DD5-B8C6-42AF-944C-FE34CB3AA596}" presName="Name0" presStyleCnt="0">
        <dgm:presLayoutVars>
          <dgm:dir/>
          <dgm:resizeHandles val="exact"/>
        </dgm:presLayoutVars>
      </dgm:prSet>
      <dgm:spPr/>
    </dgm:pt>
    <dgm:pt modelId="{A6259F85-2C3A-4B41-B15B-57FBB1628BF4}" type="pres">
      <dgm:prSet presAssocID="{06FD1EEC-360F-4389-81C9-B8A26520DE5A}" presName="node" presStyleLbl="node1" presStyleIdx="0" presStyleCnt="3">
        <dgm:presLayoutVars>
          <dgm:bulletEnabled val="1"/>
        </dgm:presLayoutVars>
      </dgm:prSet>
      <dgm:spPr/>
    </dgm:pt>
    <dgm:pt modelId="{C5B9DCB3-3509-4C3D-ADD7-0661260712E2}" type="pres">
      <dgm:prSet presAssocID="{816A6AAF-FB88-404C-B422-B9D73F418A7A}" presName="sibTrans" presStyleLbl="sibTrans2D1" presStyleIdx="0" presStyleCnt="3"/>
      <dgm:spPr/>
    </dgm:pt>
    <dgm:pt modelId="{04EBC129-901C-4B6E-8BBE-D573210E7BEF}" type="pres">
      <dgm:prSet presAssocID="{816A6AAF-FB88-404C-B422-B9D73F418A7A}" presName="connectorText" presStyleLbl="sibTrans2D1" presStyleIdx="0" presStyleCnt="3"/>
      <dgm:spPr/>
    </dgm:pt>
    <dgm:pt modelId="{2146A2BA-E750-4F80-B470-A174EDE75FC9}" type="pres">
      <dgm:prSet presAssocID="{B2BD779F-0C62-4F1F-82A1-642C44A2E628}" presName="node" presStyleLbl="node1" presStyleIdx="1" presStyleCnt="3">
        <dgm:presLayoutVars>
          <dgm:bulletEnabled val="1"/>
        </dgm:presLayoutVars>
      </dgm:prSet>
      <dgm:spPr/>
    </dgm:pt>
    <dgm:pt modelId="{1D94E193-441F-45A2-947A-99C7539AF40C}" type="pres">
      <dgm:prSet presAssocID="{12DDE5B5-85BC-468A-8D06-D9EC1D1BCB4C}" presName="sibTrans" presStyleLbl="sibTrans2D1" presStyleIdx="1" presStyleCnt="3"/>
      <dgm:spPr/>
    </dgm:pt>
    <dgm:pt modelId="{FCD27B4A-AEEC-49BC-AACA-7CEB27925D63}" type="pres">
      <dgm:prSet presAssocID="{12DDE5B5-85BC-468A-8D06-D9EC1D1BCB4C}" presName="connectorText" presStyleLbl="sibTrans2D1" presStyleIdx="1" presStyleCnt="3"/>
      <dgm:spPr/>
    </dgm:pt>
    <dgm:pt modelId="{6C68AA9E-956F-436F-974A-BC775D694A05}" type="pres">
      <dgm:prSet presAssocID="{ED56795E-28D7-4383-A094-6D0BA496C631}" presName="node" presStyleLbl="node1" presStyleIdx="2" presStyleCnt="3">
        <dgm:presLayoutVars>
          <dgm:bulletEnabled val="1"/>
        </dgm:presLayoutVars>
      </dgm:prSet>
      <dgm:spPr/>
    </dgm:pt>
    <dgm:pt modelId="{A7004616-7347-4915-A2C4-84B9CF4BF3E3}" type="pres">
      <dgm:prSet presAssocID="{6BFADD12-291B-487A-9D6B-08624C287104}" presName="sibTrans" presStyleLbl="sibTrans2D1" presStyleIdx="2" presStyleCnt="3"/>
      <dgm:spPr/>
    </dgm:pt>
    <dgm:pt modelId="{7A5C2224-022E-4FD3-A02A-2EEBEC406296}" type="pres">
      <dgm:prSet presAssocID="{6BFADD12-291B-487A-9D6B-08624C287104}" presName="connectorText" presStyleLbl="sibTrans2D1" presStyleIdx="2" presStyleCnt="3"/>
      <dgm:spPr/>
    </dgm:pt>
  </dgm:ptLst>
  <dgm:cxnLst>
    <dgm:cxn modelId="{18D3BF18-15A5-476F-8B26-5E7AB5D7B75D}" srcId="{2B208DD5-B8C6-42AF-944C-FE34CB3AA596}" destId="{B2BD779F-0C62-4F1F-82A1-642C44A2E628}" srcOrd="1" destOrd="0" parTransId="{BC3A8DC7-FEF2-4DB2-8A89-FE16A7BC2F67}" sibTransId="{12DDE5B5-85BC-468A-8D06-D9EC1D1BCB4C}"/>
    <dgm:cxn modelId="{9E6E9626-5CEB-4806-8EC5-D44F638722A8}" type="presOf" srcId="{12DDE5B5-85BC-468A-8D06-D9EC1D1BCB4C}" destId="{1D94E193-441F-45A2-947A-99C7539AF40C}" srcOrd="0" destOrd="0" presId="urn:microsoft.com/office/officeart/2005/8/layout/cycle7"/>
    <dgm:cxn modelId="{8ED76865-E673-494C-81D5-E29ACF083871}" type="presOf" srcId="{2B208DD5-B8C6-42AF-944C-FE34CB3AA596}" destId="{DB2B12B4-1F7A-47C2-8CA8-F0701D8718B7}" srcOrd="0" destOrd="0" presId="urn:microsoft.com/office/officeart/2005/8/layout/cycle7"/>
    <dgm:cxn modelId="{F344954C-D538-4457-832B-736FEE15A6D4}" type="presOf" srcId="{816A6AAF-FB88-404C-B422-B9D73F418A7A}" destId="{04EBC129-901C-4B6E-8BBE-D573210E7BEF}" srcOrd="1" destOrd="0" presId="urn:microsoft.com/office/officeart/2005/8/layout/cycle7"/>
    <dgm:cxn modelId="{90626C70-2122-4F54-BEDC-262B431CA34C}" type="presOf" srcId="{06FD1EEC-360F-4389-81C9-B8A26520DE5A}" destId="{A6259F85-2C3A-4B41-B15B-57FBB1628BF4}" srcOrd="0" destOrd="0" presId="urn:microsoft.com/office/officeart/2005/8/layout/cycle7"/>
    <dgm:cxn modelId="{43670D58-714F-4306-822C-76E53A916C7E}" type="presOf" srcId="{6BFADD12-291B-487A-9D6B-08624C287104}" destId="{7A5C2224-022E-4FD3-A02A-2EEBEC406296}" srcOrd="1" destOrd="0" presId="urn:microsoft.com/office/officeart/2005/8/layout/cycle7"/>
    <dgm:cxn modelId="{5079A893-0390-4A1D-9F76-E801616C06BB}" srcId="{2B208DD5-B8C6-42AF-944C-FE34CB3AA596}" destId="{06FD1EEC-360F-4389-81C9-B8A26520DE5A}" srcOrd="0" destOrd="0" parTransId="{553EE3F0-EAD0-4C74-BDFA-B4E6111BE489}" sibTransId="{816A6AAF-FB88-404C-B422-B9D73F418A7A}"/>
    <dgm:cxn modelId="{19E549A7-8B37-4ACE-A342-B7DECC30D935}" type="presOf" srcId="{6BFADD12-291B-487A-9D6B-08624C287104}" destId="{A7004616-7347-4915-A2C4-84B9CF4BF3E3}" srcOrd="0" destOrd="0" presId="urn:microsoft.com/office/officeart/2005/8/layout/cycle7"/>
    <dgm:cxn modelId="{A0B0A9A9-A26B-4618-A4CF-4B64B4DFC00F}" type="presOf" srcId="{B2BD779F-0C62-4F1F-82A1-642C44A2E628}" destId="{2146A2BA-E750-4F80-B470-A174EDE75FC9}" srcOrd="0" destOrd="0" presId="urn:microsoft.com/office/officeart/2005/8/layout/cycle7"/>
    <dgm:cxn modelId="{D3395EB0-4ABC-4A80-8DA4-820863FE5424}" type="presOf" srcId="{12DDE5B5-85BC-468A-8D06-D9EC1D1BCB4C}" destId="{FCD27B4A-AEEC-49BC-AACA-7CEB27925D63}" srcOrd="1" destOrd="0" presId="urn:microsoft.com/office/officeart/2005/8/layout/cycle7"/>
    <dgm:cxn modelId="{A165CABC-4855-42B8-A9FE-FD28A8A38434}" srcId="{2B208DD5-B8C6-42AF-944C-FE34CB3AA596}" destId="{ED56795E-28D7-4383-A094-6D0BA496C631}" srcOrd="2" destOrd="0" parTransId="{111E3CA4-B5B1-448B-8076-0CBD7DACE7B0}" sibTransId="{6BFADD12-291B-487A-9D6B-08624C287104}"/>
    <dgm:cxn modelId="{50C6E2CC-9655-4F9A-A4F9-EBAE0D2BE65C}" type="presOf" srcId="{816A6AAF-FB88-404C-B422-B9D73F418A7A}" destId="{C5B9DCB3-3509-4C3D-ADD7-0661260712E2}" srcOrd="0" destOrd="0" presId="urn:microsoft.com/office/officeart/2005/8/layout/cycle7"/>
    <dgm:cxn modelId="{B03A30F9-6B42-4487-ACB7-C144B8F9E2EE}" type="presOf" srcId="{ED56795E-28D7-4383-A094-6D0BA496C631}" destId="{6C68AA9E-956F-436F-974A-BC775D694A05}" srcOrd="0" destOrd="0" presId="urn:microsoft.com/office/officeart/2005/8/layout/cycle7"/>
    <dgm:cxn modelId="{746B34A4-B8EE-40A8-A703-C2CAB1B2A77D}" type="presParOf" srcId="{DB2B12B4-1F7A-47C2-8CA8-F0701D8718B7}" destId="{A6259F85-2C3A-4B41-B15B-57FBB1628BF4}" srcOrd="0" destOrd="0" presId="urn:microsoft.com/office/officeart/2005/8/layout/cycle7"/>
    <dgm:cxn modelId="{98411DB4-7459-44B3-9BCF-6886B4314313}" type="presParOf" srcId="{DB2B12B4-1F7A-47C2-8CA8-F0701D8718B7}" destId="{C5B9DCB3-3509-4C3D-ADD7-0661260712E2}" srcOrd="1" destOrd="0" presId="urn:microsoft.com/office/officeart/2005/8/layout/cycle7"/>
    <dgm:cxn modelId="{BC4B8B24-5858-4FA1-886F-7E38F60804FB}" type="presParOf" srcId="{C5B9DCB3-3509-4C3D-ADD7-0661260712E2}" destId="{04EBC129-901C-4B6E-8BBE-D573210E7BEF}" srcOrd="0" destOrd="0" presId="urn:microsoft.com/office/officeart/2005/8/layout/cycle7"/>
    <dgm:cxn modelId="{773A8BFF-0C03-4460-82E8-7CB7A824564A}" type="presParOf" srcId="{DB2B12B4-1F7A-47C2-8CA8-F0701D8718B7}" destId="{2146A2BA-E750-4F80-B470-A174EDE75FC9}" srcOrd="2" destOrd="0" presId="urn:microsoft.com/office/officeart/2005/8/layout/cycle7"/>
    <dgm:cxn modelId="{842F8B71-15A3-4027-B707-70B12F3D0EEF}" type="presParOf" srcId="{DB2B12B4-1F7A-47C2-8CA8-F0701D8718B7}" destId="{1D94E193-441F-45A2-947A-99C7539AF40C}" srcOrd="3" destOrd="0" presId="urn:microsoft.com/office/officeart/2005/8/layout/cycle7"/>
    <dgm:cxn modelId="{9B8676B3-785B-403F-A114-372E1796726A}" type="presParOf" srcId="{1D94E193-441F-45A2-947A-99C7539AF40C}" destId="{FCD27B4A-AEEC-49BC-AACA-7CEB27925D63}" srcOrd="0" destOrd="0" presId="urn:microsoft.com/office/officeart/2005/8/layout/cycle7"/>
    <dgm:cxn modelId="{1705A5A5-711A-4DAD-B39B-E80991C79CC7}" type="presParOf" srcId="{DB2B12B4-1F7A-47C2-8CA8-F0701D8718B7}" destId="{6C68AA9E-956F-436F-974A-BC775D694A05}" srcOrd="4" destOrd="0" presId="urn:microsoft.com/office/officeart/2005/8/layout/cycle7"/>
    <dgm:cxn modelId="{DDF4CD2E-AC86-48AE-A419-FB1E7F3A5ABB}" type="presParOf" srcId="{DB2B12B4-1F7A-47C2-8CA8-F0701D8718B7}" destId="{A7004616-7347-4915-A2C4-84B9CF4BF3E3}" srcOrd="5" destOrd="0" presId="urn:microsoft.com/office/officeart/2005/8/layout/cycle7"/>
    <dgm:cxn modelId="{AD754F93-7219-4A26-999A-3931CF22CE3A}" type="presParOf" srcId="{A7004616-7347-4915-A2C4-84B9CF4BF3E3}" destId="{7A5C2224-022E-4FD3-A02A-2EEBEC40629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59F85-2C3A-4B41-B15B-57FBB1628BF4}">
      <dsp:nvSpPr>
        <dsp:cNvPr id="0" name=""/>
        <dsp:cNvSpPr/>
      </dsp:nvSpPr>
      <dsp:spPr>
        <a:xfrm>
          <a:off x="3489229" y="1156"/>
          <a:ext cx="2594135" cy="1297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LinkedIn Profile</a:t>
          </a:r>
        </a:p>
      </dsp:txBody>
      <dsp:txXfrm>
        <a:off x="3527219" y="39146"/>
        <a:ext cx="2518155" cy="1221087"/>
      </dsp:txXfrm>
    </dsp:sp>
    <dsp:sp modelId="{C5B9DCB3-3509-4C3D-ADD7-0661260712E2}">
      <dsp:nvSpPr>
        <dsp:cNvPr id="0" name=""/>
        <dsp:cNvSpPr/>
      </dsp:nvSpPr>
      <dsp:spPr>
        <a:xfrm rot="3600000">
          <a:off x="5181663" y="2276830"/>
          <a:ext cx="1350228" cy="453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17855" y="2367625"/>
        <a:ext cx="1077844" cy="272383"/>
      </dsp:txXfrm>
    </dsp:sp>
    <dsp:sp modelId="{2146A2BA-E750-4F80-B470-A174EDE75FC9}">
      <dsp:nvSpPr>
        <dsp:cNvPr id="0" name=""/>
        <dsp:cNvSpPr/>
      </dsp:nvSpPr>
      <dsp:spPr>
        <a:xfrm>
          <a:off x="5630190" y="3709409"/>
          <a:ext cx="2594135" cy="1297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College / Post-Secondary Search </a:t>
          </a:r>
        </a:p>
      </dsp:txBody>
      <dsp:txXfrm>
        <a:off x="5668180" y="3747399"/>
        <a:ext cx="2518155" cy="1221087"/>
      </dsp:txXfrm>
    </dsp:sp>
    <dsp:sp modelId="{1D94E193-441F-45A2-947A-99C7539AF40C}">
      <dsp:nvSpPr>
        <dsp:cNvPr id="0" name=""/>
        <dsp:cNvSpPr/>
      </dsp:nvSpPr>
      <dsp:spPr>
        <a:xfrm rot="10800000">
          <a:off x="4111183" y="4130956"/>
          <a:ext cx="1350228" cy="453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10800000">
        <a:off x="4247375" y="4221751"/>
        <a:ext cx="1077844" cy="272383"/>
      </dsp:txXfrm>
    </dsp:sp>
    <dsp:sp modelId="{6C68AA9E-956F-436F-974A-BC775D694A05}">
      <dsp:nvSpPr>
        <dsp:cNvPr id="0" name=""/>
        <dsp:cNvSpPr/>
      </dsp:nvSpPr>
      <dsp:spPr>
        <a:xfrm>
          <a:off x="1348268" y="3709409"/>
          <a:ext cx="2594135" cy="1297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Timeline Review</a:t>
          </a:r>
        </a:p>
      </dsp:txBody>
      <dsp:txXfrm>
        <a:off x="1386258" y="3747399"/>
        <a:ext cx="2518155" cy="1221087"/>
      </dsp:txXfrm>
    </dsp:sp>
    <dsp:sp modelId="{A7004616-7347-4915-A2C4-84B9CF4BF3E3}">
      <dsp:nvSpPr>
        <dsp:cNvPr id="0" name=""/>
        <dsp:cNvSpPr/>
      </dsp:nvSpPr>
      <dsp:spPr>
        <a:xfrm rot="18000000">
          <a:off x="3040702" y="2276830"/>
          <a:ext cx="1350228" cy="453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3176894" y="2367625"/>
        <a:ext cx="1077844" cy="2723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6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76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00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7005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23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4988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41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11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0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182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6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9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0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91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95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0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4E681F2-EDD6-45C9-9151-6A54FC9EF5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F2A614-6B9C-400B-98E4-5C348CE8D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756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rhoag@polaris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0EF52-5B51-0282-A41E-B62F262CE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00" y="249558"/>
            <a:ext cx="8001000" cy="297180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Junior Career Exploration </a:t>
            </a:r>
            <a:br>
              <a:rPr lang="en-US" b="1" dirty="0"/>
            </a:br>
            <a:r>
              <a:rPr lang="en-US" b="1" dirty="0"/>
              <a:t>&amp; </a:t>
            </a:r>
            <a:br>
              <a:rPr lang="en-US" b="1" dirty="0"/>
            </a:br>
            <a:r>
              <a:rPr lang="en-US" b="1" dirty="0"/>
              <a:t>Senior Exit Interviews </a:t>
            </a:r>
            <a:br>
              <a:rPr lang="en-US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27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(not your average exit interview)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8ADF20-6EB9-5DC3-C819-E680FC3F3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170" y="4836160"/>
            <a:ext cx="4715234" cy="20218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31B5A5-3889-E1E7-6C95-9588C81BCDDF}"/>
              </a:ext>
            </a:extLst>
          </p:cNvPr>
          <p:cNvSpPr txBox="1"/>
          <p:nvPr/>
        </p:nvSpPr>
        <p:spPr>
          <a:xfrm>
            <a:off x="284672" y="5685112"/>
            <a:ext cx="4649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Rachel Hoag</a:t>
            </a:r>
          </a:p>
          <a:p>
            <a:r>
              <a:rPr lang="en-US" dirty="0"/>
              <a:t>Career Strategist</a:t>
            </a:r>
          </a:p>
          <a:p>
            <a:r>
              <a:rPr lang="en-US" dirty="0"/>
              <a:t>Office of Career &amp; Enrollment Services </a:t>
            </a:r>
          </a:p>
        </p:txBody>
      </p:sp>
    </p:spTree>
    <p:extLst>
      <p:ext uri="{BB962C8B-B14F-4D97-AF65-F5344CB8AC3E}">
        <p14:creationId xmlns:p14="http://schemas.microsoft.com/office/powerpoint/2010/main" val="3265029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7" name="Picture 1106">
            <a:extLst>
              <a:ext uri="{FF2B5EF4-FFF2-40B4-BE49-F238E27FC236}">
                <a16:creationId xmlns:a16="http://schemas.microsoft.com/office/drawing/2014/main" id="{696C7333-CE47-2C6C-C767-B972E969A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03" y="232913"/>
            <a:ext cx="5082670" cy="6217407"/>
          </a:xfrm>
          <a:prstGeom prst="rect">
            <a:avLst/>
          </a:prstGeom>
        </p:spPr>
      </p:pic>
      <p:sp>
        <p:nvSpPr>
          <p:cNvPr id="1108" name="TextBox 1107">
            <a:extLst>
              <a:ext uri="{FF2B5EF4-FFF2-40B4-BE49-F238E27FC236}">
                <a16:creationId xmlns:a16="http://schemas.microsoft.com/office/drawing/2014/main" id="{B3333CD5-76E5-0A08-2943-969EAF3B6E83}"/>
              </a:ext>
            </a:extLst>
          </p:cNvPr>
          <p:cNvSpPr txBox="1"/>
          <p:nvPr/>
        </p:nvSpPr>
        <p:spPr>
          <a:xfrm>
            <a:off x="6185139" y="368911"/>
            <a:ext cx="5564037" cy="5945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Accountant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Salesperson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 Estate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Bank Teller­­­­­­­­­­­­­­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Marketing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Chief Executive Officer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Stockbroker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Insurance Agent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 Reporter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Office Manager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Business Teacher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Entrepreneur </a:t>
            </a:r>
          </a:p>
        </p:txBody>
      </p:sp>
    </p:spTree>
    <p:extLst>
      <p:ext uri="{BB962C8B-B14F-4D97-AF65-F5344CB8AC3E}">
        <p14:creationId xmlns:p14="http://schemas.microsoft.com/office/powerpoint/2010/main" val="91338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CBEFF-BA11-F310-6C35-AF894E50C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3510" y="5684808"/>
            <a:ext cx="8534400" cy="1507067"/>
          </a:xfrm>
        </p:spPr>
        <p:txBody>
          <a:bodyPr>
            <a:normAutofit/>
          </a:bodyPr>
          <a:lstStyle/>
          <a:p>
            <a:r>
              <a:rPr lang="en-US" sz="4500" b="1" dirty="0">
                <a:solidFill>
                  <a:srgbClr val="FFC000"/>
                </a:solidFill>
                <a:latin typeface="+mn-lt"/>
              </a:rPr>
              <a:t>Round Robin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4B076BC5-994C-5E45-C156-C07190FD48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22333"/>
              </p:ext>
            </p:extLst>
          </p:nvPr>
        </p:nvGraphicFramePr>
        <p:xfrm>
          <a:off x="675586" y="677174"/>
          <a:ext cx="9572595" cy="5007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071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7A244D-E14A-3DA9-4827-66E48A61D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60" y="44319"/>
            <a:ext cx="9032239" cy="677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58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05B4-9148-A571-672C-55D75469B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42" y="0"/>
            <a:ext cx="8534400" cy="1507067"/>
          </a:xfrm>
        </p:spPr>
        <p:txBody>
          <a:bodyPr/>
          <a:lstStyle/>
          <a:p>
            <a:r>
              <a:rPr lang="en-US" b="1" dirty="0"/>
              <a:t>Senior Exit Interview Data </a:t>
            </a:r>
            <a:br>
              <a:rPr lang="en-US" dirty="0"/>
            </a:br>
            <a:r>
              <a:rPr lang="en-US" sz="3000" i="1" dirty="0"/>
              <a:t>Class of 2023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C4A73C-0977-27FD-5FEC-E12A9F243F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429" y="1369812"/>
            <a:ext cx="8965267" cy="52380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B0BBFE-8D08-784C-3D7F-6F9C204124CF}"/>
              </a:ext>
            </a:extLst>
          </p:cNvPr>
          <p:cNvSpPr txBox="1"/>
          <p:nvPr/>
        </p:nvSpPr>
        <p:spPr>
          <a:xfrm>
            <a:off x="9191696" y="1369812"/>
            <a:ext cx="30003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Total Seniors Interviewed: </a:t>
            </a:r>
          </a:p>
          <a:p>
            <a:pPr algn="ctr"/>
            <a:r>
              <a:rPr lang="en-US" sz="2400" b="1" dirty="0">
                <a:solidFill>
                  <a:srgbClr val="FFC000"/>
                </a:solidFill>
              </a:rPr>
              <a:t>329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Students Flagged for Follow-Up: </a:t>
            </a:r>
          </a:p>
          <a:p>
            <a:pPr algn="ctr"/>
            <a:r>
              <a:rPr lang="en-US" sz="2400" b="1" dirty="0">
                <a:solidFill>
                  <a:srgbClr val="FFC000"/>
                </a:solidFill>
              </a:rPr>
              <a:t>188</a:t>
            </a:r>
          </a:p>
        </p:txBody>
      </p:sp>
    </p:spTree>
    <p:extLst>
      <p:ext uri="{BB962C8B-B14F-4D97-AF65-F5344CB8AC3E}">
        <p14:creationId xmlns:p14="http://schemas.microsoft.com/office/powerpoint/2010/main" val="22078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D1A62-87D1-E8F7-C3BA-B683F064B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32" y="269015"/>
            <a:ext cx="11634309" cy="150706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Student Feedback </a:t>
            </a:r>
            <a:br>
              <a:rPr lang="en-US" b="1" dirty="0"/>
            </a:br>
            <a:br>
              <a:rPr lang="en-US" b="1" dirty="0"/>
            </a:br>
            <a:r>
              <a:rPr lang="en-US" b="1" i="1" dirty="0">
                <a:solidFill>
                  <a:srgbClr val="FFC000"/>
                </a:solidFill>
                <a:latin typeface="Dreaming Outloud Pro" panose="020F0502020204030204" pitchFamily="66" charset="0"/>
                <a:cs typeface="Dreaming Outloud Pro" panose="020F0502020204030204" pitchFamily="66" charset="0"/>
              </a:rPr>
              <a:t>What did you like about your senior exit interview?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572FF8F-4B22-5F11-46FE-B18463FCF0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5710819"/>
              </p:ext>
            </p:extLst>
          </p:nvPr>
        </p:nvGraphicFramePr>
        <p:xfrm>
          <a:off x="908977" y="1896852"/>
          <a:ext cx="8519695" cy="3614737"/>
        </p:xfrm>
        <a:graphic>
          <a:graphicData uri="http://schemas.openxmlformats.org/drawingml/2006/table">
            <a:tbl>
              <a:tblPr/>
              <a:tblGrid>
                <a:gridCol w="8519695">
                  <a:extLst>
                    <a:ext uri="{9D8B030D-6E8A-4147-A177-3AD203B41FA5}">
                      <a16:colId xmlns:a16="http://schemas.microsoft.com/office/drawing/2014/main" val="2512120996"/>
                    </a:ext>
                  </a:extLst>
                </a:gridCol>
              </a:tblGrid>
              <a:tr h="455250">
                <a:tc>
                  <a:txBody>
                    <a:bodyPr/>
                    <a:lstStyle/>
                    <a:p>
                      <a:pPr marL="342900" indent="-342900" rtl="0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effectLst/>
                        </a:rPr>
                        <a:t>The calmness and very straight forward.</a:t>
                      </a:r>
                    </a:p>
                  </a:txBody>
                  <a:tcPr marL="10223" marR="10223" marT="6815" marB="681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3491581"/>
                  </a:ext>
                </a:extLst>
              </a:tr>
              <a:tr h="455250">
                <a:tc>
                  <a:txBody>
                    <a:bodyPr/>
                    <a:lstStyle/>
                    <a:p>
                      <a:pPr marL="342900" indent="-342900" rtl="0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effectLst/>
                        </a:rPr>
                        <a:t>How it allowed me to confirm my plans for the future.</a:t>
                      </a:r>
                    </a:p>
                  </a:txBody>
                  <a:tcPr marL="10223" marR="10223" marT="6815" marB="681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4489079"/>
                  </a:ext>
                </a:extLst>
              </a:tr>
              <a:tr h="602456">
                <a:tc>
                  <a:txBody>
                    <a:bodyPr/>
                    <a:lstStyle/>
                    <a:p>
                      <a:pPr marL="342900" indent="-342900" rtl="0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effectLst/>
                        </a:rPr>
                        <a:t>It was very conversational and enjoyable generally.</a:t>
                      </a:r>
                    </a:p>
                  </a:txBody>
                  <a:tcPr marL="10223" marR="10223" marT="6815" marB="681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911072"/>
                  </a:ext>
                </a:extLst>
              </a:tr>
              <a:tr h="602456">
                <a:tc>
                  <a:txBody>
                    <a:bodyPr/>
                    <a:lstStyle/>
                    <a:p>
                      <a:pPr marL="342900" indent="-342900" rtl="0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effectLst/>
                        </a:rPr>
                        <a:t>Getting an outside opinion on where I’m at and where I’m going.</a:t>
                      </a:r>
                    </a:p>
                  </a:txBody>
                  <a:tcPr marL="10223" marR="10223" marT="6815" marB="681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784544"/>
                  </a:ext>
                </a:extLst>
              </a:tr>
              <a:tr h="896869">
                <a:tc>
                  <a:txBody>
                    <a:bodyPr/>
                    <a:lstStyle/>
                    <a:p>
                      <a:pPr marL="342900" indent="-342900" rtl="0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effectLst/>
                        </a:rPr>
                        <a:t>It definitely helped me feel more secure in the position I am in with my life after college.</a:t>
                      </a:r>
                    </a:p>
                  </a:txBody>
                  <a:tcPr marL="10223" marR="10223" marT="6815" marB="681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684584"/>
                  </a:ext>
                </a:extLst>
              </a:tr>
              <a:tr h="602456">
                <a:tc>
                  <a:txBody>
                    <a:bodyPr/>
                    <a:lstStyle/>
                    <a:p>
                      <a:pPr marL="342900" indent="-342900" rtl="0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effectLst/>
                        </a:rPr>
                        <a:t>I liked how willing they were to help me with anything needed. </a:t>
                      </a:r>
                    </a:p>
                  </a:txBody>
                  <a:tcPr marL="10223" marR="10223" marT="6815" marB="6815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663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584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ACFD1-7AE4-2DFA-F328-9F8226830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487332"/>
            <a:ext cx="10796588" cy="1507067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FFC000"/>
                </a:solidFill>
              </a:rPr>
              <a:t>Thank you for attending!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4F983-66D6-BA5A-DB28-B9159BB5D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787400"/>
            <a:ext cx="8534400" cy="3615267"/>
          </a:xfrm>
        </p:spPr>
        <p:txBody>
          <a:bodyPr/>
          <a:lstStyle/>
          <a:p>
            <a:r>
              <a:rPr lang="en-US" sz="3000" dirty="0"/>
              <a:t>Rachel Hoag</a:t>
            </a:r>
          </a:p>
          <a:p>
            <a:r>
              <a:rPr lang="en-US" sz="3000" dirty="0"/>
              <a:t>Career Strategist</a:t>
            </a:r>
          </a:p>
          <a:p>
            <a:r>
              <a:rPr lang="en-US" sz="3000" dirty="0"/>
              <a:t>Polaris Career Center</a:t>
            </a:r>
          </a:p>
          <a:p>
            <a:r>
              <a:rPr lang="en-US" sz="3000" dirty="0">
                <a:hlinkClick r:id="rId2"/>
              </a:rPr>
              <a:t>rhoag@polaris.edu</a:t>
            </a:r>
            <a:endParaRPr lang="en-US" sz="3000" dirty="0"/>
          </a:p>
          <a:p>
            <a:r>
              <a:rPr lang="en-US" sz="3000" dirty="0"/>
              <a:t>440-891-7691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51F844-5340-CCAD-49B8-299655325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8198" y="259114"/>
            <a:ext cx="4340282" cy="150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840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1365</TotalTime>
  <Words>181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Slice</vt:lpstr>
      <vt:lpstr>Junior Career Exploration  &amp;  Senior Exit Interviews  (not your average exit interview) </vt:lpstr>
      <vt:lpstr>PowerPoint Presentation</vt:lpstr>
      <vt:lpstr>Round Robin</vt:lpstr>
      <vt:lpstr>PowerPoint Presentation</vt:lpstr>
      <vt:lpstr>Senior Exit Interview Data  Class of 2023 </vt:lpstr>
      <vt:lpstr>Student Feedback   What did you like about your senior exit interview?</vt:lpstr>
      <vt:lpstr>Thank you for attending!</vt:lpstr>
    </vt:vector>
  </TitlesOfParts>
  <Company>Polaris Career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Hoag</dc:creator>
  <cp:lastModifiedBy>Rachel Hoag</cp:lastModifiedBy>
  <cp:revision>2</cp:revision>
  <dcterms:created xsi:type="dcterms:W3CDTF">2023-09-01T17:35:07Z</dcterms:created>
  <dcterms:modified xsi:type="dcterms:W3CDTF">2023-11-08T15:55:45Z</dcterms:modified>
</cp:coreProperties>
</file>