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0" r:id="rId3"/>
    <p:sldId id="298" r:id="rId4"/>
    <p:sldId id="272" r:id="rId5"/>
    <p:sldId id="273" r:id="rId6"/>
    <p:sldId id="292" r:id="rId7"/>
    <p:sldId id="293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8E5AAAA-D524-4DDB-8509-FEFD138E4238}"/>
              </a:ext>
            </a:extLst>
          </p:cNvPr>
          <p:cNvSpPr/>
          <p:nvPr userDrawn="1"/>
        </p:nvSpPr>
        <p:spPr>
          <a:xfrm>
            <a:off x="0" y="0"/>
            <a:ext cx="9144000" cy="5876035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7096125" cy="1477962"/>
          </a:xfrm>
          <a:prstGeom prst="rect">
            <a:avLst/>
          </a:prstGeom>
        </p:spPr>
        <p:txBody>
          <a:bodyPr anchor="b"/>
          <a:lstStyle>
            <a:lvl1pPr algn="l">
              <a:defRPr sz="3800" b="1">
                <a:solidFill>
                  <a:schemeClr val="bg1">
                    <a:lumMod val="95000"/>
                  </a:schemeClr>
                </a:solidFill>
                <a:latin typeface="Helvetica" panose="020B0504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and conference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BA77DA-1795-4FB1-9BCD-6FD3AD97DA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5963813"/>
            <a:ext cx="952500" cy="8591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0D9BFBF-0667-4AF7-A785-5FA7045C4E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7" y="5956485"/>
            <a:ext cx="824098" cy="8240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C3D50D-0C68-4F77-A289-4157A723FAE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748" y="5950039"/>
            <a:ext cx="3150102" cy="85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0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ue Bar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49" y="349249"/>
            <a:ext cx="7886701" cy="673099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00529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Slide Topic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8751"/>
            <a:ext cx="7886700" cy="453707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F5371D-C432-47EC-AF22-934A53496CC7}"/>
              </a:ext>
            </a:extLst>
          </p:cNvPr>
          <p:cNvSpPr/>
          <p:nvPr userDrawn="1"/>
        </p:nvSpPr>
        <p:spPr>
          <a:xfrm>
            <a:off x="0" y="6115049"/>
            <a:ext cx="9144000" cy="742951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80DA21-192C-4BDB-BFFA-9FEB7E4C2707}"/>
              </a:ext>
            </a:extLst>
          </p:cNvPr>
          <p:cNvCxnSpPr>
            <a:cxnSpLocks/>
          </p:cNvCxnSpPr>
          <p:nvPr userDrawn="1"/>
        </p:nvCxnSpPr>
        <p:spPr>
          <a:xfrm>
            <a:off x="628649" y="1171575"/>
            <a:ext cx="7886701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5F1F46B5-C1C0-4071-AEFD-413BD6381F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5" y="6164119"/>
            <a:ext cx="2457449" cy="67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6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E084B79-1143-4E2E-AF18-1A19D96F2371}"/>
              </a:ext>
            </a:extLst>
          </p:cNvPr>
          <p:cNvSpPr/>
          <p:nvPr userDrawn="1"/>
        </p:nvSpPr>
        <p:spPr>
          <a:xfrm>
            <a:off x="0" y="0"/>
            <a:ext cx="9144000" cy="1057275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7B6EF1-BAA0-4097-8938-68318A35094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1400176"/>
            <a:ext cx="7886700" cy="4457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8C89A48-EA51-4EBF-8CD7-9502266B39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19077"/>
            <a:ext cx="7886700" cy="673099"/>
          </a:xfrm>
          <a:prstGeom prst="rect">
            <a:avLst/>
          </a:prstGeom>
        </p:spPr>
        <p:txBody>
          <a:bodyPr/>
          <a:lstStyle>
            <a:lvl1pPr>
              <a:defRPr sz="3500" b="1">
                <a:solidFill>
                  <a:schemeClr val="bg1"/>
                </a:solidFill>
                <a:latin typeface="Helvetica" panose="020B0504020202030204" pitchFamily="34" charset="0"/>
              </a:defRPr>
            </a:lvl1pPr>
          </a:lstStyle>
          <a:p>
            <a:r>
              <a:rPr lang="en-US" dirty="0"/>
              <a:t>SLIDE TOPIC TITLE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53AC70-1194-4F77-99AB-6DCB314CFB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748" y="5950039"/>
            <a:ext cx="3150102" cy="85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0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8E5AAAA-D524-4DDB-8509-FEFD138E4238}"/>
              </a:ext>
            </a:extLst>
          </p:cNvPr>
          <p:cNvSpPr/>
          <p:nvPr userDrawn="1"/>
        </p:nvSpPr>
        <p:spPr>
          <a:xfrm>
            <a:off x="0" y="0"/>
            <a:ext cx="9144000" cy="5876035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3937" y="410465"/>
            <a:ext cx="6858001" cy="704850"/>
          </a:xfrm>
          <a:prstGeom prst="rect">
            <a:avLst/>
          </a:prstGeom>
        </p:spPr>
        <p:txBody>
          <a:bodyPr anchor="b"/>
          <a:lstStyle>
            <a:lvl1pPr algn="l">
              <a:defRPr sz="3800" b="1">
                <a:solidFill>
                  <a:schemeClr val="bg1">
                    <a:lumMod val="95000"/>
                  </a:schemeClr>
                </a:solidFill>
                <a:latin typeface="Helvetica" panose="020B0504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00125" y="1439863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Resources and email lists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BA77DA-1795-4FB1-9BCD-6FD3AD97DA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5963813"/>
            <a:ext cx="952500" cy="8591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0D9BFBF-0667-4AF7-A785-5FA7045C4E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7" y="5956485"/>
            <a:ext cx="824098" cy="8240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0700EE-F908-4EF6-A1EA-354788FB90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748" y="5950039"/>
            <a:ext cx="3150102" cy="85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2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80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29B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29B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529B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9B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9B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beheler@gmail.com" TargetMode="External"/><Relationship Id="rId2" Type="http://schemas.openxmlformats.org/officeDocument/2006/relationships/hyperlink" Target="mailto:abeheler@collin.ed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8D55-135B-43F5-95EC-BB4505677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985" y="2146504"/>
            <a:ext cx="7779774" cy="147796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br>
              <a:rPr lang="en-US" dirty="0"/>
            </a:br>
            <a:r>
              <a:rPr lang="en-US" dirty="0"/>
              <a:t>Business &amp; Industry Leadership Team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BILT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63F13-3DFD-4B32-A361-0CB9E58F6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5222" y="4838774"/>
            <a:ext cx="3543300" cy="86672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</a:rPr>
              <a:t>Dr. Ann Beheler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</a:rPr>
              <a:t>Principal Investigator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</a:rPr>
              <a:t>National Convergence Technology Center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34" y="2981531"/>
            <a:ext cx="1676076" cy="175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3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A794D7-1AFC-454D-BD44-157FFFE928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21155" y="1534929"/>
            <a:ext cx="7886700" cy="4457700"/>
          </a:xfrm>
        </p:spPr>
        <p:txBody>
          <a:bodyPr/>
          <a:lstStyle/>
          <a:p>
            <a:r>
              <a:rPr lang="en-US" dirty="0"/>
              <a:t>National Science Foundation Center of Excellence in Convergence Technology (CTC) is based at Collin College, Frisco, TX (2012-2022)</a:t>
            </a:r>
          </a:p>
          <a:p>
            <a:r>
              <a:rPr lang="en-US" dirty="0"/>
              <a:t>The CTC works with a wide range of business leaders from across the nation to determine the Knowledge, Skills, and Abilities that they want “workforce ready” graduates to posses for the future</a:t>
            </a:r>
          </a:p>
          <a:p>
            <a:r>
              <a:rPr lang="en-US" dirty="0"/>
              <a:t>BILT information is disseminated nationally to colleges and universities, including 80 who share curriculum and guidance with one another through a “mesh” network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BB1C5C-0F4C-42A2-B7D8-F42FC01C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025" y="294219"/>
            <a:ext cx="7886700" cy="673099"/>
          </a:xfrm>
        </p:spPr>
        <p:txBody>
          <a:bodyPr/>
          <a:lstStyle/>
          <a:p>
            <a:pPr algn="ctr"/>
            <a:r>
              <a:rPr lang="en-US" sz="2800" dirty="0"/>
              <a:t>National Convergence Technology Center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879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A794D7-1AFC-454D-BD44-157FFFE928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5277" y="2045069"/>
            <a:ext cx="7886700" cy="4457700"/>
          </a:xfrm>
        </p:spPr>
        <p:txBody>
          <a:bodyPr/>
          <a:lstStyle/>
          <a:p>
            <a:pPr marL="236538" indent="-236538"/>
            <a:r>
              <a:rPr lang="en-US" dirty="0"/>
              <a:t>STUDENTS complete certificates and degrees and are well-qualified for ready employment or transfer</a:t>
            </a:r>
          </a:p>
          <a:p>
            <a:pPr marL="236538" indent="-236538"/>
            <a:endParaRPr lang="en-US" dirty="0"/>
          </a:p>
          <a:p>
            <a:pPr marL="236538" indent="-236538"/>
            <a:r>
              <a:rPr lang="en-US" dirty="0"/>
              <a:t>EMPLOYERS are highly engaged and want to hire students</a:t>
            </a:r>
          </a:p>
          <a:p>
            <a:pPr marL="236538" indent="-236538"/>
            <a:endParaRPr lang="en-US" dirty="0"/>
          </a:p>
          <a:p>
            <a:pPr marL="36576" indent="0">
              <a:buNone/>
            </a:pPr>
            <a:r>
              <a:rPr lang="en-US" dirty="0"/>
              <a:t>Implementing  the Business &amp; Industry Leadership Team (BILT) Model helps to meet both goals, and it’s proven effective.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BB1C5C-0F4C-42A2-B7D8-F42FC01C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0589"/>
            <a:ext cx="7886700" cy="673099"/>
          </a:xfrm>
        </p:spPr>
        <p:txBody>
          <a:bodyPr/>
          <a:lstStyle/>
          <a:p>
            <a:pPr algn="ctr"/>
            <a:r>
              <a:rPr lang="en-US" sz="2800" dirty="0"/>
              <a:t>MAJOR GOAL FOR ALL HIGHER EDUCATION PROGRAMS and EMPLOYERS</a:t>
            </a:r>
          </a:p>
        </p:txBody>
      </p:sp>
    </p:spTree>
    <p:extLst>
      <p:ext uri="{BB962C8B-B14F-4D97-AF65-F5344CB8AC3E}">
        <p14:creationId xmlns:p14="http://schemas.microsoft.com/office/powerpoint/2010/main" val="306463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5976C4-7A4E-40F6-A672-C6723DA3FB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49" y="1400176"/>
            <a:ext cx="8190885" cy="4457700"/>
          </a:xfrm>
        </p:spPr>
        <p:txBody>
          <a:bodyPr/>
          <a:lstStyle/>
          <a:p>
            <a:r>
              <a:rPr lang="en-US" sz="2200" dirty="0"/>
              <a:t>Businesses must co-lead programs (not whole departments or divisions), typically via quarterly meetings</a:t>
            </a:r>
          </a:p>
          <a:p>
            <a:pPr lvl="1"/>
            <a:r>
              <a:rPr lang="en-US" sz="2200" b="1" dirty="0"/>
              <a:t>Prioritize Knowledge, Skills and Abilities (</a:t>
            </a:r>
            <a:r>
              <a:rPr lang="en-US" sz="2200" dirty="0"/>
              <a:t>KSAs)  they want graduates to have 12-36 months into the future (annually)</a:t>
            </a:r>
          </a:p>
          <a:p>
            <a:pPr lvl="1"/>
            <a:r>
              <a:rPr lang="en-US" sz="2200" dirty="0"/>
              <a:t>Predict </a:t>
            </a:r>
            <a:r>
              <a:rPr lang="en-US" sz="2200" b="1" dirty="0"/>
              <a:t>Labor Market Demand</a:t>
            </a:r>
          </a:p>
          <a:p>
            <a:pPr lvl="1"/>
            <a:r>
              <a:rPr lang="en-US" sz="2200" dirty="0"/>
              <a:t>Predict </a:t>
            </a:r>
            <a:r>
              <a:rPr lang="en-US" sz="2200" b="1" dirty="0"/>
              <a:t>trends </a:t>
            </a:r>
            <a:r>
              <a:rPr lang="en-US" sz="2200" dirty="0"/>
              <a:t>(at the other 3 quarterly meetings)</a:t>
            </a:r>
            <a:endParaRPr lang="en-US" sz="2200" b="1" dirty="0"/>
          </a:p>
          <a:p>
            <a:pPr lvl="1"/>
            <a:endParaRPr lang="en-US" sz="2200" dirty="0"/>
          </a:p>
          <a:p>
            <a:r>
              <a:rPr lang="en-US" sz="2200" dirty="0"/>
              <a:t>Faculty must</a:t>
            </a:r>
          </a:p>
          <a:p>
            <a:pPr lvl="1"/>
            <a:r>
              <a:rPr lang="en-US" sz="2200" b="1" dirty="0"/>
              <a:t>Cross reference </a:t>
            </a:r>
            <a:r>
              <a:rPr lang="en-US" sz="2200" dirty="0"/>
              <a:t>KSAs to existing curriculum</a:t>
            </a:r>
          </a:p>
          <a:p>
            <a:pPr lvl="1"/>
            <a:r>
              <a:rPr lang="en-US" sz="2200" b="1" dirty="0"/>
              <a:t>Update </a:t>
            </a:r>
            <a:r>
              <a:rPr lang="en-US" sz="2200" dirty="0"/>
              <a:t>curriculum to address KSAs needed  by businesses</a:t>
            </a:r>
          </a:p>
          <a:p>
            <a:pPr lvl="1"/>
            <a:r>
              <a:rPr lang="en-US" sz="2200" dirty="0"/>
              <a:t>Provide businesses with </a:t>
            </a:r>
            <a:r>
              <a:rPr lang="en-US" sz="2200" b="1" dirty="0"/>
              <a:t>feedback</a:t>
            </a:r>
            <a:r>
              <a:rPr lang="en-US" sz="2200" dirty="0"/>
              <a:t> regarding implementation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61A1FC-30FE-4AAB-BA1B-EADDB66F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19077"/>
            <a:ext cx="8382615" cy="673099"/>
          </a:xfrm>
        </p:spPr>
        <p:txBody>
          <a:bodyPr/>
          <a:lstStyle/>
          <a:p>
            <a:r>
              <a:rPr lang="en-US" sz="3300" dirty="0"/>
              <a:t>ESSENTIAL ELEMENTS OF BILT MODEL</a:t>
            </a:r>
          </a:p>
        </p:txBody>
      </p:sp>
    </p:spTree>
    <p:extLst>
      <p:ext uri="{BB962C8B-B14F-4D97-AF65-F5344CB8AC3E}">
        <p14:creationId xmlns:p14="http://schemas.microsoft.com/office/powerpoint/2010/main" val="112309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5976C4-7A4E-40F6-A672-C6723DA3FB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1400176"/>
            <a:ext cx="4607028" cy="4457700"/>
          </a:xfrm>
        </p:spPr>
        <p:txBody>
          <a:bodyPr/>
          <a:lstStyle/>
          <a:p>
            <a:r>
              <a:rPr lang="en-US" sz="2200" dirty="0"/>
              <a:t>Employers report they are more likely to hire graduates from programs for which they have curricular leadership responsibility</a:t>
            </a:r>
          </a:p>
          <a:p>
            <a:endParaRPr lang="en-US" sz="2200" dirty="0"/>
          </a:p>
          <a:p>
            <a:r>
              <a:rPr lang="en-US" sz="2200" dirty="0"/>
              <a:t>Employers report they will assume this role (and more) if</a:t>
            </a:r>
          </a:p>
          <a:p>
            <a:pPr lvl="1"/>
            <a:r>
              <a:rPr lang="en-US" sz="2200" dirty="0"/>
              <a:t>Their time is respected</a:t>
            </a:r>
          </a:p>
          <a:p>
            <a:pPr lvl="1"/>
            <a:r>
              <a:rPr lang="en-US" sz="2200" dirty="0"/>
              <a:t>There is a method for ensuring that their input is consistently and seriously considered by the faculty members</a:t>
            </a:r>
          </a:p>
          <a:p>
            <a:pPr lvl="1"/>
            <a:r>
              <a:rPr lang="en-US" sz="2200" dirty="0"/>
              <a:t>They consistently receive feedback on their recommendations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61A1FC-30FE-4AAB-BA1B-EADDB66F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86345"/>
            <a:ext cx="8382615" cy="673099"/>
          </a:xfrm>
        </p:spPr>
        <p:txBody>
          <a:bodyPr/>
          <a:lstStyle/>
          <a:p>
            <a:pPr algn="ctr"/>
            <a:r>
              <a:rPr lang="en-US" sz="3300" dirty="0"/>
              <a:t>ESSENTIAL ELEMENT  </a:t>
            </a:r>
            <a:br>
              <a:rPr lang="en-US" sz="3300" dirty="0"/>
            </a:br>
            <a:r>
              <a:rPr lang="en-US" sz="3300" dirty="0"/>
              <a:t>CO-LEADERSHIP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C00E55-C3D3-44A6-BC8E-59A2EC99B3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10"/>
          <a:stretch/>
        </p:blipFill>
        <p:spPr>
          <a:xfrm>
            <a:off x="5235678" y="1400175"/>
            <a:ext cx="3524863" cy="249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8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B84CF-B6AB-4A46-9407-115C75D1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B92269EA-A169-4F83-A5DB-97BAFBBA0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792"/>
            <a:ext cx="9144000" cy="6945815"/>
          </a:xfrm>
        </p:spPr>
      </p:pic>
    </p:spTree>
    <p:extLst>
      <p:ext uri="{BB962C8B-B14F-4D97-AF65-F5344CB8AC3E}">
        <p14:creationId xmlns:p14="http://schemas.microsoft.com/office/powerpoint/2010/main" val="147702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B84CF-B6AB-4A46-9407-115C75D1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1F1323B-6445-4CD4-BAC8-4A8FBDBD26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2685"/>
          </a:xfrm>
        </p:spPr>
      </p:pic>
    </p:spTree>
    <p:extLst>
      <p:ext uri="{BB962C8B-B14F-4D97-AF65-F5344CB8AC3E}">
        <p14:creationId xmlns:p14="http://schemas.microsoft.com/office/powerpoint/2010/main" val="384602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BILT resources from the National Convergence Technology Center on “Business tab” of http://connectedtech.org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60-minute “BILT Basics” webinar   bit.ly/</a:t>
            </a:r>
            <a:r>
              <a:rPr lang="en-US" dirty="0" err="1">
                <a:solidFill>
                  <a:srgbClr val="0070C0"/>
                </a:solidFill>
              </a:rPr>
              <a:t>BILTbasic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10-minute “Job Skills Validation Vote” webinar    bit.ly/</a:t>
            </a:r>
            <a:r>
              <a:rPr lang="en-US" dirty="0" err="1">
                <a:solidFill>
                  <a:srgbClr val="0070C0"/>
                </a:solidFill>
              </a:rPr>
              <a:t>jobskillsvote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“An Inside Look at the BILT” brochure   bit.ly/</a:t>
            </a:r>
            <a:r>
              <a:rPr lang="en-US" dirty="0" err="1">
                <a:solidFill>
                  <a:srgbClr val="0070C0"/>
                </a:solidFill>
              </a:rPr>
              <a:t>BILTinside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20-minute “Using Google Tools” webinar    bit.ly/</a:t>
            </a:r>
            <a:r>
              <a:rPr lang="en-US" dirty="0" err="1">
                <a:solidFill>
                  <a:srgbClr val="0070C0"/>
                </a:solidFill>
              </a:rPr>
              <a:t>KSAGooglevideo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2"/>
              </a:rPr>
              <a:t>abeheler@collin.edu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3"/>
              </a:rPr>
              <a:t>abeheler@gmail.com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005190483"/>
      </p:ext>
    </p:extLst>
  </p:cSld>
  <p:clrMapOvr>
    <a:masterClrMapping/>
  </p:clrMapOvr>
</p:sld>
</file>

<file path=ppt/theme/theme1.xml><?xml version="1.0" encoding="utf-8"?>
<a:theme xmlns:a="http://schemas.openxmlformats.org/drawingml/2006/main" name="Blue Bar at To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25DA7EFABEF439271A3FD99786188" ma:contentTypeVersion="14" ma:contentTypeDescription="Create a new document." ma:contentTypeScope="" ma:versionID="83f5729b119d806f3c9f0b5b27ae4897">
  <xsd:schema xmlns:xsd="http://www.w3.org/2001/XMLSchema" xmlns:xs="http://www.w3.org/2001/XMLSchema" xmlns:p="http://schemas.microsoft.com/office/2006/metadata/properties" xmlns:ns2="9d708fe1-499a-404b-8760-7fadc8efcb04" xmlns:ns3="0ea9a507-3a85-4b04-86ce-1835e911386e" targetNamespace="http://schemas.microsoft.com/office/2006/metadata/properties" ma:root="true" ma:fieldsID="5f94c4f7a8e175909b42d24fc7561050" ns2:_="" ns3:_="">
    <xsd:import namespace="9d708fe1-499a-404b-8760-7fadc8efcb04"/>
    <xsd:import namespace="0ea9a507-3a85-4b04-86ce-1835e9113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08fe1-499a-404b-8760-7fadc8efc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9a507-3a85-4b04-86ce-1835e911386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9d708fe1-499a-404b-8760-7fadc8efcb04" xsi:nil="true"/>
  </documentManagement>
</p:properties>
</file>

<file path=customXml/itemProps1.xml><?xml version="1.0" encoding="utf-8"?>
<ds:datastoreItem xmlns:ds="http://schemas.openxmlformats.org/officeDocument/2006/customXml" ds:itemID="{B88D4AED-BBFE-44C9-B7CF-0948E7EAA8A5}"/>
</file>

<file path=customXml/itemProps2.xml><?xml version="1.0" encoding="utf-8"?>
<ds:datastoreItem xmlns:ds="http://schemas.openxmlformats.org/officeDocument/2006/customXml" ds:itemID="{77A16785-E16D-4AC8-A8A2-D9E99350DA67}"/>
</file>

<file path=customXml/itemProps3.xml><?xml version="1.0" encoding="utf-8"?>
<ds:datastoreItem xmlns:ds="http://schemas.openxmlformats.org/officeDocument/2006/customXml" ds:itemID="{BC0AFF50-80CA-48C6-9B10-8E4874AC94C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386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Gill Sans MT</vt:lpstr>
      <vt:lpstr>Helvetica</vt:lpstr>
      <vt:lpstr>Wingdings</vt:lpstr>
      <vt:lpstr>Blue Bar at Top</vt:lpstr>
      <vt:lpstr> Business &amp; Industry Leadership Team   BILT  </vt:lpstr>
      <vt:lpstr>National Convergence Technology Center </vt:lpstr>
      <vt:lpstr>MAJOR GOAL FOR ALL HIGHER EDUCATION PROGRAMS and EMPLOYERS</vt:lpstr>
      <vt:lpstr>ESSENTIAL ELEMENTS OF BILT MODEL</vt:lpstr>
      <vt:lpstr>ESSENTIAL ELEMENT   CO-LEADERSHIP</vt:lpstr>
      <vt:lpstr>PowerPoint Presentation</vt:lpstr>
      <vt:lpstr>PowerPoint Presentation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Dempsey</dc:creator>
  <cp:lastModifiedBy>Mark Whitney</cp:lastModifiedBy>
  <cp:revision>40</cp:revision>
  <dcterms:created xsi:type="dcterms:W3CDTF">2020-01-27T21:58:32Z</dcterms:created>
  <dcterms:modified xsi:type="dcterms:W3CDTF">2020-10-15T17:14:24Z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0x010100CAD25DA7EFABEF439271A3FD99786188</vt:lpwstr>
  </property>
  <property fmtid="{D5CDD505-2E9C-101B-9397-08002B2CF9AE}" pid="3" name="Order">
    <vt:r8>28285600</vt:r8>
  </property>
</Properties>
</file>