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4"/>
  </p:sldMasterIdLst>
  <p:notesMasterIdLst>
    <p:notesMasterId r:id="rId43"/>
  </p:notesMasterIdLst>
  <p:sldIdLst>
    <p:sldId id="282" r:id="rId5"/>
    <p:sldId id="361" r:id="rId6"/>
    <p:sldId id="362" r:id="rId7"/>
    <p:sldId id="283" r:id="rId8"/>
    <p:sldId id="342" r:id="rId9"/>
    <p:sldId id="363" r:id="rId10"/>
    <p:sldId id="364" r:id="rId11"/>
    <p:sldId id="370" r:id="rId12"/>
    <p:sldId id="373" r:id="rId13"/>
    <p:sldId id="375" r:id="rId14"/>
    <p:sldId id="376" r:id="rId15"/>
    <p:sldId id="381" r:id="rId16"/>
    <p:sldId id="377" r:id="rId17"/>
    <p:sldId id="378" r:id="rId18"/>
    <p:sldId id="379" r:id="rId19"/>
    <p:sldId id="374" r:id="rId20"/>
    <p:sldId id="366" r:id="rId21"/>
    <p:sldId id="293" r:id="rId22"/>
    <p:sldId id="295" r:id="rId23"/>
    <p:sldId id="310" r:id="rId24"/>
    <p:sldId id="319" r:id="rId25"/>
    <p:sldId id="296" r:id="rId26"/>
    <p:sldId id="311" r:id="rId27"/>
    <p:sldId id="303" r:id="rId28"/>
    <p:sldId id="304" r:id="rId29"/>
    <p:sldId id="312" r:id="rId30"/>
    <p:sldId id="318" r:id="rId31"/>
    <p:sldId id="356" r:id="rId32"/>
    <p:sldId id="317" r:id="rId33"/>
    <p:sldId id="258" r:id="rId34"/>
    <p:sldId id="264" r:id="rId35"/>
    <p:sldId id="259" r:id="rId36"/>
    <p:sldId id="260" r:id="rId37"/>
    <p:sldId id="263" r:id="rId38"/>
    <p:sldId id="261" r:id="rId39"/>
    <p:sldId id="320" r:id="rId40"/>
    <p:sldId id="365" r:id="rId41"/>
    <p:sldId id="355" r:id="rId42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2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FE2BC-3971-4934-AE4F-724801BFE4C4}" v="247" dt="2021-10-18T14:22:58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130" d="100"/>
          <a:sy n="130" d="100"/>
        </p:scale>
        <p:origin x="990" y="108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-60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ette Coughlan" userId="a224fa6b-b140-4fbd-b51c-3c6dae930d12" providerId="ADAL" clId="{B14313E2-BBBA-4A60-BB64-AD21AE1E6CF5}"/>
    <pc:docChg chg="modSld">
      <pc:chgData name="Danette Coughlan" userId="a224fa6b-b140-4fbd-b51c-3c6dae930d12" providerId="ADAL" clId="{B14313E2-BBBA-4A60-BB64-AD21AE1E6CF5}" dt="2021-10-12T15:03:23.693" v="19" actId="20577"/>
      <pc:docMkLst>
        <pc:docMk/>
      </pc:docMkLst>
      <pc:sldChg chg="modNotesTx">
        <pc:chgData name="Danette Coughlan" userId="a224fa6b-b140-4fbd-b51c-3c6dae930d12" providerId="ADAL" clId="{B14313E2-BBBA-4A60-BB64-AD21AE1E6CF5}" dt="2021-10-12T15:02:51.191" v="12" actId="20577"/>
        <pc:sldMkLst>
          <pc:docMk/>
          <pc:sldMk cId="2614454800" sldId="293"/>
        </pc:sldMkLst>
      </pc:sldChg>
      <pc:sldChg chg="modNotesTx">
        <pc:chgData name="Danette Coughlan" userId="a224fa6b-b140-4fbd-b51c-3c6dae930d12" providerId="ADAL" clId="{B14313E2-BBBA-4A60-BB64-AD21AE1E6CF5}" dt="2021-10-12T15:02:58.005" v="14" actId="20577"/>
        <pc:sldMkLst>
          <pc:docMk/>
          <pc:sldMk cId="4059213709" sldId="295"/>
        </pc:sldMkLst>
      </pc:sldChg>
      <pc:sldChg chg="modNotesTx">
        <pc:chgData name="Danette Coughlan" userId="a224fa6b-b140-4fbd-b51c-3c6dae930d12" providerId="ADAL" clId="{B14313E2-BBBA-4A60-BB64-AD21AE1E6CF5}" dt="2021-10-12T15:03:08.051" v="16" actId="20577"/>
        <pc:sldMkLst>
          <pc:docMk/>
          <pc:sldMk cId="876163294" sldId="296"/>
        </pc:sldMkLst>
      </pc:sldChg>
      <pc:sldChg chg="modNotesTx">
        <pc:chgData name="Danette Coughlan" userId="a224fa6b-b140-4fbd-b51c-3c6dae930d12" providerId="ADAL" clId="{B14313E2-BBBA-4A60-BB64-AD21AE1E6CF5}" dt="2021-10-12T15:03:02.796" v="15" actId="20577"/>
        <pc:sldMkLst>
          <pc:docMk/>
          <pc:sldMk cId="1981703962" sldId="310"/>
        </pc:sldMkLst>
      </pc:sldChg>
      <pc:sldChg chg="modNotesTx">
        <pc:chgData name="Danette Coughlan" userId="a224fa6b-b140-4fbd-b51c-3c6dae930d12" providerId="ADAL" clId="{B14313E2-BBBA-4A60-BB64-AD21AE1E6CF5}" dt="2021-10-12T15:03:11.145" v="17" actId="20577"/>
        <pc:sldMkLst>
          <pc:docMk/>
          <pc:sldMk cId="4223790788" sldId="311"/>
        </pc:sldMkLst>
      </pc:sldChg>
      <pc:sldChg chg="modNotesTx">
        <pc:chgData name="Danette Coughlan" userId="a224fa6b-b140-4fbd-b51c-3c6dae930d12" providerId="ADAL" clId="{B14313E2-BBBA-4A60-BB64-AD21AE1E6CF5}" dt="2021-10-12T15:03:23.693" v="19" actId="20577"/>
        <pc:sldMkLst>
          <pc:docMk/>
          <pc:sldMk cId="2560344986" sldId="317"/>
        </pc:sldMkLst>
      </pc:sldChg>
      <pc:sldChg chg="modNotesTx">
        <pc:chgData name="Danette Coughlan" userId="a224fa6b-b140-4fbd-b51c-3c6dae930d12" providerId="ADAL" clId="{B14313E2-BBBA-4A60-BB64-AD21AE1E6CF5}" dt="2021-10-12T15:03:19.805" v="18" actId="20577"/>
        <pc:sldMkLst>
          <pc:docMk/>
          <pc:sldMk cId="3200244922" sldId="356"/>
        </pc:sldMkLst>
      </pc:sldChg>
      <pc:sldChg chg="modNotesTx">
        <pc:chgData name="Danette Coughlan" userId="a224fa6b-b140-4fbd-b51c-3c6dae930d12" providerId="ADAL" clId="{B14313E2-BBBA-4A60-BB64-AD21AE1E6CF5}" dt="2021-10-12T15:01:54.145" v="1" actId="20577"/>
        <pc:sldMkLst>
          <pc:docMk/>
          <pc:sldMk cId="1307624330" sldId="361"/>
        </pc:sldMkLst>
      </pc:sldChg>
      <pc:sldChg chg="modNotesTx">
        <pc:chgData name="Danette Coughlan" userId="a224fa6b-b140-4fbd-b51c-3c6dae930d12" providerId="ADAL" clId="{B14313E2-BBBA-4A60-BB64-AD21AE1E6CF5}" dt="2021-10-12T15:02:02.500" v="2" actId="20577"/>
        <pc:sldMkLst>
          <pc:docMk/>
          <pc:sldMk cId="2461927450" sldId="363"/>
        </pc:sldMkLst>
      </pc:sldChg>
      <pc:sldChg chg="modNotesTx">
        <pc:chgData name="Danette Coughlan" userId="a224fa6b-b140-4fbd-b51c-3c6dae930d12" providerId="ADAL" clId="{B14313E2-BBBA-4A60-BB64-AD21AE1E6CF5}" dt="2021-10-12T15:02:47.265" v="11" actId="20577"/>
        <pc:sldMkLst>
          <pc:docMk/>
          <pc:sldMk cId="3496044210" sldId="366"/>
        </pc:sldMkLst>
      </pc:sldChg>
      <pc:sldChg chg="modNotesTx">
        <pc:chgData name="Danette Coughlan" userId="a224fa6b-b140-4fbd-b51c-3c6dae930d12" providerId="ADAL" clId="{B14313E2-BBBA-4A60-BB64-AD21AE1E6CF5}" dt="2021-10-12T15:01:37.847" v="0" actId="20577"/>
        <pc:sldMkLst>
          <pc:docMk/>
          <pc:sldMk cId="2343859078" sldId="373"/>
        </pc:sldMkLst>
      </pc:sldChg>
      <pc:sldChg chg="modNotesTx">
        <pc:chgData name="Danette Coughlan" userId="a224fa6b-b140-4fbd-b51c-3c6dae930d12" providerId="ADAL" clId="{B14313E2-BBBA-4A60-BB64-AD21AE1E6CF5}" dt="2021-10-12T15:02:42.284" v="10" actId="20577"/>
        <pc:sldMkLst>
          <pc:docMk/>
          <pc:sldMk cId="748200292" sldId="374"/>
        </pc:sldMkLst>
      </pc:sldChg>
      <pc:sldChg chg="modNotesTx">
        <pc:chgData name="Danette Coughlan" userId="a224fa6b-b140-4fbd-b51c-3c6dae930d12" providerId="ADAL" clId="{B14313E2-BBBA-4A60-BB64-AD21AE1E6CF5}" dt="2021-10-12T15:02:11.447" v="3" actId="20577"/>
        <pc:sldMkLst>
          <pc:docMk/>
          <pc:sldMk cId="2256809723" sldId="375"/>
        </pc:sldMkLst>
      </pc:sldChg>
      <pc:sldChg chg="modNotesTx">
        <pc:chgData name="Danette Coughlan" userId="a224fa6b-b140-4fbd-b51c-3c6dae930d12" providerId="ADAL" clId="{B14313E2-BBBA-4A60-BB64-AD21AE1E6CF5}" dt="2021-10-12T15:02:14.688" v="4" actId="20577"/>
        <pc:sldMkLst>
          <pc:docMk/>
          <pc:sldMk cId="3987413380" sldId="376"/>
        </pc:sldMkLst>
      </pc:sldChg>
      <pc:sldChg chg="modNotesTx">
        <pc:chgData name="Danette Coughlan" userId="a224fa6b-b140-4fbd-b51c-3c6dae930d12" providerId="ADAL" clId="{B14313E2-BBBA-4A60-BB64-AD21AE1E6CF5}" dt="2021-10-12T15:02:30.572" v="7" actId="20577"/>
        <pc:sldMkLst>
          <pc:docMk/>
          <pc:sldMk cId="1642437717" sldId="377"/>
        </pc:sldMkLst>
      </pc:sldChg>
      <pc:sldChg chg="modNotesTx">
        <pc:chgData name="Danette Coughlan" userId="a224fa6b-b140-4fbd-b51c-3c6dae930d12" providerId="ADAL" clId="{B14313E2-BBBA-4A60-BB64-AD21AE1E6CF5}" dt="2021-10-12T15:02:34.108" v="8" actId="20577"/>
        <pc:sldMkLst>
          <pc:docMk/>
          <pc:sldMk cId="255127519" sldId="378"/>
        </pc:sldMkLst>
      </pc:sldChg>
      <pc:sldChg chg="modNotesTx">
        <pc:chgData name="Danette Coughlan" userId="a224fa6b-b140-4fbd-b51c-3c6dae930d12" providerId="ADAL" clId="{B14313E2-BBBA-4A60-BB64-AD21AE1E6CF5}" dt="2021-10-12T15:02:38.390" v="9" actId="20577"/>
        <pc:sldMkLst>
          <pc:docMk/>
          <pc:sldMk cId="774107980" sldId="379"/>
        </pc:sldMkLst>
      </pc:sldChg>
      <pc:sldChg chg="modNotesTx">
        <pc:chgData name="Danette Coughlan" userId="a224fa6b-b140-4fbd-b51c-3c6dae930d12" providerId="ADAL" clId="{B14313E2-BBBA-4A60-BB64-AD21AE1E6CF5}" dt="2021-10-12T15:02:22.508" v="6" actId="20577"/>
        <pc:sldMkLst>
          <pc:docMk/>
          <pc:sldMk cId="429824699" sldId="381"/>
        </pc:sldMkLst>
      </pc:sldChg>
    </pc:docChg>
  </pc:docChgLst>
  <pc:docChgLst>
    <pc:chgData name="Mark Whitney" userId="2f39bd35-0d25-4ea4-84f1-144fe3fadecc" providerId="ADAL" clId="{584FE2BC-3971-4934-AE4F-724801BFE4C4}"/>
    <pc:docChg chg="custSel modSld">
      <pc:chgData name="Mark Whitney" userId="2f39bd35-0d25-4ea4-84f1-144fe3fadecc" providerId="ADAL" clId="{584FE2BC-3971-4934-AE4F-724801BFE4C4}" dt="2021-10-25T15:30:10.130" v="527"/>
      <pc:docMkLst>
        <pc:docMk/>
      </pc:docMkLst>
      <pc:sldChg chg="modSp mod">
        <pc:chgData name="Mark Whitney" userId="2f39bd35-0d25-4ea4-84f1-144fe3fadecc" providerId="ADAL" clId="{584FE2BC-3971-4934-AE4F-724801BFE4C4}" dt="2021-10-25T15:30:10.130" v="527"/>
        <pc:sldMkLst>
          <pc:docMk/>
          <pc:sldMk cId="3613134039" sldId="282"/>
        </pc:sldMkLst>
        <pc:spChg chg="mod">
          <ac:chgData name="Mark Whitney" userId="2f39bd35-0d25-4ea4-84f1-144fe3fadecc" providerId="ADAL" clId="{584FE2BC-3971-4934-AE4F-724801BFE4C4}" dt="2021-10-18T14:21:25.106" v="48" actId="1036"/>
          <ac:spMkLst>
            <pc:docMk/>
            <pc:sldMk cId="3613134039" sldId="282"/>
            <ac:spMk id="3" creationId="{00000000-0000-0000-0000-000000000000}"/>
          </ac:spMkLst>
        </pc:spChg>
        <pc:picChg chg="mod ord">
          <ac:chgData name="Mark Whitney" userId="2f39bd35-0d25-4ea4-84f1-144fe3fadecc" providerId="ADAL" clId="{584FE2BC-3971-4934-AE4F-724801BFE4C4}" dt="2021-10-25T15:30:10.130" v="527"/>
          <ac:picMkLst>
            <pc:docMk/>
            <pc:sldMk cId="3613134039" sldId="282"/>
            <ac:picMk id="4" creationId="{D9FF4911-97D4-4D02-B041-48EE860F404D}"/>
          </ac:picMkLst>
        </pc:picChg>
        <pc:picChg chg="mod">
          <ac:chgData name="Mark Whitney" userId="2f39bd35-0d25-4ea4-84f1-144fe3fadecc" providerId="ADAL" clId="{584FE2BC-3971-4934-AE4F-724801BFE4C4}" dt="2021-10-25T15:29:37.485" v="483" actId="962"/>
          <ac:picMkLst>
            <pc:docMk/>
            <pc:sldMk cId="3613134039" sldId="282"/>
            <ac:picMk id="5" creationId="{FC1E5AED-889E-426F-99E8-4996379C85CA}"/>
          </ac:picMkLst>
        </pc:picChg>
      </pc:sldChg>
      <pc:sldChg chg="modSp mod">
        <pc:chgData name="Mark Whitney" userId="2f39bd35-0d25-4ea4-84f1-144fe3fadecc" providerId="ADAL" clId="{584FE2BC-3971-4934-AE4F-724801BFE4C4}" dt="2021-10-18T14:24:05.124" v="460"/>
        <pc:sldMkLst>
          <pc:docMk/>
          <pc:sldMk cId="353402046" sldId="342"/>
        </pc:sldMkLst>
        <pc:spChg chg="mod ord">
          <ac:chgData name="Mark Whitney" userId="2f39bd35-0d25-4ea4-84f1-144fe3fadecc" providerId="ADAL" clId="{584FE2BC-3971-4934-AE4F-724801BFE4C4}" dt="2021-10-18T14:24:05.124" v="460"/>
          <ac:spMkLst>
            <pc:docMk/>
            <pc:sldMk cId="353402046" sldId="342"/>
            <ac:spMk id="3" creationId="{4D03C3F3-411F-4731-9009-09A418A96E8D}"/>
          </ac:spMkLst>
        </pc:spChg>
      </pc:sldChg>
      <pc:sldChg chg="addSp delSp modSp mod">
        <pc:chgData name="Mark Whitney" userId="2f39bd35-0d25-4ea4-84f1-144fe3fadecc" providerId="ADAL" clId="{584FE2BC-3971-4934-AE4F-724801BFE4C4}" dt="2021-10-25T15:24:19.797" v="462" actId="478"/>
        <pc:sldMkLst>
          <pc:docMk/>
          <pc:sldMk cId="1307624330" sldId="361"/>
        </pc:sldMkLst>
        <pc:spChg chg="del">
          <ac:chgData name="Mark Whitney" userId="2f39bd35-0d25-4ea4-84f1-144fe3fadecc" providerId="ADAL" clId="{584FE2BC-3971-4934-AE4F-724801BFE4C4}" dt="2021-10-25T15:24:15.725" v="461" actId="478"/>
          <ac:spMkLst>
            <pc:docMk/>
            <pc:sldMk cId="1307624330" sldId="361"/>
            <ac:spMk id="3" creationId="{1786C82B-467A-4126-9EA1-CB1CA4E869D5}"/>
          </ac:spMkLst>
        </pc:spChg>
        <pc:spChg chg="add del mod">
          <ac:chgData name="Mark Whitney" userId="2f39bd35-0d25-4ea4-84f1-144fe3fadecc" providerId="ADAL" clId="{584FE2BC-3971-4934-AE4F-724801BFE4C4}" dt="2021-10-25T15:24:19.797" v="462" actId="478"/>
          <ac:spMkLst>
            <pc:docMk/>
            <pc:sldMk cId="1307624330" sldId="361"/>
            <ac:spMk id="6" creationId="{51D2C440-0A53-4ABE-991F-BDE5CBF943F5}"/>
          </ac:spMkLst>
        </pc:spChg>
      </pc:sldChg>
      <pc:sldChg chg="modSp mod">
        <pc:chgData name="Mark Whitney" userId="2f39bd35-0d25-4ea4-84f1-144fe3fadecc" providerId="ADAL" clId="{584FE2BC-3971-4934-AE4F-724801BFE4C4}" dt="2021-10-25T15:25:15.481" v="464" actId="962"/>
        <pc:sldMkLst>
          <pc:docMk/>
          <pc:sldMk cId="2461927450" sldId="363"/>
        </pc:sldMkLst>
        <pc:picChg chg="mod">
          <ac:chgData name="Mark Whitney" userId="2f39bd35-0d25-4ea4-84f1-144fe3fadecc" providerId="ADAL" clId="{584FE2BC-3971-4934-AE4F-724801BFE4C4}" dt="2021-10-25T15:25:15.481" v="464" actId="962"/>
          <ac:picMkLst>
            <pc:docMk/>
            <pc:sldMk cId="2461927450" sldId="363"/>
            <ac:picMk id="2" creationId="{8FCBAE2C-6BCD-43A8-9703-1D39E2C1595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Vinton\OneDrive%20-%20Rutgers%20University%201\EERC%20Work\ATE%20Project\ATE%20Preliminary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Vinton\OneDrive%20-%20Rutgers%20University%201\EERC%20Work\ATE%20Project\ATE%20Preliminary%20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Pre-Pandemic Cohort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Percent Transfer Awareness By Program 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Think Program Will Transfer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'Transfer Tables'!$H$34:$P$34</c:f>
              <c:strCache>
                <c:ptCount val="9"/>
                <c:pt idx="0">
                  <c:v>Computer Science</c:v>
                </c:pt>
                <c:pt idx="1">
                  <c:v>Cyber Security-Info Assurance</c:v>
                </c:pt>
                <c:pt idx="2">
                  <c:v>Database Management and Administration </c:v>
                </c:pt>
                <c:pt idx="3">
                  <c:v>Informatics</c:v>
                </c:pt>
                <c:pt idx="4">
                  <c:v>Information Tech Support</c:v>
                </c:pt>
                <c:pt idx="5">
                  <c:v>Network Infrastructure</c:v>
                </c:pt>
                <c:pt idx="6">
                  <c:v>Server Adminstration</c:v>
                </c:pt>
                <c:pt idx="7">
                  <c:v>Software Development</c:v>
                </c:pt>
                <c:pt idx="8">
                  <c:v>Visual Communication </c:v>
                </c:pt>
              </c:strCache>
            </c:strRef>
          </c:cat>
          <c:val>
            <c:numRef>
              <c:f>'Transfer Tables'!$H$35:$P$35</c:f>
              <c:numCache>
                <c:formatCode>General</c:formatCode>
                <c:ptCount val="9"/>
                <c:pt idx="0">
                  <c:v>59</c:v>
                </c:pt>
                <c:pt idx="1">
                  <c:v>57</c:v>
                </c:pt>
                <c:pt idx="2">
                  <c:v>35</c:v>
                </c:pt>
                <c:pt idx="3">
                  <c:v>37</c:v>
                </c:pt>
                <c:pt idx="4">
                  <c:v>36</c:v>
                </c:pt>
                <c:pt idx="5">
                  <c:v>36</c:v>
                </c:pt>
                <c:pt idx="6">
                  <c:v>33</c:v>
                </c:pt>
                <c:pt idx="7">
                  <c:v>54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C6-49ED-AA52-E23714D38ACC}"/>
            </c:ext>
          </c:extLst>
        </c:ser>
        <c:ser>
          <c:idx val="1"/>
          <c:order val="1"/>
          <c:tx>
            <c:v>Awareness of Program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'Transfer Tables'!$H$34:$P$34</c:f>
              <c:strCache>
                <c:ptCount val="9"/>
                <c:pt idx="0">
                  <c:v>Computer Science</c:v>
                </c:pt>
                <c:pt idx="1">
                  <c:v>Cyber Security-Info Assurance</c:v>
                </c:pt>
                <c:pt idx="2">
                  <c:v>Database Management and Administration </c:v>
                </c:pt>
                <c:pt idx="3">
                  <c:v>Informatics</c:v>
                </c:pt>
                <c:pt idx="4">
                  <c:v>Information Tech Support</c:v>
                </c:pt>
                <c:pt idx="5">
                  <c:v>Network Infrastructure</c:v>
                </c:pt>
                <c:pt idx="6">
                  <c:v>Server Adminstration</c:v>
                </c:pt>
                <c:pt idx="7">
                  <c:v>Software Development</c:v>
                </c:pt>
                <c:pt idx="8">
                  <c:v>Visual Communication </c:v>
                </c:pt>
              </c:strCache>
            </c:strRef>
          </c:cat>
          <c:val>
            <c:numRef>
              <c:f>'Transfer Tables'!$H$36:$P$36</c:f>
              <c:numCache>
                <c:formatCode>General</c:formatCode>
                <c:ptCount val="9"/>
                <c:pt idx="0">
                  <c:v>75</c:v>
                </c:pt>
                <c:pt idx="1">
                  <c:v>75</c:v>
                </c:pt>
                <c:pt idx="2">
                  <c:v>53</c:v>
                </c:pt>
                <c:pt idx="3">
                  <c:v>70</c:v>
                </c:pt>
                <c:pt idx="4">
                  <c:v>62</c:v>
                </c:pt>
                <c:pt idx="5">
                  <c:v>49</c:v>
                </c:pt>
                <c:pt idx="6">
                  <c:v>47</c:v>
                </c:pt>
                <c:pt idx="7">
                  <c:v>70</c:v>
                </c:pt>
                <c:pt idx="8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C6-49ED-AA52-E23714D38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"/>
        <c:axId val="19306304"/>
        <c:axId val="1930826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'Transfer Tables'!$H$34:$P$34</c15:sqref>
                        </c15:formulaRef>
                      </c:ext>
                    </c:extLst>
                    <c:strCache>
                      <c:ptCount val="9"/>
                      <c:pt idx="0">
                        <c:v>Computer Science</c:v>
                      </c:pt>
                      <c:pt idx="1">
                        <c:v>Cyber Security-Info Assurance</c:v>
                      </c:pt>
                      <c:pt idx="2">
                        <c:v>Database Management and Administration </c:v>
                      </c:pt>
                      <c:pt idx="3">
                        <c:v>Informatics</c:v>
                      </c:pt>
                      <c:pt idx="4">
                        <c:v>Information Tech Support</c:v>
                      </c:pt>
                      <c:pt idx="5">
                        <c:v>Network Infrastructure</c:v>
                      </c:pt>
                      <c:pt idx="6">
                        <c:v>Server Adminstration</c:v>
                      </c:pt>
                      <c:pt idx="7">
                        <c:v>Software Development</c:v>
                      </c:pt>
                      <c:pt idx="8">
                        <c:v>Visual Communication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'Transfer Tables'!$H$37:$P$37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AC6-49ED-AA52-E23714D38ACC}"/>
                  </c:ext>
                </c:extLst>
              </c15:ser>
            </c15:filteredBarSeries>
          </c:ext>
        </c:extLst>
      </c:barChart>
      <c:catAx>
        <c:axId val="1930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8264"/>
        <c:crosses val="autoZero"/>
        <c:auto val="1"/>
        <c:lblAlgn val="ctr"/>
        <c:lblOffset val="100"/>
        <c:noMultiLvlLbl val="0"/>
      </c:catAx>
      <c:valAx>
        <c:axId val="193082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Pandemic Cohort (Fall 2020)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 Transfer Awareness</a:t>
            </a:r>
            <a:r>
              <a:rPr lang="en-US" baseline="0"/>
              <a:t> </a:t>
            </a:r>
            <a:r>
              <a:rPr lang="en-US"/>
              <a:t>By Program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Think Program Will Transfer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'Transfer Tables'!$H$28:$O$28</c:f>
              <c:strCache>
                <c:ptCount val="8"/>
                <c:pt idx="0">
                  <c:v>Computer Science</c:v>
                </c:pt>
                <c:pt idx="1">
                  <c:v>Cyber Security-Info Assurance</c:v>
                </c:pt>
                <c:pt idx="2">
                  <c:v>Database Management and Administration </c:v>
                </c:pt>
                <c:pt idx="3">
                  <c:v>Informatics</c:v>
                </c:pt>
                <c:pt idx="4">
                  <c:v>Information Tech Support</c:v>
                </c:pt>
                <c:pt idx="5">
                  <c:v>Server Adminstration</c:v>
                </c:pt>
                <c:pt idx="6">
                  <c:v>Software Development</c:v>
                </c:pt>
                <c:pt idx="7">
                  <c:v>Visual Communication </c:v>
                </c:pt>
              </c:strCache>
            </c:strRef>
          </c:cat>
          <c:val>
            <c:numRef>
              <c:f>'Transfer Tables'!$H$29:$O$29</c:f>
              <c:numCache>
                <c:formatCode>0</c:formatCode>
                <c:ptCount val="8"/>
                <c:pt idx="0">
                  <c:v>62.75</c:v>
                </c:pt>
                <c:pt idx="1">
                  <c:v>54.25</c:v>
                </c:pt>
                <c:pt idx="2">
                  <c:v>37.25</c:v>
                </c:pt>
                <c:pt idx="3">
                  <c:v>38.56</c:v>
                </c:pt>
                <c:pt idx="4">
                  <c:v>36.6</c:v>
                </c:pt>
                <c:pt idx="5">
                  <c:v>31.37</c:v>
                </c:pt>
                <c:pt idx="6">
                  <c:v>59.48</c:v>
                </c:pt>
                <c:pt idx="7">
                  <c:v>21.57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0-4D2C-AD37-DD9B561FAD6C}"/>
            </c:ext>
          </c:extLst>
        </c:ser>
        <c:ser>
          <c:idx val="1"/>
          <c:order val="1"/>
          <c:tx>
            <c:v>Awareness of Program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'Transfer Tables'!$H$28:$O$28</c:f>
              <c:strCache>
                <c:ptCount val="8"/>
                <c:pt idx="0">
                  <c:v>Computer Science</c:v>
                </c:pt>
                <c:pt idx="1">
                  <c:v>Cyber Security-Info Assurance</c:v>
                </c:pt>
                <c:pt idx="2">
                  <c:v>Database Management and Administration </c:v>
                </c:pt>
                <c:pt idx="3">
                  <c:v>Informatics</c:v>
                </c:pt>
                <c:pt idx="4">
                  <c:v>Information Tech Support</c:v>
                </c:pt>
                <c:pt idx="5">
                  <c:v>Server Adminstration</c:v>
                </c:pt>
                <c:pt idx="6">
                  <c:v>Software Development</c:v>
                </c:pt>
                <c:pt idx="7">
                  <c:v>Visual Communication </c:v>
                </c:pt>
              </c:strCache>
            </c:strRef>
          </c:cat>
          <c:val>
            <c:numRef>
              <c:f>'Transfer Tables'!$H$30:$O$30</c:f>
              <c:numCache>
                <c:formatCode>0</c:formatCode>
                <c:ptCount val="8"/>
                <c:pt idx="0">
                  <c:v>74.55</c:v>
                </c:pt>
                <c:pt idx="1">
                  <c:v>71.52</c:v>
                </c:pt>
                <c:pt idx="2">
                  <c:v>48.48</c:v>
                </c:pt>
                <c:pt idx="3">
                  <c:v>67.27</c:v>
                </c:pt>
                <c:pt idx="4">
                  <c:v>54.55</c:v>
                </c:pt>
                <c:pt idx="5">
                  <c:v>32.119999999999997</c:v>
                </c:pt>
                <c:pt idx="6">
                  <c:v>64.239999999999995</c:v>
                </c:pt>
                <c:pt idx="7">
                  <c:v>19.39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70-4D2C-AD37-DD9B561FA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axId val="19307088"/>
        <c:axId val="19304344"/>
      </c:barChart>
      <c:catAx>
        <c:axId val="1930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4344"/>
        <c:crosses val="autoZero"/>
        <c:auto val="1"/>
        <c:lblAlgn val="ctr"/>
        <c:lblOffset val="100"/>
        <c:noMultiLvlLbl val="0"/>
      </c:catAx>
      <c:valAx>
        <c:axId val="193043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02A63-8238-CF49-95F6-4E73F04318D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B5D43-6794-0847-9F6F-8A7B2FD2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66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64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55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95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18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68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53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AFDE6-54E2-4DF8-81DC-7F450E4D0F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14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07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5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AFDE6-54E2-4DF8-81DC-7F450E4D0F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62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18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AFDE6-54E2-4DF8-81DC-7F450E4D0F5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3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40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86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B5D43-6794-0847-9F6F-8A7B2FD273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5500" r="-2000" b="-5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4A073A-7DBA-447A-817C-B6193A70B5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7" y="258392"/>
            <a:ext cx="2491070" cy="102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08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23BF7-9F5A-9E42-B502-689AC6A1E5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A2D79-D5B9-9E44-BC26-5C4012EF6E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14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376920"/>
            <a:ext cx="3030141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856744"/>
            <a:ext cx="3030141" cy="275517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376920"/>
            <a:ext cx="3031331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856744"/>
            <a:ext cx="3031331" cy="277188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14900" y="4683919"/>
            <a:ext cx="16002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61A5-F588-D34E-A84B-E514DA90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" y="707853"/>
            <a:ext cx="6172200" cy="6060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4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C:\Users\mcloud3\Pictures\ivy-tech-2015-logo_header.png">
            <a:extLst>
              <a:ext uri="{FF2B5EF4-FFF2-40B4-BE49-F238E27FC236}">
                <a16:creationId xmlns:a16="http://schemas.microsoft.com/office/drawing/2014/main" id="{6A5B6D95-CA94-499F-8A0F-A87BEC70BD9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42" y="0"/>
            <a:ext cx="2488091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91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24AE8-78F8-144E-A4FE-553D35E590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0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DA8B8-D04C-214E-83CE-5B60915F93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2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261A5-F588-D34E-A84B-E514DA90C9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8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C725B-9C86-6E43-AAF9-1A329DDB23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A03EE-8AFD-D547-9E71-0BD0BE6F93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2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F1C61-654F-EF4C-B7CF-635108DFC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6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5825F-7512-8045-B403-CF218AA201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3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1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724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dcoughla@ivytech.edu" TargetMode="External"/><Relationship Id="rId2" Type="http://schemas.openxmlformats.org/officeDocument/2006/relationships/hyperlink" Target="mailto:mvannoy@rutgers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mlr.rutgers.edu/eer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63" y="627459"/>
            <a:ext cx="5143500" cy="1944291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Impact of the Pandemic on IT Pathways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256" y="2735774"/>
            <a:ext cx="5143500" cy="1241822"/>
          </a:xfrm>
        </p:spPr>
        <p:txBody>
          <a:bodyPr>
            <a:normAutofit fontScale="55000" lnSpcReduction="20000"/>
          </a:bodyPr>
          <a:lstStyle/>
          <a:p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ヒラギノ角ゴ Pro W3" charset="0"/>
                <a:cs typeface="Geneva" charset="0"/>
              </a:rPr>
              <a:t>Danette Coughlan</a:t>
            </a:r>
            <a:b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ヒラギノ角ゴ Pro W3" charset="0"/>
                <a:cs typeface="Geneva" charset="0"/>
              </a:rPr>
            </a:b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ヒラギノ角ゴ Pro W3" charset="0"/>
                <a:cs typeface="Geneva" charset="0"/>
              </a:rPr>
              <a:t>Ivy Tech Community College of Indiana</a:t>
            </a:r>
            <a:b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ヒラギノ角ゴ Pro W3" charset="0"/>
                <a:cs typeface="Geneva" charset="0"/>
              </a:rPr>
            </a:br>
            <a:b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ヒラギノ角ゴ Pro W3" charset="0"/>
                <a:cs typeface="Geneva" charset="0"/>
              </a:rPr>
            </a:b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ヒラギノ角ゴ Pro W3" charset="0"/>
                <a:cs typeface="Geneva" charset="0"/>
              </a:rPr>
              <a:t>Michelle Van Noy, PhD.</a:t>
            </a:r>
            <a:b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ヒラギノ角ゴ Pro W3" charset="0"/>
                <a:cs typeface="Geneva" charset="0"/>
              </a:rPr>
            </a:b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ヒラギノ角ゴ Pro W3" charset="0"/>
                <a:cs typeface="Geneva" charset="0"/>
              </a:rPr>
              <a:t>Education and Employment Research Center, Rutgers University </a:t>
            </a:r>
          </a:p>
          <a:p>
            <a:endParaRPr lang="en-US" sz="2400" dirty="0"/>
          </a:p>
          <a:p>
            <a:r>
              <a:rPr lang="en-US" sz="2400" dirty="0"/>
              <a:t>National Career Pathways Network, 2021 Conference</a:t>
            </a:r>
          </a:p>
        </p:txBody>
      </p:sp>
      <p:pic>
        <p:nvPicPr>
          <p:cNvPr id="5" name="Picture 4" descr="NSF logo">
            <a:extLst>
              <a:ext uri="{FF2B5EF4-FFF2-40B4-BE49-F238E27FC236}">
                <a16:creationId xmlns:a16="http://schemas.microsoft.com/office/drawing/2014/main" id="{FC1E5AED-889E-426F-99E8-4996379C85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3" y="3985904"/>
            <a:ext cx="1127828" cy="1133723"/>
          </a:xfrm>
          <a:prstGeom prst="rect">
            <a:avLst/>
          </a:prstGeom>
        </p:spPr>
      </p:pic>
      <p:pic>
        <p:nvPicPr>
          <p:cNvPr id="4" name="Picture 3" descr="Ivy Tech logo">
            <a:extLst>
              <a:ext uri="{FF2B5EF4-FFF2-40B4-BE49-F238E27FC236}">
                <a16:creationId xmlns:a16="http://schemas.microsoft.com/office/drawing/2014/main" id="{D9FF4911-97D4-4D02-B041-48EE860F40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279" y="4486649"/>
            <a:ext cx="2130725" cy="6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34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73E3-794E-473F-B185-3142B527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3"/>
            <a:ext cx="5915025" cy="1368689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Campus Advising Policy/Practice Reviews</a:t>
            </a:r>
            <a:br>
              <a:rPr lang="en-US" dirty="0"/>
            </a:br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8D9F-3031-4778-96D4-FC5800E3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1800" dirty="0"/>
              <a:t>School of IT Programs (8)</a:t>
            </a:r>
          </a:p>
          <a:p>
            <a:pPr marL="257175" lvl="1" indent="0">
              <a:buNone/>
            </a:pPr>
            <a:r>
              <a:rPr lang="en-US" sz="1775" dirty="0"/>
              <a:t>Cloud Technologies, Computer Science, </a:t>
            </a:r>
            <a:r>
              <a:rPr lang="en-US" sz="1775" dirty="0" err="1"/>
              <a:t>CyberSecurity</a:t>
            </a:r>
            <a:r>
              <a:rPr lang="en-US" sz="1775" dirty="0"/>
              <a:t>/Information Assurance, Data Analytics, Informatics, IT Support, Network Infrastructure, Software Development</a:t>
            </a:r>
          </a:p>
          <a:p>
            <a:r>
              <a:rPr lang="en-US" sz="1800" dirty="0"/>
              <a:t>Assumption that transfer is accomplished through the AS path only (especially advisors and students)</a:t>
            </a:r>
          </a:p>
          <a:p>
            <a:r>
              <a:rPr lang="en-US" sz="1800" dirty="0"/>
              <a:t>Credentials (currently 35; 24 industry certifications)</a:t>
            </a:r>
          </a:p>
          <a:p>
            <a:r>
              <a:rPr lang="en-US" sz="1800" dirty="0"/>
              <a:t>Industry a main driver in rapid curricula changes; directly affects advising students no matter who does it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5680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73E3-794E-473F-B185-3142B527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1300956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Campus Advising Policy/Practice Reviews</a:t>
            </a:r>
            <a:br>
              <a:rPr lang="en-US" dirty="0"/>
            </a:br>
            <a:r>
              <a:rPr lang="en-US" dirty="0"/>
              <a:t>Advising Model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8D9F-3031-4778-96D4-FC5800E3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1800" dirty="0"/>
              <a:t>Originally, students worked with advisors for the first 15 credit hours (often the first semester is 12-14 credit hours) and then with faculty mentors until graduation.</a:t>
            </a:r>
          </a:p>
          <a:p>
            <a:r>
              <a:rPr lang="en-US" sz="1800" dirty="0"/>
              <a:t>At the time of the interviews, the model was changing. Academic advisors were to see the students from 0-60 credit hours when at all possible.</a:t>
            </a:r>
          </a:p>
          <a:p>
            <a:r>
              <a:rPr lang="en-US" sz="1800" dirty="0"/>
              <a:t>When do students see the faculty?  In the first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1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73E3-794E-473F-B185-3142B527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1300956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Campus Advising Policy/Practice Reviews</a:t>
            </a:r>
            <a:br>
              <a:rPr lang="en-US" dirty="0"/>
            </a:br>
            <a:r>
              <a:rPr lang="en-US" dirty="0"/>
              <a:t>Advising Model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8D9F-3031-4778-96D4-FC5800E3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r>
              <a:rPr lang="en-US" sz="1900" b="1" dirty="0"/>
              <a:t>Smaller campus</a:t>
            </a:r>
          </a:p>
          <a:p>
            <a:pPr lvl="1"/>
            <a:r>
              <a:rPr lang="en-US" dirty="0"/>
              <a:t>“Gentle intrusion”</a:t>
            </a:r>
          </a:p>
          <a:p>
            <a:r>
              <a:rPr lang="en-US" sz="1900" b="1" dirty="0"/>
              <a:t>Medium campuses</a:t>
            </a:r>
          </a:p>
          <a:p>
            <a:pPr lvl="1"/>
            <a:r>
              <a:rPr lang="en-US" dirty="0"/>
              <a:t>Advisor/Faculty partnership and some Faculty Mentorship</a:t>
            </a:r>
          </a:p>
          <a:p>
            <a:pPr lvl="2"/>
            <a:r>
              <a:rPr lang="en-US" dirty="0"/>
              <a:t>Yr. 2 advising determined by students’ relationship with faculty/advisor</a:t>
            </a:r>
          </a:p>
          <a:p>
            <a:pPr lvl="2"/>
            <a:r>
              <a:rPr lang="en-US" dirty="0"/>
              <a:t>Strong communication between faculty and advisors</a:t>
            </a:r>
          </a:p>
          <a:p>
            <a:pPr marL="257175" lvl="1" indent="0">
              <a:buNone/>
            </a:pPr>
            <a:r>
              <a:rPr lang="en-US" dirty="0"/>
              <a:t>Or </a:t>
            </a:r>
          </a:p>
          <a:p>
            <a:pPr lvl="2"/>
            <a:r>
              <a:rPr lang="en-US" dirty="0"/>
              <a:t>Academic advisors 0-60 credits. Builds relationship over time with students. </a:t>
            </a:r>
          </a:p>
          <a:p>
            <a:pPr lvl="2"/>
            <a:r>
              <a:rPr lang="en-US" dirty="0"/>
              <a:t>Advisors may have to encourage faculty advising</a:t>
            </a:r>
          </a:p>
          <a:p>
            <a:r>
              <a:rPr lang="en-US" sz="1900" b="1" dirty="0"/>
              <a:t>Large campuses</a:t>
            </a:r>
          </a:p>
          <a:p>
            <a:pPr lvl="1"/>
            <a:r>
              <a:rPr lang="en-US" dirty="0"/>
              <a:t>Advisors or Faculty are initial contact and then refer student to the other</a:t>
            </a:r>
          </a:p>
          <a:p>
            <a:pPr lvl="1"/>
            <a:r>
              <a:rPr lang="en-US" dirty="0"/>
              <a:t>Partner 0-60 credit hours</a:t>
            </a:r>
          </a:p>
          <a:p>
            <a:pPr lvl="1"/>
            <a:r>
              <a:rPr lang="en-US" dirty="0"/>
              <a:t>Often only the Program/Dept. Chair faculty advise. Other faculty do not.</a:t>
            </a:r>
            <a:endParaRPr lang="en-US" b="1" dirty="0"/>
          </a:p>
          <a:p>
            <a:pPr lvl="1"/>
            <a:r>
              <a:rPr lang="en-US" dirty="0"/>
              <a:t>Students get program and career information in the first meeting.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2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73E3-794E-473F-B185-3142B527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1300956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Campus Advising Policy/Practice Reviews</a:t>
            </a:r>
            <a:br>
              <a:rPr lang="en-US" dirty="0"/>
            </a:br>
            <a:r>
              <a:rPr lang="en-US" dirty="0"/>
              <a:t>Advising Model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8D9F-3031-4778-96D4-FC5800E3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1800" dirty="0"/>
              <a:t>Advisors at small and medium campuses tend to advise for all programs in general by School and then refer to faculty.</a:t>
            </a:r>
          </a:p>
          <a:p>
            <a:r>
              <a:rPr lang="en-US" sz="1800" dirty="0"/>
              <a:t>Advisors at large campuses tend to advise students in a specific School (e.g., School of IT advisor).</a:t>
            </a:r>
          </a:p>
          <a:p>
            <a:r>
              <a:rPr lang="en-US" sz="1800" dirty="0"/>
              <a:t>Advisor turnover can be a major issue.  This can leave students without a consistent touchpoint.</a:t>
            </a:r>
          </a:p>
          <a:p>
            <a:r>
              <a:rPr lang="en-US" sz="1800" dirty="0"/>
              <a:t>Level of interaction between advisors and faculty is key in successful advising, but campus size &amp; density factors into how the relationship functions administratively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3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73E3-794E-473F-B185-3142B527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94266"/>
            <a:ext cx="5915025" cy="9313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Campus Advising Policy/Practice Review</a:t>
            </a:r>
            <a:br>
              <a:rPr lang="en-US" dirty="0"/>
            </a:br>
            <a:r>
              <a:rPr lang="en-US" dirty="0"/>
              <a:t>Role of the Advisor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8D9F-3031-4778-96D4-FC5800E3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1900" b="1" dirty="0"/>
              <a:t>Small campus</a:t>
            </a:r>
          </a:p>
          <a:p>
            <a:pPr lvl="1"/>
            <a:r>
              <a:rPr lang="en-US" dirty="0"/>
              <a:t>Advisor sees role as “pre-filter” of school not program selection</a:t>
            </a:r>
          </a:p>
          <a:p>
            <a:pPr lvl="1"/>
            <a:r>
              <a:rPr lang="en-US" dirty="0"/>
              <a:t>May have one advisor for all campus programs</a:t>
            </a:r>
          </a:p>
          <a:p>
            <a:r>
              <a:rPr lang="en-US" sz="1900" b="1" dirty="0"/>
              <a:t>Medium campus </a:t>
            </a:r>
          </a:p>
          <a:p>
            <a:pPr lvl="1"/>
            <a:r>
              <a:rPr lang="en-US" dirty="0"/>
              <a:t>Advise students initially, students work with faculty after that, faculty continue advising unless student has better relationship with advisor</a:t>
            </a:r>
          </a:p>
          <a:p>
            <a:pPr marL="257175" lvl="1" indent="0">
              <a:buNone/>
            </a:pPr>
            <a:r>
              <a:rPr lang="en-US" b="1" dirty="0"/>
              <a:t>Or </a:t>
            </a:r>
          </a:p>
          <a:p>
            <a:pPr lvl="1"/>
            <a:r>
              <a:rPr lang="en-US" dirty="0"/>
              <a:t>Holistic approach to advising. Encourage students to make appointments with faculty but student sees advisor 0-60 credits. Monthly meetings with faculty in at least one instance</a:t>
            </a:r>
          </a:p>
          <a:p>
            <a:r>
              <a:rPr lang="en-US" sz="1900" b="1" dirty="0"/>
              <a:t>Large campuses  </a:t>
            </a:r>
          </a:p>
          <a:p>
            <a:pPr lvl="1"/>
            <a:r>
              <a:rPr lang="en-US" dirty="0"/>
              <a:t>Students see either faculty OR advisor first, students see both if interested in IT</a:t>
            </a:r>
          </a:p>
          <a:p>
            <a:pPr lvl="1"/>
            <a:r>
              <a:rPr lang="en-US" dirty="0"/>
              <a:t>IT advisor sees students 0-60 credits; advise for complete degree</a:t>
            </a:r>
          </a:p>
          <a:p>
            <a:pPr lvl="1"/>
            <a:r>
              <a:rPr lang="en-US" dirty="0"/>
              <a:t>Both advisors and faculty see students 0-60; work closely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7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73E3-794E-473F-B185-3142B527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94266"/>
            <a:ext cx="5915025" cy="9482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Campus Advising Policy/Practice Review</a:t>
            </a:r>
            <a:br>
              <a:rPr lang="en-US" dirty="0"/>
            </a:br>
            <a:r>
              <a:rPr lang="en-US" dirty="0"/>
              <a:t>Role of the Faculty in Advising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8D9F-3031-4778-96D4-FC5800E3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1800" b="1" dirty="0"/>
              <a:t>Small campus</a:t>
            </a:r>
          </a:p>
          <a:p>
            <a:pPr lvl="1"/>
            <a:r>
              <a:rPr lang="en-US" dirty="0"/>
              <a:t>Full-time faculty work “hand-in-hand” with IT advisor</a:t>
            </a:r>
          </a:p>
          <a:p>
            <a:r>
              <a:rPr lang="en-US" sz="1800" b="1" dirty="0"/>
              <a:t>Medium campus</a:t>
            </a:r>
          </a:p>
          <a:p>
            <a:pPr lvl="1"/>
            <a:r>
              <a:rPr lang="en-US" dirty="0"/>
              <a:t>Get to know students in the classroom; help them make major and career decisions</a:t>
            </a:r>
          </a:p>
          <a:p>
            <a:pPr lvl="1"/>
            <a:r>
              <a:rPr lang="en-US" dirty="0"/>
              <a:t>Meet with students when make an appointment or see in classroom</a:t>
            </a:r>
          </a:p>
          <a:p>
            <a:r>
              <a:rPr lang="en-US" sz="1600" b="1" dirty="0"/>
              <a:t>Large campuses</a:t>
            </a:r>
          </a:p>
          <a:p>
            <a:pPr lvl="1"/>
            <a:r>
              <a:rPr lang="en-US" dirty="0"/>
              <a:t>Chair heavily involved in advising; rest of faculty see students in classroom &amp; advise if asked by student</a:t>
            </a:r>
            <a:endParaRPr lang="en-US" b="1" dirty="0"/>
          </a:p>
          <a:p>
            <a:pPr lvl="1"/>
            <a:r>
              <a:rPr lang="en-US" dirty="0"/>
              <a:t>Faculty spend as much time advising students as possible re: career choice; faculty and advisors have different views of faculty advising</a:t>
            </a:r>
          </a:p>
          <a:p>
            <a:pPr lvl="1"/>
            <a:r>
              <a:rPr lang="en-US" dirty="0"/>
              <a:t>Full-time faculty work as team with advisors, but not often involved in direct advising of students, due to loading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0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73E3-794E-473F-B185-3142B527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94266"/>
            <a:ext cx="5915025" cy="9398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Campus Advising Policy/Practice Review</a:t>
            </a:r>
            <a:br>
              <a:rPr lang="en-US" dirty="0"/>
            </a:br>
            <a:r>
              <a:rPr lang="en-US" dirty="0"/>
              <a:t>Student Base Knowledge of Programs and Careers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8D9F-3031-4778-96D4-FC5800E3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1900" b="1" dirty="0"/>
              <a:t>Small campus</a:t>
            </a:r>
          </a:p>
          <a:p>
            <a:pPr lvl="1"/>
            <a:r>
              <a:rPr lang="en-US" dirty="0"/>
              <a:t>In some cases, non-</a:t>
            </a:r>
            <a:r>
              <a:rPr lang="en-US" dirty="0" err="1"/>
              <a:t>trad</a:t>
            </a:r>
            <a:r>
              <a:rPr lang="en-US" dirty="0"/>
              <a:t> students more knowledgeable; </a:t>
            </a:r>
          </a:p>
          <a:p>
            <a:pPr lvl="1"/>
            <a:r>
              <a:rPr lang="en-US" dirty="0"/>
              <a:t>Computer Science is where students are placed as default.</a:t>
            </a:r>
          </a:p>
          <a:p>
            <a:r>
              <a:rPr lang="en-US" sz="1900" b="1" dirty="0"/>
              <a:t>Medium campuses</a:t>
            </a:r>
          </a:p>
          <a:p>
            <a:pPr lvl="1"/>
            <a:r>
              <a:rPr lang="en-US" dirty="0"/>
              <a:t>Not sure students understand programs and careers they are going into; </a:t>
            </a:r>
          </a:p>
          <a:p>
            <a:pPr lvl="1"/>
            <a:r>
              <a:rPr lang="en-US" dirty="0"/>
              <a:t>Computer Science is where students go by default.</a:t>
            </a:r>
          </a:p>
          <a:p>
            <a:r>
              <a:rPr lang="en-US" sz="1900" b="1" dirty="0"/>
              <a:t>Large campuses</a:t>
            </a:r>
          </a:p>
          <a:p>
            <a:pPr lvl="1"/>
            <a:r>
              <a:rPr lang="en-US" dirty="0"/>
              <a:t>50% students knowledgeable (Non-trad students); </a:t>
            </a:r>
          </a:p>
          <a:p>
            <a:pPr lvl="1"/>
            <a:r>
              <a:rPr lang="en-US" dirty="0"/>
              <a:t>Students do not know what to ask; </a:t>
            </a:r>
          </a:p>
          <a:p>
            <a:pPr lvl="1"/>
            <a:r>
              <a:rPr lang="en-US" dirty="0"/>
              <a:t>Not starting in the computing intro courses in 1st semester (curricula and advising issues);</a:t>
            </a:r>
          </a:p>
          <a:p>
            <a:pPr lvl="1"/>
            <a:r>
              <a:rPr lang="en-US" dirty="0"/>
              <a:t>1st gen preparedness is not there; </a:t>
            </a:r>
          </a:p>
          <a:p>
            <a:pPr lvl="1"/>
            <a:r>
              <a:rPr lang="en-US" dirty="0"/>
              <a:t>Salary-focused, but no clear understanding of career paths</a:t>
            </a:r>
          </a:p>
          <a:p>
            <a:pPr lvl="1"/>
            <a:r>
              <a:rPr lang="en-US" dirty="0"/>
              <a:t>Computer Science is where students go by default.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00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73E3-794E-473F-B185-3142B527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8D9F-3031-4778-96D4-FC5800E3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Student Survey Findings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44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73E3-794E-473F-B185-3142B527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Distribution &amp; N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8D9F-3031-4778-96D4-FC5800E3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Distributed to Ivy Tech community college students enrolled in key IT courses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Focused on first semester students (n=727)</a:t>
            </a:r>
          </a:p>
          <a:p>
            <a:pPr lvl="1"/>
            <a:r>
              <a:rPr lang="en-US" sz="2000" dirty="0"/>
              <a:t>P</a:t>
            </a:r>
            <a:r>
              <a:rPr lang="en-US" sz="2000" dirty="0">
                <a:solidFill>
                  <a:schemeClr val="tx1"/>
                </a:solidFill>
              </a:rPr>
              <a:t>re-pandemic students (n=539)</a:t>
            </a:r>
          </a:p>
          <a:p>
            <a:pPr lvl="1"/>
            <a:r>
              <a:rPr lang="en-US" sz="2000" dirty="0"/>
              <a:t>In-pandemic students (n=188)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54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279D-F7C9-44CE-8E4D-9F679934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Information (pre-pandemic)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89FFC-57C6-46C0-B9B6-99D96A9F9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268016"/>
            <a:ext cx="5915025" cy="343852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69% Male, 71% White</a:t>
            </a:r>
          </a:p>
          <a:p>
            <a:r>
              <a:rPr lang="en-US" sz="2000" dirty="0">
                <a:solidFill>
                  <a:schemeClr val="tx1"/>
                </a:solidFill>
              </a:rPr>
              <a:t>Current level education: 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69% High School diploma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10% Associate degree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7% Bachelor’s degree</a:t>
            </a:r>
          </a:p>
          <a:p>
            <a:r>
              <a:rPr lang="en-US" sz="2000" dirty="0">
                <a:solidFill>
                  <a:schemeClr val="tx1"/>
                </a:solidFill>
              </a:rPr>
              <a:t>56% Full-time, 43% Part-time students</a:t>
            </a:r>
          </a:p>
        </p:txBody>
      </p:sp>
    </p:spTree>
    <p:extLst>
      <p:ext uri="{BB962C8B-B14F-4D97-AF65-F5344CB8AC3E}">
        <p14:creationId xmlns:p14="http://schemas.microsoft.com/office/powerpoint/2010/main" val="405921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9A45-BBA2-4053-B5DB-F76E8E1DF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B8076-190F-494E-8606-896755151E3C}"/>
              </a:ext>
            </a:extLst>
          </p:cNvPr>
          <p:cNvSpPr txBox="1"/>
          <p:nvPr/>
        </p:nvSpPr>
        <p:spPr>
          <a:xfrm>
            <a:off x="1714500" y="2398626"/>
            <a:ext cx="342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Background and Methods</a:t>
            </a:r>
          </a:p>
        </p:txBody>
      </p:sp>
    </p:spTree>
    <p:extLst>
      <p:ext uri="{BB962C8B-B14F-4D97-AF65-F5344CB8AC3E}">
        <p14:creationId xmlns:p14="http://schemas.microsoft.com/office/powerpoint/2010/main" val="1307624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4C38-0739-46CB-96FE-A7077B8C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00075"/>
            <a:ext cx="6411433" cy="60602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Demographics changes since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65CC6-01F9-487D-BE72-B857B3A01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914378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342892" indent="-342892" defTabSz="914378"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Slightly more male (3% more) and more students of color (6% more) than pre-pandemic respondents</a:t>
            </a:r>
          </a:p>
          <a:p>
            <a:pPr marL="342892" indent="-342892" defTabSz="914378"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Slightly more part-time students (5% more)</a:t>
            </a:r>
          </a:p>
          <a:p>
            <a:pPr marL="342892" indent="-342892" defTabSz="914378"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More have less than a HS diploma (17% vs. 12%--HS students)</a:t>
            </a:r>
          </a:p>
        </p:txBody>
      </p:sp>
    </p:spTree>
    <p:extLst>
      <p:ext uri="{BB962C8B-B14F-4D97-AF65-F5344CB8AC3E}">
        <p14:creationId xmlns:p14="http://schemas.microsoft.com/office/powerpoint/2010/main" val="1981703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4F563-2538-43B0-8195-3F287D18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&amp; Career Decisions (pre-pandemic)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55F88-98D2-48BE-8A83-9C9115C2C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Key Point: Most students indicated they had chosen a program, but only about half had chosen a career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84% have selected a program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51% have selected a career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Many students remain unsure of what career to enter even after choosing a program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8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A5B96-FEED-427C-BE62-65955F84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Goals (pre-pandemic)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F523B-B8F0-416D-A388-2055F3868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69218"/>
            <a:ext cx="5915025" cy="3500437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Key Point: Students are interested in</a:t>
            </a:r>
            <a:r>
              <a:rPr lang="en-US" sz="1800" b="1" dirty="0"/>
              <a:t> short-term educational goals, multiple educational goals, entering the workforce, and building pathways toward a bachelor’s degree</a:t>
            </a:r>
            <a:endParaRPr lang="en-US" sz="1800" b="1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72% reported being interested in transfer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When asked about their </a:t>
            </a:r>
            <a:r>
              <a:rPr lang="en-US" sz="1800" b="1" dirty="0">
                <a:solidFill>
                  <a:schemeClr val="tx1"/>
                </a:solidFill>
              </a:rPr>
              <a:t>current</a:t>
            </a:r>
            <a:r>
              <a:rPr lang="en-US" sz="1800" dirty="0">
                <a:solidFill>
                  <a:schemeClr val="tx1"/>
                </a:solidFill>
              </a:rPr>
              <a:t> educational goals, however, only 38% of survey respondents said they wanted a bachelor’s degree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32% said their goal was to attain an associate degree (AA or AAS)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32% said they were pursuing an industry certification</a:t>
            </a:r>
          </a:p>
        </p:txBody>
      </p:sp>
    </p:spTree>
    <p:extLst>
      <p:ext uri="{BB962C8B-B14F-4D97-AF65-F5344CB8AC3E}">
        <p14:creationId xmlns:p14="http://schemas.microsoft.com/office/powerpoint/2010/main" val="876163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2465-9A00-407D-B86B-315B2BFC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03742"/>
            <a:ext cx="6379535" cy="606029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Students interested in short-term educational goals (since the pandemic)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F0830-DDB4-46A3-9602-0F73C77F8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92" indent="-342892" defTabSz="914378">
              <a:defRPr/>
            </a:pPr>
            <a:endParaRPr lang="en-US" sz="2000" b="1" dirty="0">
              <a:solidFill>
                <a:srgbClr val="000000"/>
              </a:solidFill>
              <a:latin typeface="Arial"/>
            </a:endParaRPr>
          </a:p>
          <a:p>
            <a:pPr marL="600060" lvl="1" indent="-342892" defTabSz="914378"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About same percentage interested in transfer (76%)</a:t>
            </a:r>
          </a:p>
          <a:p>
            <a:pPr marL="600060" lvl="1" indent="-342892" defTabSz="914378"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But 23% fewer reported their current goals included a bachelor’s degree </a:t>
            </a:r>
          </a:p>
          <a:p>
            <a:pPr marL="600060" lvl="1" indent="-342892" defTabSz="914378"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More are interested in completing a certificate</a:t>
            </a:r>
          </a:p>
        </p:txBody>
      </p:sp>
    </p:spTree>
    <p:extLst>
      <p:ext uri="{BB962C8B-B14F-4D97-AF65-F5344CB8AC3E}">
        <p14:creationId xmlns:p14="http://schemas.microsoft.com/office/powerpoint/2010/main" val="422379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9E62-E9CC-4FFE-A207-21513A60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604044"/>
            <a:ext cx="5915025" cy="994172"/>
          </a:xfrm>
        </p:spPr>
        <p:txBody>
          <a:bodyPr/>
          <a:lstStyle/>
          <a:p>
            <a:r>
              <a:rPr lang="en-US" dirty="0"/>
              <a:t>Where Students Find Info—Programs </a:t>
            </a:r>
            <a:br>
              <a:rPr lang="en-US" dirty="0"/>
            </a:br>
            <a:r>
              <a:rPr lang="en-US" dirty="0"/>
              <a:t>(pre-pandemic)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5B1C0-6993-40FE-9C78-B6584469E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598216"/>
            <a:ext cx="5915025" cy="3263504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Key Point: Students are relying </a:t>
            </a:r>
            <a:r>
              <a:rPr lang="en-US" sz="1800" b="1" dirty="0"/>
              <a:t>o</a:t>
            </a:r>
            <a:r>
              <a:rPr lang="en-US" sz="1800" b="1" dirty="0">
                <a:solidFill>
                  <a:schemeClr val="tx1"/>
                </a:solidFill>
              </a:rPr>
              <a:t>n Institutional sources for program information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</a:rPr>
              <a:t>College Website (60%)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</a:rPr>
              <a:t>General Advisors (46%)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</a:rPr>
              <a:t>Instructors (27%)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Family/Friends (22%)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Other students (14%)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Students do not appear to be utilizing these resources fully or effectively</a:t>
            </a:r>
          </a:p>
        </p:txBody>
      </p:sp>
    </p:spTree>
    <p:extLst>
      <p:ext uri="{BB962C8B-B14F-4D97-AF65-F5344CB8AC3E}">
        <p14:creationId xmlns:p14="http://schemas.microsoft.com/office/powerpoint/2010/main" val="3909050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9E011-15DA-4F52-80B5-A200CBA5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7" y="584597"/>
            <a:ext cx="5915025" cy="994172"/>
          </a:xfrm>
        </p:spPr>
        <p:txBody>
          <a:bodyPr/>
          <a:lstStyle/>
          <a:p>
            <a:r>
              <a:rPr lang="en-US" dirty="0"/>
              <a:t>Where Students Find Info—Careers </a:t>
            </a:r>
            <a:br>
              <a:rPr lang="en-US" dirty="0"/>
            </a:br>
            <a:r>
              <a:rPr lang="en-US" dirty="0"/>
              <a:t>(pre-pandemic)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42F5D-16D2-414F-8874-66F98FAE3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578769"/>
            <a:ext cx="5915025" cy="3263504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Key Point: Institutional sources rank high in providing information on career paths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Received information on careers from:</a:t>
            </a:r>
          </a:p>
          <a:p>
            <a:pPr lvl="2"/>
            <a:r>
              <a:rPr lang="en-US" sz="2100" dirty="0">
                <a:solidFill>
                  <a:schemeClr val="tx1"/>
                </a:solidFill>
              </a:rPr>
              <a:t>Google (52%)</a:t>
            </a:r>
          </a:p>
          <a:p>
            <a:pPr lvl="2"/>
            <a:r>
              <a:rPr lang="en-US" sz="2100" dirty="0">
                <a:solidFill>
                  <a:schemeClr val="tx1"/>
                </a:solidFill>
                <a:highlight>
                  <a:srgbClr val="FFFF00"/>
                </a:highlight>
              </a:rPr>
              <a:t>College Website (41%)</a:t>
            </a:r>
          </a:p>
          <a:p>
            <a:pPr lvl="2"/>
            <a:r>
              <a:rPr lang="en-US" sz="2100" dirty="0">
                <a:solidFill>
                  <a:schemeClr val="tx1"/>
                </a:solidFill>
                <a:highlight>
                  <a:srgbClr val="FFFF00"/>
                </a:highlight>
              </a:rPr>
              <a:t>Instructors (36%)</a:t>
            </a:r>
          </a:p>
          <a:p>
            <a:pPr lvl="2"/>
            <a:r>
              <a:rPr lang="en-US" sz="2100" dirty="0">
                <a:solidFill>
                  <a:schemeClr val="tx1"/>
                </a:solidFill>
                <a:highlight>
                  <a:srgbClr val="FFFF00"/>
                </a:highlight>
              </a:rPr>
              <a:t>Advisors (34%)</a:t>
            </a:r>
          </a:p>
          <a:p>
            <a:pPr lvl="2"/>
            <a:r>
              <a:rPr lang="en-US" sz="2100" dirty="0">
                <a:solidFill>
                  <a:schemeClr val="tx1"/>
                </a:solidFill>
              </a:rPr>
              <a:t>Family/Friends (19%)</a:t>
            </a:r>
          </a:p>
          <a:p>
            <a:pPr lvl="2"/>
            <a:r>
              <a:rPr lang="en-US" sz="2100" dirty="0">
                <a:solidFill>
                  <a:schemeClr val="tx1"/>
                </a:solidFill>
              </a:rPr>
              <a:t>Other students (11%)</a:t>
            </a:r>
          </a:p>
          <a:p>
            <a:pPr lvl="2"/>
            <a:r>
              <a:rPr lang="en-US" sz="2100" dirty="0">
                <a:solidFill>
                  <a:schemeClr val="tx1"/>
                </a:solidFill>
              </a:rPr>
              <a:t>Other (7%)</a:t>
            </a:r>
          </a:p>
        </p:txBody>
      </p:sp>
    </p:spTree>
    <p:extLst>
      <p:ext uri="{BB962C8B-B14F-4D97-AF65-F5344CB8AC3E}">
        <p14:creationId xmlns:p14="http://schemas.microsoft.com/office/powerpoint/2010/main" val="3512846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26FE6-7EE3-45BB-8491-1192B627A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83708"/>
            <a:ext cx="6172200" cy="606029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Students may not know where to go to get information (since the pandemic)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E6069-818E-43DB-8424-26E1C98A9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666738"/>
            <a:ext cx="5915025" cy="3271711"/>
          </a:xfrm>
        </p:spPr>
        <p:txBody>
          <a:bodyPr>
            <a:normAutofit/>
          </a:bodyPr>
          <a:lstStyle/>
          <a:p>
            <a:r>
              <a:rPr lang="en-US" sz="2000" dirty="0"/>
              <a:t>Percentage of respondents receiving program and career information vastly decreased across all categories</a:t>
            </a:r>
          </a:p>
          <a:p>
            <a:pPr lvl="1"/>
            <a:r>
              <a:rPr lang="en-US" sz="2000" dirty="0"/>
              <a:t>Knowledge of programs lower overall</a:t>
            </a:r>
          </a:p>
          <a:p>
            <a:pPr lvl="1"/>
            <a:r>
              <a:rPr lang="en-US" sz="2000" dirty="0"/>
              <a:t>Only 12% had switched programs (as compared to 20% pre-pandemic)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24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1B0D-8E7F-4CFE-B84F-A261381F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75047"/>
            <a:ext cx="5915025" cy="994172"/>
          </a:xfrm>
        </p:spPr>
        <p:txBody>
          <a:bodyPr/>
          <a:lstStyle/>
          <a:p>
            <a:r>
              <a:rPr lang="en-US" dirty="0"/>
              <a:t>Advising (pre-pandemic)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389DE-047D-49CC-93AD-982C6A825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Key Point: Most students saw a general advisor, but reported still needing information, mostly about careers</a:t>
            </a:r>
          </a:p>
          <a:p>
            <a:pPr lvl="1"/>
            <a:r>
              <a:rPr lang="en-US" sz="2000" dirty="0"/>
              <a:t>Most students (92%) reported seeing a general advisor</a:t>
            </a:r>
          </a:p>
          <a:p>
            <a:pPr lvl="1"/>
            <a:r>
              <a:rPr lang="en-US" sz="2000" dirty="0"/>
              <a:t>Students who had seen a general advisor reported seeing them on average 2-3 times </a:t>
            </a:r>
          </a:p>
          <a:p>
            <a:pPr lvl="1"/>
            <a:r>
              <a:rPr lang="en-US" sz="2000" dirty="0"/>
              <a:t>Over a quarter of students (27%) reported never seeing a faculty advisor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34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B427-0340-42BE-8A81-22620A72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76204"/>
            <a:ext cx="6307765" cy="606029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More students reported not seeing an advisor </a:t>
            </a:r>
            <a:br>
              <a:rPr lang="en-US" sz="2400" dirty="0"/>
            </a:br>
            <a:r>
              <a:rPr lang="en-US" sz="2400" dirty="0"/>
              <a:t>(since the pandemic)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DC7A-C354-4E6B-9FE3-1A0077B47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515583"/>
            <a:ext cx="6172200" cy="3400425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Nearly 30% had never met with an advisor, nearly 40% had never met with instructor about advising</a:t>
            </a:r>
          </a:p>
          <a:p>
            <a:pPr lvl="1"/>
            <a:r>
              <a:rPr lang="en-US" sz="1775" dirty="0"/>
              <a:t>Only 18% of students had taken IVYT115, a course designed to help students understand the field and available program options</a:t>
            </a:r>
          </a:p>
          <a:p>
            <a:pPr lvl="1"/>
            <a:r>
              <a:rPr lang="en-US" sz="1775" dirty="0"/>
              <a:t>63% of IVYT115 students reported the course helped them make decisions about their program and career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44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9A45-BBA2-4053-B5DB-F76E8E1D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75046"/>
            <a:ext cx="5915025" cy="994172"/>
          </a:xfrm>
        </p:spPr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6C82B-467A-4126-9EA1-CB1CA4E86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69218"/>
            <a:ext cx="6081713" cy="3564731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Students are entering programs with some sense of short- and long-term educational goals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ack information about key pieces of data to make fully informed choices about which programs/careers to pursue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Unsure of career options at this early stage of enrollment</a:t>
            </a:r>
          </a:p>
          <a:p>
            <a:pPr marL="34290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The pandemic seems to be exacerbating some pre-existing challenges </a:t>
            </a:r>
          </a:p>
          <a:p>
            <a:pPr lvl="1"/>
            <a:endParaRPr lang="en-US" sz="2000" dirty="0"/>
          </a:p>
          <a:p>
            <a:pPr marL="257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4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85222-6421-4A17-B2A9-1006B807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College and IT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C09A9-CDEB-4D3F-A1D2-00ED7E86F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>
                <a:cs typeface="Calibri" panose="020F0502020204030204" pitchFamily="34" charset="0"/>
              </a:rPr>
              <a:t>IT programs are attractive because of their job prospects</a:t>
            </a:r>
          </a:p>
          <a:p>
            <a:r>
              <a:rPr lang="en-US" sz="2100" dirty="0">
                <a:cs typeface="Calibri" panose="020F0502020204030204" pitchFamily="34" charset="0"/>
              </a:rPr>
              <a:t>IT has a wide variety of sub-fields, graduation requirements, short-term credentials options, and academic pathways</a:t>
            </a:r>
          </a:p>
          <a:p>
            <a:r>
              <a:rPr lang="en-US" sz="2100" dirty="0">
                <a:cs typeface="Calibri" panose="020F0502020204030204" pitchFamily="34" charset="0"/>
              </a:rPr>
              <a:t>Many options/</a:t>
            </a:r>
            <a:r>
              <a:rPr lang="en-US" sz="2100" dirty="0" err="1">
                <a:cs typeface="Calibri" panose="020F0502020204030204" pitchFamily="34" charset="0"/>
              </a:rPr>
              <a:t>opp’s</a:t>
            </a:r>
            <a:r>
              <a:rPr lang="en-US" sz="2100" dirty="0">
                <a:cs typeface="Calibri" panose="020F0502020204030204" pitchFamily="34" charset="0"/>
              </a:rPr>
              <a:t>=potential confusion</a:t>
            </a:r>
          </a:p>
          <a:p>
            <a:r>
              <a:rPr lang="en-US" sz="2100" dirty="0">
                <a:cs typeface="Calibri" panose="020F0502020204030204" pitchFamily="34" charset="0"/>
              </a:rPr>
              <a:t>High need for advising and role for faculty advising based in knowledge of IT field</a:t>
            </a:r>
          </a:p>
          <a:p>
            <a:endParaRPr lang="en-US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67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34" y="684304"/>
            <a:ext cx="6172200" cy="606029"/>
          </a:xfrm>
        </p:spPr>
        <p:txBody>
          <a:bodyPr>
            <a:normAutofit fontScale="90000"/>
          </a:bodyPr>
          <a:lstStyle/>
          <a:p>
            <a:r>
              <a:rPr lang="en-US" dirty="0"/>
              <a:t>Pre-Pandemic Transfer Awareness, Information, and Intentions: Mixed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16" y="1190194"/>
            <a:ext cx="6189950" cy="3813488"/>
          </a:xfrm>
        </p:spPr>
        <p:txBody>
          <a:bodyPr/>
          <a:lstStyle/>
          <a:p>
            <a:endParaRPr lang="en-US" sz="1350" dirty="0"/>
          </a:p>
          <a:p>
            <a:r>
              <a:rPr lang="en-US" sz="1350" dirty="0"/>
              <a:t>Only 17% of students responded that they the goal of earning credits to transfer to another college</a:t>
            </a:r>
          </a:p>
          <a:p>
            <a:endParaRPr lang="en-US" sz="1350" dirty="0"/>
          </a:p>
          <a:p>
            <a:r>
              <a:rPr lang="en-US" sz="1350" dirty="0"/>
              <a:t>Yet 44% of students indicated that ability to transfer to a Bachelor program influenced their program choice</a:t>
            </a:r>
          </a:p>
          <a:p>
            <a:r>
              <a:rPr lang="en-US" sz="1350" dirty="0"/>
              <a:t>And almost 73% of students were interested or very interested in transferring to a 4-year college</a:t>
            </a:r>
          </a:p>
          <a:p>
            <a:endParaRPr lang="en-US" sz="1350" dirty="0"/>
          </a:p>
          <a:p>
            <a:r>
              <a:rPr lang="en-US" sz="1350" dirty="0"/>
              <a:t>Of all programs, the program that the least amount of students thought would transfer to a Bachelor program was Visual Communication (22%)</a:t>
            </a:r>
          </a:p>
          <a:p>
            <a:r>
              <a:rPr lang="en-US" sz="1350" dirty="0"/>
              <a:t>The programs that the most students that indicated transfer opportunities were Software Development, Cyber Security-Info Assurance, and Computer Science (all over 50%)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16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3736" y="749808"/>
          <a:ext cx="6464808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7298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411867"/>
            <a:ext cx="5915025" cy="994172"/>
          </a:xfrm>
        </p:spPr>
        <p:txBody>
          <a:bodyPr/>
          <a:lstStyle/>
          <a:p>
            <a:r>
              <a:rPr lang="en-US" dirty="0"/>
              <a:t>Mixed Results Explanation?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4017"/>
            <a:ext cx="6172200" cy="34004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Almost 48% of students indicated they needed more information on transfers from an advisor, or received some information but needed more</a:t>
            </a:r>
          </a:p>
          <a:p>
            <a:endParaRPr lang="en-US" dirty="0"/>
          </a:p>
          <a:p>
            <a:r>
              <a:rPr lang="en-US" dirty="0"/>
              <a:t>May suggest a mismatch between transfer opportunities and information access and/or student knowledge about them, which can impact interests, intentions, and goals around transferring to a 4 year college </a:t>
            </a:r>
          </a:p>
          <a:p>
            <a:endParaRPr lang="en-US" dirty="0"/>
          </a:p>
          <a:p>
            <a:r>
              <a:rPr lang="en-US" dirty="0"/>
              <a:t>This could also suggest that students may not know that they need more information, or were reluctant to search for it</a:t>
            </a:r>
          </a:p>
          <a:p>
            <a:pPr lvl="1"/>
            <a:r>
              <a:rPr lang="en-US" dirty="0"/>
              <a:t>Almost 30% of students indicated they received enough information, while 22% said they did not need any more information</a:t>
            </a:r>
          </a:p>
          <a:p>
            <a:pPr lvl="1"/>
            <a:endParaRPr lang="en-US" dirty="0"/>
          </a:p>
          <a:p>
            <a:r>
              <a:rPr lang="en-US" dirty="0"/>
              <a:t>More direct or mandatory advising on transfers?</a:t>
            </a:r>
          </a:p>
        </p:txBody>
      </p:sp>
    </p:spTree>
    <p:extLst>
      <p:ext uri="{BB962C8B-B14F-4D97-AF65-F5344CB8AC3E}">
        <p14:creationId xmlns:p14="http://schemas.microsoft.com/office/powerpoint/2010/main" val="339437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406115"/>
            <a:ext cx="5915025" cy="994172"/>
          </a:xfrm>
        </p:spPr>
        <p:txBody>
          <a:bodyPr/>
          <a:lstStyle/>
          <a:p>
            <a:r>
              <a:rPr lang="en-US" dirty="0"/>
              <a:t>Fall 2020 (Pandemic Cohort)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65" y="1268016"/>
            <a:ext cx="6172200" cy="34004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Results largely similar to pre-pandemic students: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17% of students indicated they had the goal of earning credits to transfer to a 4 year program</a:t>
            </a:r>
          </a:p>
          <a:p>
            <a:endParaRPr lang="en-US" dirty="0"/>
          </a:p>
          <a:p>
            <a:r>
              <a:rPr lang="en-US" dirty="0"/>
              <a:t>But 44% stated that ability to transfer to a Bachelor program influenced their program choice</a:t>
            </a:r>
          </a:p>
          <a:p>
            <a:r>
              <a:rPr lang="en-US" dirty="0"/>
              <a:t>And almost 73% of students were either interested or very interested in transferring to a 4 year program</a:t>
            </a:r>
          </a:p>
          <a:p>
            <a:endParaRPr lang="en-US" dirty="0"/>
          </a:p>
          <a:p>
            <a:r>
              <a:rPr lang="en-US" dirty="0"/>
              <a:t>Percentage of students that thought different programs would transfer to 4 year college: Computer science 59%, Cyber Security-Info Assurance 57%, Software development 53%, and Visual communication 22%</a:t>
            </a:r>
          </a:p>
        </p:txBody>
      </p:sp>
    </p:spTree>
    <p:extLst>
      <p:ext uri="{BB962C8B-B14F-4D97-AF65-F5344CB8AC3E}">
        <p14:creationId xmlns:p14="http://schemas.microsoft.com/office/powerpoint/2010/main" val="3238402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932688"/>
          <a:ext cx="6172200" cy="363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1200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80" y="510777"/>
            <a:ext cx="5915025" cy="994172"/>
          </a:xfrm>
        </p:spPr>
        <p:txBody>
          <a:bodyPr/>
          <a:lstStyle/>
          <a:p>
            <a:r>
              <a:rPr lang="en-US" dirty="0"/>
              <a:t>So is there a COVID Effect?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21% of students in the pandemic cohort indicated that they changed their education plans due to COVID</a:t>
            </a:r>
          </a:p>
          <a:p>
            <a:endParaRPr lang="en-US" dirty="0"/>
          </a:p>
          <a:p>
            <a:r>
              <a:rPr lang="en-US" dirty="0"/>
              <a:t>18% of these students stated they reconsidered the type of credential or degree to pursue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59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209DF-A2BB-4727-A8BA-9EC622A9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FE39-FD35-4DB3-AEED-25A4AD60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/>
              <a:t>Thoughts? </a:t>
            </a:r>
          </a:p>
          <a:p>
            <a:pPr algn="ctr"/>
            <a:r>
              <a:rPr lang="en-US" sz="3200" dirty="0"/>
              <a:t>Questions?</a:t>
            </a:r>
          </a:p>
          <a:p>
            <a:pPr marL="0" indent="0" algn="ct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1422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A8B002-C144-42CE-828D-E5ABD5C0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662278-FD97-4A35-927D-4131F19C1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Funded by $955,486 National Science Foundation Grant Award #</a:t>
            </a:r>
            <a:r>
              <a:rPr lang="en-US" dirty="0"/>
              <a:t>1801043. </a:t>
            </a:r>
            <a:r>
              <a:rPr lang="en-US" b="1" dirty="0"/>
              <a:t>Pathways into Careers in Information Technology: Community College Student Decision-Making about Academic Programs and Jobs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FCF0DFCA-7C14-435A-9052-1788EF346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64" y="3192273"/>
            <a:ext cx="1127828" cy="11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65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F0468A-FFFD-4038-AF92-65EEE506A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Michelle Van Noy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mvannoy@rutgers.edu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ヒラギノ角ゴ Pro W3" charset="0"/>
                <a:cs typeface="Geneva" charset="0"/>
              </a:rPr>
              <a:t>Danette Coughlan 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dcoughla@ivytech.edu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Visit our website:</a:t>
            </a:r>
          </a:p>
          <a:p>
            <a:pPr marL="0" indent="0" algn="ctr">
              <a:buNone/>
            </a:pP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http://smlr.rutgers.edu/eerc</a:t>
            </a:r>
            <a:endParaRPr lang="en-US" u="sng" dirty="0">
              <a:solidFill>
                <a:srgbClr val="0000F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FC8B86-6404-42E7-A5E0-76DCDA4E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information, contact us:</a:t>
            </a:r>
          </a:p>
        </p:txBody>
      </p:sp>
    </p:spTree>
    <p:extLst>
      <p:ext uri="{BB962C8B-B14F-4D97-AF65-F5344CB8AC3E}">
        <p14:creationId xmlns:p14="http://schemas.microsoft.com/office/powerpoint/2010/main" val="95437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Study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NSF Advanced Technological Education grant</a:t>
            </a:r>
          </a:p>
          <a:p>
            <a:r>
              <a:rPr lang="en-US" sz="2400" dirty="0"/>
              <a:t>Collaboration with Ivy Tech Community College, Indiana</a:t>
            </a:r>
          </a:p>
          <a:p>
            <a:r>
              <a:rPr lang="en-US" sz="2400" dirty="0"/>
              <a:t>Currently in Year 3 of the project</a:t>
            </a:r>
          </a:p>
          <a:p>
            <a:r>
              <a:rPr lang="en-US" sz="2400" dirty="0"/>
              <a:t>Understand student decision-making relative to Community College IT programs and careers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1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0216CD-7BF7-4468-B450-1B2CDAF5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00" dirty="0"/>
              <a:t>Distributed to Ivy Tech community college students enrolled in key IT courses </a:t>
            </a:r>
          </a:p>
          <a:p>
            <a:r>
              <a:rPr lang="en-US" sz="1500" dirty="0"/>
              <a:t>Data controlled for first semester students (n=727)</a:t>
            </a:r>
          </a:p>
          <a:p>
            <a:pPr lvl="1"/>
            <a:r>
              <a:rPr lang="en-US" sz="1500" dirty="0"/>
              <a:t>Pre-pandemic students (n=539)</a:t>
            </a:r>
          </a:p>
          <a:p>
            <a:pPr lvl="1"/>
            <a:r>
              <a:rPr lang="en-US" sz="1500" dirty="0"/>
              <a:t>In-pandemic students (n=188)</a:t>
            </a:r>
          </a:p>
          <a:p>
            <a:r>
              <a:rPr lang="en-US" sz="1500" dirty="0"/>
              <a:t>Demographics (pre-pandemic):</a:t>
            </a:r>
          </a:p>
          <a:p>
            <a:r>
              <a:rPr lang="en-US" sz="1500" dirty="0"/>
              <a:t>69% Male, 71% White</a:t>
            </a:r>
          </a:p>
          <a:p>
            <a:r>
              <a:rPr lang="en-US" sz="1500" dirty="0"/>
              <a:t>Current level education: </a:t>
            </a:r>
          </a:p>
          <a:p>
            <a:pPr lvl="2"/>
            <a:r>
              <a:rPr lang="en-US" sz="1500" dirty="0"/>
              <a:t>69% High School diploma</a:t>
            </a:r>
          </a:p>
          <a:p>
            <a:pPr lvl="2"/>
            <a:r>
              <a:rPr lang="en-US" sz="1500" dirty="0"/>
              <a:t>10% Associate degree</a:t>
            </a:r>
          </a:p>
          <a:p>
            <a:pPr lvl="2"/>
            <a:r>
              <a:rPr lang="en-US" sz="1500" dirty="0"/>
              <a:t>7% Bachelor’s degree</a:t>
            </a:r>
          </a:p>
          <a:p>
            <a:r>
              <a:rPr lang="en-US" sz="1500" dirty="0"/>
              <a:t>56% Full-time, 43% Part-time students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03C3F3-411F-4731-9009-09A418A9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Surveys</a:t>
            </a:r>
          </a:p>
        </p:txBody>
      </p:sp>
    </p:spTree>
    <p:extLst>
      <p:ext uri="{BB962C8B-B14F-4D97-AF65-F5344CB8AC3E}">
        <p14:creationId xmlns:p14="http://schemas.microsoft.com/office/powerpoint/2010/main" val="35340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AAD11E-2C2F-484B-88FA-C227A5C6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Advising Policy/Practice Reviews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4BEA5-D3F3-46AB-AC59-BF9C5F7F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43000"/>
            <a:ext cx="6172200" cy="36420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Policy reviews done by Ivy Tech faculty collaborators</a:t>
            </a:r>
          </a:p>
          <a:p>
            <a:r>
              <a:rPr lang="en-US" dirty="0">
                <a:solidFill>
                  <a:schemeClr val="tx1"/>
                </a:solidFill>
              </a:rPr>
              <a:t>3 collaborators, visited 6 campuses each, total of 18 campuses</a:t>
            </a:r>
          </a:p>
          <a:p>
            <a:r>
              <a:rPr lang="en-US" dirty="0">
                <a:solidFill>
                  <a:schemeClr val="tx1"/>
                </a:solidFill>
              </a:rPr>
              <a:t>In-depth semi-structured interviews, 2-3 interviews/campus</a:t>
            </a:r>
          </a:p>
          <a:p>
            <a:r>
              <a:rPr lang="en-US" dirty="0">
                <a:solidFill>
                  <a:schemeClr val="tx1"/>
                </a:solidFill>
              </a:rPr>
              <a:t>Total of 42 interviews of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IT Faculty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Advisors</a:t>
            </a:r>
          </a:p>
          <a:p>
            <a:r>
              <a:rPr lang="en-US" dirty="0">
                <a:solidFill>
                  <a:schemeClr val="tx1"/>
                </a:solidFill>
              </a:rPr>
              <a:t>Policy review topics: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Campus advising model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Role of faculty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Role of advisors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Students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Outreach/marketing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8-week/16-week courses</a:t>
            </a:r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CBAE2C-6BCD-43A8-9703-1D39E2C159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231" y="2456121"/>
            <a:ext cx="1490672" cy="232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73E3-794E-473F-B185-3142B527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8D9F-3031-4778-96D4-FC5800E3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Campus Advising Policy/Practice Review</a:t>
            </a:r>
            <a:r>
              <a:rPr lang="en-US" sz="2000" b="1" dirty="0">
                <a:solidFill>
                  <a:schemeClr val="tx1"/>
                </a:solidFill>
              </a:rPr>
              <a:t>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1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73E3-794E-473F-B185-3142B527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1300956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Campus Advising Policy/Practice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8D9F-3031-4778-96D4-FC5800E3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1800" dirty="0"/>
              <a:t>Institutional and School of IT Background</a:t>
            </a:r>
          </a:p>
          <a:p>
            <a:r>
              <a:rPr lang="en-US" sz="1800" dirty="0"/>
              <a:t>Advising Model—Policy and Practice</a:t>
            </a:r>
          </a:p>
          <a:p>
            <a:r>
              <a:rPr lang="en-US" sz="1800" dirty="0"/>
              <a:t>Role of the Advisor</a:t>
            </a:r>
          </a:p>
          <a:p>
            <a:r>
              <a:rPr lang="en-US" sz="1800" dirty="0"/>
              <a:t>Role of the Faculty in Advising</a:t>
            </a:r>
          </a:p>
          <a:p>
            <a:r>
              <a:rPr lang="en-US" sz="1800" dirty="0"/>
              <a:t>Student Base Knowledge of Programs and Careers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5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73E3-794E-473F-B185-3142B527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3"/>
            <a:ext cx="5915025" cy="1368689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Campus Advising Policy/Practice Reviews</a:t>
            </a:r>
            <a:br>
              <a:rPr lang="en-US" dirty="0"/>
            </a:br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8D9F-3031-4778-96D4-FC5800E3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1800" dirty="0"/>
              <a:t>Open access institution with 18 campuses of varying sizes located throughout the state (now 19)</a:t>
            </a:r>
          </a:p>
          <a:p>
            <a:r>
              <a:rPr lang="en-US" sz="1800" dirty="0"/>
              <a:t>Campuses considered large, medium, or small per the college designation (C1, C2, C3, respectively)</a:t>
            </a:r>
          </a:p>
          <a:p>
            <a:r>
              <a:rPr lang="en-US" sz="1800" dirty="0"/>
              <a:t>Accredited as a single institution</a:t>
            </a:r>
          </a:p>
          <a:p>
            <a:r>
              <a:rPr lang="en-US" sz="1800" dirty="0"/>
              <a:t>Academic Advising housed under Student Affairs</a:t>
            </a:r>
          </a:p>
          <a:p>
            <a:r>
              <a:rPr lang="en-US" sz="1800" dirty="0"/>
              <a:t>~65-70% students are Pell eligible</a:t>
            </a:r>
          </a:p>
          <a:p>
            <a:r>
              <a:rPr lang="en-US" sz="1800" dirty="0"/>
              <a:t>Recent grants from the Governor’s office make some shorter-term IT credentials free (non-AS or non-AAS) </a:t>
            </a:r>
          </a:p>
          <a:p>
            <a:r>
              <a:rPr lang="en-US" sz="1800" dirty="0"/>
              <a:t>Indiana not seen as a 2 + 2 state</a:t>
            </a:r>
          </a:p>
          <a:p>
            <a:r>
              <a:rPr lang="en-US" sz="1800" dirty="0"/>
              <a:t>Indiana HS </a:t>
            </a:r>
            <a:r>
              <a:rPr lang="en-US" sz="1800"/>
              <a:t>courses coded </a:t>
            </a:r>
            <a:r>
              <a:rPr lang="en-US" sz="1800" dirty="0"/>
              <a:t>as “Computer Science”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43859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9d708fe1-499a-404b-8760-7fadc8efcb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D25DA7EFABEF439271A3FD99786188" ma:contentTypeVersion="14" ma:contentTypeDescription="Create a new document." ma:contentTypeScope="" ma:versionID="83f5729b119d806f3c9f0b5b27ae4897">
  <xsd:schema xmlns:xsd="http://www.w3.org/2001/XMLSchema" xmlns:xs="http://www.w3.org/2001/XMLSchema" xmlns:p="http://schemas.microsoft.com/office/2006/metadata/properties" xmlns:ns2="9d708fe1-499a-404b-8760-7fadc8efcb04" xmlns:ns3="0ea9a507-3a85-4b04-86ce-1835e911386e" targetNamespace="http://schemas.microsoft.com/office/2006/metadata/properties" ma:root="true" ma:fieldsID="5f94c4f7a8e175909b42d24fc7561050" ns2:_="" ns3:_="">
    <xsd:import namespace="9d708fe1-499a-404b-8760-7fadc8efcb04"/>
    <xsd:import namespace="0ea9a507-3a85-4b04-86ce-1835e9113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08fe1-499a-404b-8760-7fadc8efc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9a507-3a85-4b04-86ce-1835e911386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0896E0-D4A6-4024-96A2-C52A8348F4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5ECB06-0E3F-498B-B3DE-378433FAEE53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3b13bb56-7b71-44c3-b277-43f14f234693"/>
    <ds:schemaRef ds:uri="9d708fe1-499a-404b-8760-7fadc8efcb04"/>
  </ds:schemaRefs>
</ds:datastoreItem>
</file>

<file path=customXml/itemProps3.xml><?xml version="1.0" encoding="utf-8"?>
<ds:datastoreItem xmlns:ds="http://schemas.openxmlformats.org/officeDocument/2006/customXml" ds:itemID="{01D92B67-9F00-471F-9388-4BA284FEB2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708fe1-499a-404b-8760-7fadc8efcb04"/>
    <ds:schemaRef ds:uri="0ea9a507-3a85-4b04-86ce-1835e9113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8488</TotalTime>
  <Words>2289</Words>
  <Application>Microsoft Office PowerPoint</Application>
  <PresentationFormat>Custom</PresentationFormat>
  <Paragraphs>285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The Impact of the Pandemic on IT Pathways</vt:lpstr>
      <vt:lpstr> </vt:lpstr>
      <vt:lpstr>Community College and IT Programs</vt:lpstr>
      <vt:lpstr>Background &amp; Study Goals</vt:lpstr>
      <vt:lpstr>Student Surveys</vt:lpstr>
      <vt:lpstr>Campus Advising Policy/Practice Reviews</vt:lpstr>
      <vt:lpstr>PowerPoint Presentation</vt:lpstr>
      <vt:lpstr> Campus Advising Policy/Practice Reviews</vt:lpstr>
      <vt:lpstr> Campus Advising Policy/Practice Reviews Background</vt:lpstr>
      <vt:lpstr> Campus Advising Policy/Practice Reviews Background</vt:lpstr>
      <vt:lpstr> Campus Advising Policy/Practice Reviews Advising Model Policy</vt:lpstr>
      <vt:lpstr> Campus Advising Policy/Practice Reviews Advising Model Practice</vt:lpstr>
      <vt:lpstr> Campus Advising Policy/Practice Reviews Advising Model Practice</vt:lpstr>
      <vt:lpstr>Campus Advising Policy/Practice Review Role of the Advisor </vt:lpstr>
      <vt:lpstr>Campus Advising Policy/Practice Review Role of the Faculty in Advising </vt:lpstr>
      <vt:lpstr>Campus Advising Policy/Practice Review Student Base Knowledge of Programs and Careers </vt:lpstr>
      <vt:lpstr>PowerPoint Presentation</vt:lpstr>
      <vt:lpstr>Survey Distribution &amp; N Size</vt:lpstr>
      <vt:lpstr>Demographic Information (pre-pandemic)</vt:lpstr>
      <vt:lpstr>Demographics changes since the pandemic</vt:lpstr>
      <vt:lpstr>Program &amp; Career Decisions (pre-pandemic)</vt:lpstr>
      <vt:lpstr>Educational Goals (pre-pandemic)</vt:lpstr>
      <vt:lpstr>Students interested in short-term educational goals (since the pandemic)</vt:lpstr>
      <vt:lpstr>Where Students Find Info—Programs  (pre-pandemic)</vt:lpstr>
      <vt:lpstr>Where Students Find Info—Careers  (pre-pandemic) </vt:lpstr>
      <vt:lpstr>Students may not know where to go to get information (since the pandemic)</vt:lpstr>
      <vt:lpstr>Advising (pre-pandemic)</vt:lpstr>
      <vt:lpstr>More students reported not seeing an advisor  (since the pandemic)</vt:lpstr>
      <vt:lpstr>Takeaways</vt:lpstr>
      <vt:lpstr>Pre-Pandemic Transfer Awareness, Information, and Intentions: Mixed Results</vt:lpstr>
      <vt:lpstr>PowerPoint Presentation</vt:lpstr>
      <vt:lpstr>Mixed Results Explanation?</vt:lpstr>
      <vt:lpstr>Fall 2020 (Pandemic Cohort)</vt:lpstr>
      <vt:lpstr>PowerPoint Presentation</vt:lpstr>
      <vt:lpstr>So is there a COVID Effect?</vt:lpstr>
      <vt:lpstr>Discussion</vt:lpstr>
      <vt:lpstr>Thank you!</vt:lpstr>
      <vt:lpstr>For more information, contact us: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eburris</dc:creator>
  <cp:lastModifiedBy>Mark Whitney</cp:lastModifiedBy>
  <cp:revision>200</cp:revision>
  <cp:lastPrinted>2019-07-11T17:42:54Z</cp:lastPrinted>
  <dcterms:created xsi:type="dcterms:W3CDTF">2012-05-15T15:26:04Z</dcterms:created>
  <dcterms:modified xsi:type="dcterms:W3CDTF">2021-10-25T15:30:35Z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0x010100CAD25DA7EFABEF439271A3FD99786188</vt:lpwstr>
  </property>
</Properties>
</file>