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60" r:id="rId3"/>
    <p:sldId id="306" r:id="rId4"/>
    <p:sldId id="308" r:id="rId5"/>
    <p:sldId id="284" r:id="rId6"/>
    <p:sldId id="287" r:id="rId7"/>
    <p:sldId id="288" r:id="rId8"/>
    <p:sldId id="307" r:id="rId9"/>
    <p:sldId id="294" r:id="rId10"/>
    <p:sldId id="293" r:id="rId11"/>
    <p:sldId id="289" r:id="rId12"/>
    <p:sldId id="290" r:id="rId13"/>
    <p:sldId id="291" r:id="rId14"/>
    <p:sldId id="292" r:id="rId15"/>
    <p:sldId id="295" r:id="rId16"/>
    <p:sldId id="296" r:id="rId17"/>
    <p:sldId id="297" r:id="rId18"/>
    <p:sldId id="298" r:id="rId19"/>
    <p:sldId id="299" r:id="rId20"/>
    <p:sldId id="300" r:id="rId21"/>
    <p:sldId id="303" r:id="rId22"/>
    <p:sldId id="302"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d Young" initials="NY" lastIdx="0" clrIdx="0">
    <p:extLst>
      <p:ext uri="{19B8F6BF-5375-455C-9EA6-DF929625EA0E}">
        <p15:presenceInfo xmlns:p15="http://schemas.microsoft.com/office/powerpoint/2012/main" userId="d00dd1a668f1c0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441B9-BD9E-46C4-93DE-F69A5BDFF7C9}" v="6" dt="2020-08-18T15:52:54.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350" autoAdjust="0"/>
  </p:normalViewPr>
  <p:slideViewPr>
    <p:cSldViewPr>
      <p:cViewPr varScale="1">
        <p:scale>
          <a:sx n="70" d="100"/>
          <a:sy n="70" d="100"/>
        </p:scale>
        <p:origin x="1368" y="72"/>
      </p:cViewPr>
      <p:guideLst>
        <p:guide orient="horz" pos="2160"/>
        <p:guide pos="2880"/>
      </p:guideLst>
    </p:cSldViewPr>
  </p:slideViewPr>
  <p:notesTextViewPr>
    <p:cViewPr>
      <p:scale>
        <a:sx n="3" d="2"/>
        <a:sy n="3" d="2"/>
      </p:scale>
      <p:origin x="0" y="0"/>
    </p:cViewPr>
  </p:notesTextViewPr>
  <p:sorterViewPr>
    <p:cViewPr>
      <p:scale>
        <a:sx n="100" d="100"/>
        <a:sy n="100" d="100"/>
      </p:scale>
      <p:origin x="0" y="564"/>
    </p:cViewPr>
  </p:sorterViewPr>
  <p:notesViewPr>
    <p:cSldViewPr>
      <p:cViewPr>
        <p:scale>
          <a:sx n="130" d="100"/>
          <a:sy n="130" d="100"/>
        </p:scale>
        <p:origin x="1242" y="-26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095A2-3FC0-48BD-98A2-016435AF21BC}" type="datetimeFigureOut">
              <a:rPr lang="en-US" smtClean="0"/>
              <a:pPr/>
              <a:t>9/14/2020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F1AA2-F8CC-4B8C-B409-F8D558C4C3D9}" type="slidenum">
              <a:rPr lang="en-US" smtClean="0"/>
              <a:pPr/>
              <a:t>‹#›</a:t>
            </a:fld>
            <a:endParaRPr lang="en-US" dirty="0"/>
          </a:p>
        </p:txBody>
      </p:sp>
    </p:spTree>
    <p:extLst>
      <p:ext uri="{BB962C8B-B14F-4D97-AF65-F5344CB8AC3E}">
        <p14:creationId xmlns:p14="http://schemas.microsoft.com/office/powerpoint/2010/main" val="272894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upplychainautomation.com/"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mailto:ned.young@Sinclair.edu" TargetMode="External"/><Relationship Id="rId4" Type="http://schemas.openxmlformats.org/officeDocument/2006/relationships/hyperlink" Target="mailto:Beverly@supplychainautomation.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upplychainautomation.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801688"/>
            <a:ext cx="4572000" cy="3429000"/>
          </a:xfrm>
        </p:spPr>
      </p:sp>
      <p:sp>
        <p:nvSpPr>
          <p:cNvPr id="3" name="Notes Placeholder 2"/>
          <p:cNvSpPr>
            <a:spLocks noGrp="1"/>
          </p:cNvSpPr>
          <p:nvPr>
            <p:ph type="body" idx="1"/>
          </p:nvPr>
        </p:nvSpPr>
        <p:spPr/>
        <p:txBody>
          <a:bodyPr/>
          <a:lstStyle/>
          <a:p>
            <a:r>
              <a:rPr lang="en-US" dirty="0"/>
              <a:t>Greetings and welcome to Developing Partnerships in Today’s Evolving Supply Chain Technological Environment.  We look forward to sharing information about Advanced Technology Education (ATE) activities and resources offered by the NSF supported grant, the National Center for Supply Chain Automation (NCSCA). </a:t>
            </a:r>
          </a:p>
          <a:p>
            <a:endParaRPr lang="en-US" dirty="0"/>
          </a:p>
          <a:p>
            <a:r>
              <a:rPr lang="en-US" dirty="0"/>
              <a:t>My name is Ned Young and I am faculty member at Sinclair Community College in Dayton, Ohio as well as a CO-PI of the NSF funded National Center for Supply Chain Automation. </a:t>
            </a:r>
          </a:p>
          <a:p>
            <a:endParaRPr lang="en-US" dirty="0"/>
          </a:p>
          <a:p>
            <a:r>
              <a:rPr lang="en-US" dirty="0"/>
              <a:t>My name is Beverly </a:t>
            </a:r>
            <a:r>
              <a:rPr lang="en-US" dirty="0" err="1"/>
              <a:t>Hilderbrand</a:t>
            </a:r>
            <a:r>
              <a:rPr lang="en-US" dirty="0"/>
              <a:t> and I am the Educational liaison for the National Center for Supply Chain Automation. We are pleased to share with you our grant resources and information about the evolving skills required for supply chain technicians in today’s automated environment.</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a:t>
            </a:fld>
            <a:endParaRPr lang="en-US" dirty="0"/>
          </a:p>
        </p:txBody>
      </p:sp>
    </p:spTree>
    <p:extLst>
      <p:ext uri="{BB962C8B-B14F-4D97-AF65-F5344CB8AC3E}">
        <p14:creationId xmlns:p14="http://schemas.microsoft.com/office/powerpoint/2010/main" val="204298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Center for Supply Chain automation has four main objectives including the Implementation of model 2+2 supply chain technology career pathways through high school &amp; community college partnerships.  With this, we are working toward Increasing the number of high school and community college faculty participating in supply chain technology professional development as well as dissemination of best practices in supply chain technology education.  Lastly, we </a:t>
            </a:r>
            <a:r>
              <a:rPr lang="en-US" dirty="0" smtClean="0"/>
              <a:t>are establishing </a:t>
            </a:r>
            <a:r>
              <a:rPr lang="en-US" dirty="0"/>
              <a:t>and promoting stackable national industry certifications in Supply Chain Automation. </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10</a:t>
            </a:fld>
            <a:endParaRPr lang="en-US" dirty="0"/>
          </a:p>
        </p:txBody>
      </p:sp>
    </p:spTree>
    <p:extLst>
      <p:ext uri="{BB962C8B-B14F-4D97-AF65-F5344CB8AC3E}">
        <p14:creationId xmlns:p14="http://schemas.microsoft.com/office/powerpoint/2010/main" val="46765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 our curriculum relevant, we must build relationships between educational providers and industry partners. A prime example </a:t>
            </a:r>
            <a:r>
              <a:rPr lang="en-US" dirty="0" smtClean="0"/>
              <a:t>is the creation of an </a:t>
            </a:r>
            <a:r>
              <a:rPr lang="en-US" dirty="0"/>
              <a:t>Industry Leadership Team that meets regularly to vet </a:t>
            </a:r>
            <a:r>
              <a:rPr lang="en-US" dirty="0" smtClean="0"/>
              <a:t>the curriculum </a:t>
            </a:r>
            <a:r>
              <a:rPr lang="en-US" dirty="0"/>
              <a:t>and provide insight as technology evolves. </a:t>
            </a:r>
          </a:p>
          <a:p>
            <a:endParaRPr lang="en-US" dirty="0"/>
          </a:p>
          <a:p>
            <a:r>
              <a:rPr lang="en-US" dirty="0" smtClean="0"/>
              <a:t>NCSCA </a:t>
            </a:r>
            <a:r>
              <a:rPr lang="en-US" dirty="0"/>
              <a:t>has an Industry Liaison who identifies and </a:t>
            </a:r>
            <a:r>
              <a:rPr lang="en-US" dirty="0" smtClean="0"/>
              <a:t>builds </a:t>
            </a:r>
            <a:r>
              <a:rPr lang="en-US" dirty="0"/>
              <a:t>relationships with industry partners that require highly skilled supply chain technicians.  Also, </a:t>
            </a:r>
            <a:r>
              <a:rPr lang="en-US" dirty="0" smtClean="0"/>
              <a:t>NCSCA </a:t>
            </a:r>
            <a:r>
              <a:rPr lang="en-US" dirty="0"/>
              <a:t>utilizes an Educational Liaison to identify educational institutions with programs that produce SCTs and building a database of collaborative educational partners is recommended.</a:t>
            </a:r>
          </a:p>
          <a:p>
            <a:r>
              <a:rPr lang="en-US" dirty="0"/>
              <a:t>Education and industry </a:t>
            </a:r>
            <a:r>
              <a:rPr lang="en-US" dirty="0" smtClean="0"/>
              <a:t>are working </a:t>
            </a:r>
            <a:r>
              <a:rPr lang="en-US" dirty="0"/>
              <a:t>together to produce multi-skilled supply chain technicians to meet workforce needs.</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11</a:t>
            </a:fld>
            <a:endParaRPr lang="en-US" dirty="0"/>
          </a:p>
        </p:txBody>
      </p:sp>
    </p:spTree>
    <p:extLst>
      <p:ext uri="{BB962C8B-B14F-4D97-AF65-F5344CB8AC3E}">
        <p14:creationId xmlns:p14="http://schemas.microsoft.com/office/powerpoint/2010/main" val="302536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decade, shopping preferences for U.S. consumers has moved away from traditional “brick and mortar” stores toward on-line shopping and Ecommerce.  This chart, created the end of 2019, shows the movement in US ecommerce revenue and the percent of sales over the last decade.  The chart shows a more than three-fold increase in revenues and sales associated with ecommerce.  The current pandemic has already increased the 2020 sales more than anticipated and will, most likely, eclipse the current 2020 predictions. To handle this volume, many retailers, shippers and third party logistics companies have moved </a:t>
            </a:r>
            <a:r>
              <a:rPr lang="en-US" dirty="0" smtClean="0"/>
              <a:t>more quickly </a:t>
            </a:r>
            <a:r>
              <a:rPr lang="en-US" dirty="0"/>
              <a:t>toward automation and supply chain technologies.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12</a:t>
            </a:fld>
            <a:endParaRPr lang="en-US" dirty="0"/>
          </a:p>
        </p:txBody>
      </p:sp>
    </p:spTree>
    <p:extLst>
      <p:ext uri="{BB962C8B-B14F-4D97-AF65-F5344CB8AC3E}">
        <p14:creationId xmlns:p14="http://schemas.microsoft.com/office/powerpoint/2010/main" val="35382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spcAft>
                <a:spcPts val="800"/>
              </a:spcAft>
            </a:pPr>
            <a:r>
              <a:rPr lang="en-US"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Beverly:</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NCSCA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Workforce development initiatives include –</a:t>
            </a:r>
          </a:p>
          <a:p>
            <a:pPr marL="342900" lvl="0" indent="-342900">
              <a:lnSpc>
                <a:spcPct val="107000"/>
              </a:lnSpc>
              <a:buFont typeface="+mj-lt"/>
              <a:buAutoNum type="arabicPeriod"/>
              <a:tabLst>
                <a:tab pos="457200" algn="l"/>
              </a:tabLs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Identify industrial partners in areas where SCTs are in high demand</a:t>
            </a:r>
          </a:p>
          <a:p>
            <a:pPr marL="342900" lvl="0" indent="-342900">
              <a:lnSpc>
                <a:spcPct val="107000"/>
              </a:lnSpc>
              <a:buFont typeface="+mj-lt"/>
              <a:buAutoNum type="arabicPeriod"/>
              <a:tabLst>
                <a:tab pos="457200" algn="l"/>
              </a:tabLs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Solicit faculty/administrators from educational institutions within geographic area</a:t>
            </a:r>
          </a:p>
          <a:p>
            <a:pPr marL="342900" lvl="0" indent="-342900">
              <a:lnSpc>
                <a:spcPct val="107000"/>
              </a:lnSpc>
              <a:buFont typeface="+mj-lt"/>
              <a:buAutoNum type="arabicPeriod"/>
              <a:tabLst>
                <a:tab pos="457200" algn="l"/>
              </a:tabLs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Assist industry partners in building relationships with academic suppliers to identify required skills and aid in locating potential employees</a:t>
            </a:r>
          </a:p>
          <a:p>
            <a:pPr marL="342900" lvl="0" indent="-342900">
              <a:lnSpc>
                <a:spcPct val="107000"/>
              </a:lnSpc>
              <a:buFont typeface="+mj-lt"/>
              <a:buAutoNum type="arabicPeriod"/>
              <a:tabLst>
                <a:tab pos="457200" algn="l"/>
              </a:tabLs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Host active industry leadership team (ILT) meetings</a:t>
            </a:r>
          </a:p>
          <a:p>
            <a:pPr marL="228600" lvl="0" indent="-228600">
              <a:lnSpc>
                <a:spcPct val="107000"/>
              </a:lnSpc>
              <a:spcAft>
                <a:spcPts val="800"/>
              </a:spcAft>
              <a:buFont typeface="+mj-lt"/>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Discussion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of industrial &amp; academic needs including emerging technologies</a:t>
            </a:r>
          </a:p>
          <a:p>
            <a:pPr marL="228600" lvl="0" indent="-228600">
              <a:lnSpc>
                <a:spcPct val="107000"/>
              </a:lnSpc>
              <a:spcAft>
                <a:spcPts val="8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 warehouse and educational institution tours – These tours provide an eye opening opportunity for educators to view supply chain automation in real-time and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witness how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technology has changed the work environment.</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13</a:t>
            </a:fld>
            <a:endParaRPr lang="en-US" dirty="0"/>
          </a:p>
        </p:txBody>
      </p:sp>
    </p:spTree>
    <p:extLst>
      <p:ext uri="{BB962C8B-B14F-4D97-AF65-F5344CB8AC3E}">
        <p14:creationId xmlns:p14="http://schemas.microsoft.com/office/powerpoint/2010/main" val="425792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work of our center is to create pathways for students and adults to enter careers in supply chain technology.  We are working in high schools, with military veterans and with current adult workers who need </a:t>
            </a:r>
            <a:r>
              <a:rPr lang="en-US" dirty="0" smtClean="0"/>
              <a:t>training </a:t>
            </a:r>
            <a:r>
              <a:rPr lang="en-US" dirty="0"/>
              <a:t>to move into rewarding careers as SCTs.  Academic pathways include industry certifications, some which can be done in high school, community college certificates and associate degree programs which can, in some cases, lead to university baccalaureate degree programs. These various certificates and degrees lead to the multi-craft, automation and supply chain technicians we previously discussed.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14</a:t>
            </a:fld>
            <a:endParaRPr lang="en-US" dirty="0"/>
          </a:p>
        </p:txBody>
      </p:sp>
    </p:spTree>
    <p:extLst>
      <p:ext uri="{BB962C8B-B14F-4D97-AF65-F5344CB8AC3E}">
        <p14:creationId xmlns:p14="http://schemas.microsoft.com/office/powerpoint/2010/main" val="292107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aid high schools and community colleges in their development of supply chain technician curricula, the center worked directly with our industry partners to create a model program that would create technicians who are prepared for careers as supply chain technicians.  Included in the model program are courses in mechanics, hydraulics and pneumatics, electronics, control units, programmable logic controllers, networking, Internet of Things, cybersecurity, robotics, technical math and communication, as well as an introduction to the Skill Boss Logistics </a:t>
            </a:r>
            <a:r>
              <a:rPr lang="en-US" dirty="0" smtClean="0"/>
              <a:t>trainer, </a:t>
            </a:r>
            <a:r>
              <a:rPr lang="en-US" dirty="0"/>
              <a:t>which provides hands-on training and assessment of students and workers.  This model program was originally developed in 2014 but has since been updated to include course work for the 2021 academic year.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15</a:t>
            </a:fld>
            <a:endParaRPr lang="en-US" dirty="0"/>
          </a:p>
        </p:txBody>
      </p:sp>
    </p:spTree>
    <p:extLst>
      <p:ext uri="{BB962C8B-B14F-4D97-AF65-F5344CB8AC3E}">
        <p14:creationId xmlns:p14="http://schemas.microsoft.com/office/powerpoint/2010/main" val="160960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68006"/>
            <a:ext cx="5486400" cy="4114800"/>
          </a:xfrm>
        </p:spPr>
        <p:txBody>
          <a:bodyPr/>
          <a:lstStyle/>
          <a:p>
            <a:r>
              <a:rPr lang="en-US" dirty="0"/>
              <a:t>While each state has differing high school academic requirements and each community college has its own articulation requirements, we have found several community colleges around the U.S. who routinely work with their associated high schools to award transfer credit to high school students who have completed </a:t>
            </a:r>
            <a:r>
              <a:rPr lang="en-US" dirty="0" smtClean="0"/>
              <a:t>courses </a:t>
            </a:r>
            <a:r>
              <a:rPr lang="en-US" dirty="0"/>
              <a:t>in such areas as mechanics, mechatronics and/or automation, electrical, safety, welding, and robotics.  We have begun discussing with colleges about </a:t>
            </a:r>
            <a:r>
              <a:rPr lang="en-US" dirty="0" smtClean="0"/>
              <a:t>articulations </a:t>
            </a:r>
            <a:r>
              <a:rPr lang="en-US" dirty="0"/>
              <a:t>with other related I.T. areas such as networking, Internet of Things, and cyber security.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16</a:t>
            </a:fld>
            <a:endParaRPr lang="en-US" dirty="0"/>
          </a:p>
        </p:txBody>
      </p:sp>
    </p:spTree>
    <p:extLst>
      <p:ext uri="{BB962C8B-B14F-4D97-AF65-F5344CB8AC3E}">
        <p14:creationId xmlns:p14="http://schemas.microsoft.com/office/powerpoint/2010/main" val="394800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began working with high schools and community colleges we realized, early on, that while many had coursework that was related to our model program, very few had courses that contextualized the coursework to their use in automated warehousing and the supply chain.  The </a:t>
            </a:r>
            <a:r>
              <a:rPr lang="en-US" dirty="0" smtClean="0"/>
              <a:t>Center </a:t>
            </a:r>
            <a:r>
              <a:rPr lang="en-US" dirty="0"/>
              <a:t>worked with industrial partners and educators to create a </a:t>
            </a:r>
            <a:r>
              <a:rPr lang="en-US" b="1" dirty="0"/>
              <a:t>free</a:t>
            </a:r>
            <a:r>
              <a:rPr lang="en-US" dirty="0"/>
              <a:t>, downloadable, electronic textbook that focuses on introducing the student to the inner workings of the automated warehouse.  This </a:t>
            </a:r>
            <a:r>
              <a:rPr lang="en-US" b="1" dirty="0"/>
              <a:t>free</a:t>
            </a:r>
            <a:r>
              <a:rPr lang="en-US" dirty="0"/>
              <a:t> textbook along with an instructor’s </a:t>
            </a:r>
            <a:r>
              <a:rPr lang="en-US" dirty="0" smtClean="0"/>
              <a:t>and </a:t>
            </a:r>
            <a:r>
              <a:rPr lang="en-US" dirty="0"/>
              <a:t>lab </a:t>
            </a:r>
            <a:r>
              <a:rPr lang="en-US" dirty="0" smtClean="0"/>
              <a:t>manuals </a:t>
            </a:r>
            <a:r>
              <a:rPr lang="en-US" dirty="0"/>
              <a:t>are available at the NCSCA website.  It has </a:t>
            </a:r>
            <a:r>
              <a:rPr lang="en-US" dirty="0" smtClean="0"/>
              <a:t>periodically been updated and </a:t>
            </a:r>
            <a:r>
              <a:rPr lang="en-US" dirty="0"/>
              <a:t>a new update will be available in early 2021.  The </a:t>
            </a:r>
            <a:r>
              <a:rPr lang="en-US" dirty="0" smtClean="0"/>
              <a:t>e-textbook </a:t>
            </a:r>
            <a:r>
              <a:rPr lang="en-US" dirty="0"/>
              <a:t>contains interactive exercises as well as photographs, charts, graphs, case studies and other interesting features to help aid the student and faculty.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17</a:t>
            </a:fld>
            <a:endParaRPr lang="en-US" dirty="0"/>
          </a:p>
        </p:txBody>
      </p:sp>
    </p:spTree>
    <p:extLst>
      <p:ext uri="{BB962C8B-B14F-4D97-AF65-F5344CB8AC3E}">
        <p14:creationId xmlns:p14="http://schemas.microsoft.com/office/powerpoint/2010/main" val="222767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t>
            </a:r>
            <a:r>
              <a:rPr lang="en-US" dirty="0" smtClean="0"/>
              <a:t>aid the </a:t>
            </a:r>
            <a:r>
              <a:rPr lang="en-US" dirty="0"/>
              <a:t>creation of stackable certificates relating to </a:t>
            </a:r>
            <a:r>
              <a:rPr lang="en-US" dirty="0" smtClean="0"/>
              <a:t>SCT </a:t>
            </a:r>
            <a:r>
              <a:rPr lang="en-US" dirty="0"/>
              <a:t>careers, the </a:t>
            </a:r>
            <a:r>
              <a:rPr lang="en-US" dirty="0" smtClean="0"/>
              <a:t>Center </a:t>
            </a:r>
            <a:r>
              <a:rPr lang="en-US" dirty="0"/>
              <a:t>partnered with the industry groups </a:t>
            </a:r>
            <a:r>
              <a:rPr lang="en-US" dirty="0" smtClean="0"/>
              <a:t>Material Handling Institute (MHI) </a:t>
            </a:r>
            <a:r>
              <a:rPr lang="en-US" dirty="0"/>
              <a:t>and </a:t>
            </a:r>
            <a:r>
              <a:rPr lang="en-US" dirty="0" smtClean="0"/>
              <a:t>Material Handling Equipment Distributors Association (MHEDA) </a:t>
            </a:r>
            <a:r>
              <a:rPr lang="en-US" dirty="0"/>
              <a:t>as well as with the </a:t>
            </a:r>
            <a:r>
              <a:rPr lang="en-US" dirty="0" smtClean="0"/>
              <a:t>Manufacturing </a:t>
            </a:r>
            <a:r>
              <a:rPr lang="en-US" dirty="0"/>
              <a:t>Skill Standards Council </a:t>
            </a:r>
            <a:r>
              <a:rPr lang="en-US" dirty="0" smtClean="0"/>
              <a:t>(MSSC</a:t>
            </a:r>
            <a:r>
              <a:rPr lang="en-US" dirty="0"/>
              <a:t>) to develop stackable certificates focused on supply chain technicians that will </a:t>
            </a:r>
            <a:r>
              <a:rPr lang="en-US" dirty="0" smtClean="0"/>
              <a:t>benefit candidates </a:t>
            </a:r>
            <a:r>
              <a:rPr lang="en-US" dirty="0"/>
              <a:t>as they seek employment.  Through these </a:t>
            </a:r>
            <a:r>
              <a:rPr lang="en-US" dirty="0" smtClean="0"/>
              <a:t>efforts, </a:t>
            </a:r>
            <a:r>
              <a:rPr lang="en-US" dirty="0"/>
              <a:t>the recently created Certified Technician – Supply Chain Automation </a:t>
            </a:r>
            <a:r>
              <a:rPr lang="en-US" dirty="0" smtClean="0"/>
              <a:t>(CT-SCA) </a:t>
            </a:r>
            <a:r>
              <a:rPr lang="en-US" dirty="0"/>
              <a:t>was </a:t>
            </a:r>
            <a:r>
              <a:rPr lang="en-US" dirty="0" smtClean="0"/>
              <a:t>released in 2020.  </a:t>
            </a:r>
            <a:r>
              <a:rPr lang="en-US" dirty="0"/>
              <a:t>The skills associated with the certification align with those in the previously mentioned model program discussion.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18</a:t>
            </a:fld>
            <a:endParaRPr lang="en-US" dirty="0"/>
          </a:p>
        </p:txBody>
      </p:sp>
    </p:spTree>
    <p:extLst>
      <p:ext uri="{BB962C8B-B14F-4D97-AF65-F5344CB8AC3E}">
        <p14:creationId xmlns:p14="http://schemas.microsoft.com/office/powerpoint/2010/main" val="45226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certification has three stackable certificates associated with maintaining equipment, troubleshooting and repairing equipment and systems and network troubleshooting and repair.  Along with our partners MHI, MHEDA and MSSC, the </a:t>
            </a:r>
            <a:r>
              <a:rPr lang="en-US" dirty="0" err="1"/>
              <a:t>Amatrol</a:t>
            </a:r>
            <a:r>
              <a:rPr lang="en-US" dirty="0"/>
              <a:t> Corporation created a hands-on training device called the Skill Boss </a:t>
            </a:r>
            <a:r>
              <a:rPr lang="en-US" dirty="0" smtClean="0"/>
              <a:t>Logistics trainer </a:t>
            </a:r>
            <a:r>
              <a:rPr lang="en-US" dirty="0"/>
              <a:t>that will aid students and faculty with </a:t>
            </a:r>
            <a:r>
              <a:rPr lang="en-US" dirty="0" smtClean="0"/>
              <a:t>learning and </a:t>
            </a:r>
            <a:r>
              <a:rPr lang="en-US" dirty="0"/>
              <a:t>assessing over 100 skills associated with the certifications.  </a:t>
            </a:r>
            <a:endParaRPr lang="en-US" dirty="0" smtClean="0"/>
          </a:p>
          <a:p>
            <a:endParaRPr lang="en-US" dirty="0"/>
          </a:p>
          <a:p>
            <a:r>
              <a:rPr lang="en-US" dirty="0" smtClean="0"/>
              <a:t>A </a:t>
            </a:r>
            <a:r>
              <a:rPr lang="en-US" dirty="0"/>
              <a:t>hands-on assessment and a written assessment will be required for each of the three certifications.  When all three are completed the student will be awarded the full CT-SCA certification.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19</a:t>
            </a:fld>
            <a:endParaRPr lang="en-US" dirty="0"/>
          </a:p>
        </p:txBody>
      </p:sp>
    </p:spTree>
    <p:extLst>
      <p:ext uri="{BB962C8B-B14F-4D97-AF65-F5344CB8AC3E}">
        <p14:creationId xmlns:p14="http://schemas.microsoft.com/office/powerpoint/2010/main" val="54676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Beverly: </a:t>
            </a:r>
            <a:r>
              <a:rPr lang="en-US" b="1" dirty="0"/>
              <a:t>We have a brief outline of our presentation today with topics to include FREE educational resources and tips for developing partnerships.</a:t>
            </a:r>
          </a:p>
          <a:p>
            <a:endParaRPr lang="en-US" dirty="0"/>
          </a:p>
          <a:p>
            <a:pPr lvl="0"/>
            <a:r>
              <a:rPr lang="en-US" b="1" dirty="0"/>
              <a:t>Future of Supply Chain Video – Educational Resource</a:t>
            </a:r>
            <a:endParaRPr lang="en-US" dirty="0"/>
          </a:p>
          <a:p>
            <a:pPr lvl="0"/>
            <a:r>
              <a:rPr lang="en-US" b="1" dirty="0"/>
              <a:t>NSF Advanced Technological Education (ATE)</a:t>
            </a:r>
            <a:endParaRPr lang="en-US" dirty="0"/>
          </a:p>
          <a:p>
            <a:pPr lvl="0"/>
            <a:r>
              <a:rPr lang="en-US" b="1" dirty="0"/>
              <a:t>SCA Grant Partner Colleges</a:t>
            </a:r>
            <a:endParaRPr lang="en-US" dirty="0"/>
          </a:p>
          <a:p>
            <a:pPr lvl="0"/>
            <a:r>
              <a:rPr lang="en-US" b="1" dirty="0"/>
              <a:t>Supply Chain Technician Skills/Careers</a:t>
            </a:r>
            <a:endParaRPr lang="en-US" dirty="0"/>
          </a:p>
          <a:p>
            <a:pPr lvl="0"/>
            <a:r>
              <a:rPr lang="en-US" b="1" dirty="0"/>
              <a:t>SCA Objectives and Industry Relations</a:t>
            </a:r>
            <a:endParaRPr lang="en-US" dirty="0"/>
          </a:p>
          <a:p>
            <a:pPr lvl="0"/>
            <a:r>
              <a:rPr lang="en-US" b="1" dirty="0"/>
              <a:t>Workforce Development Initiatives</a:t>
            </a:r>
            <a:endParaRPr lang="en-US" dirty="0"/>
          </a:p>
          <a:p>
            <a:pPr lvl="0"/>
            <a:r>
              <a:rPr lang="en-US" b="1" dirty="0"/>
              <a:t>Career Pathway Development</a:t>
            </a:r>
            <a:endParaRPr lang="en-US" dirty="0"/>
          </a:p>
          <a:p>
            <a:pPr lvl="0"/>
            <a:r>
              <a:rPr lang="en-US" b="1" dirty="0"/>
              <a:t>Curriculum/Model Program</a:t>
            </a:r>
            <a:endParaRPr lang="en-US" dirty="0"/>
          </a:p>
          <a:p>
            <a:pPr lvl="0"/>
            <a:r>
              <a:rPr lang="en-US" b="1" dirty="0"/>
              <a:t>SCA Resources; FREE E-Textbook, Stackable Certificates, etc.</a:t>
            </a:r>
            <a:endParaRPr lang="en-US" dirty="0"/>
          </a:p>
          <a:p>
            <a:pPr lvl="0"/>
            <a:r>
              <a:rPr lang="en-US" b="1" dirty="0"/>
              <a:t>Technological Focus for the Future Technician and skills that are required</a:t>
            </a:r>
            <a:endParaRPr lang="en-US" dirty="0"/>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2</a:t>
            </a:fld>
            <a:endParaRPr lang="en-US" dirty="0"/>
          </a:p>
        </p:txBody>
      </p:sp>
    </p:spTree>
    <p:extLst>
      <p:ext uri="{BB962C8B-B14F-4D97-AF65-F5344CB8AC3E}">
        <p14:creationId xmlns:p14="http://schemas.microsoft.com/office/powerpoint/2010/main" val="150042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Beverly:</a:t>
            </a:r>
            <a:r>
              <a:rPr lang="en-US" dirty="0">
                <a:latin typeface="Calibri" panose="020F0502020204030204" pitchFamily="34" charset="0"/>
                <a:ea typeface="Calibri" panose="020F0502020204030204" pitchFamily="34" charset="0"/>
                <a:cs typeface="Times New Roman" panose="02020603050405020304" pitchFamily="18" charset="0"/>
              </a:rPr>
              <a:t>  SCA has developed many </a:t>
            </a:r>
            <a:r>
              <a:rPr lang="en-US" b="1" dirty="0">
                <a:latin typeface="Calibri" panose="020F0502020204030204" pitchFamily="34" charset="0"/>
                <a:ea typeface="Calibri" panose="020F0502020204030204" pitchFamily="34" charset="0"/>
                <a:cs typeface="Times New Roman" panose="02020603050405020304" pitchFamily="18" charset="0"/>
              </a:rPr>
              <a:t>FREE</a:t>
            </a:r>
            <a:r>
              <a:rPr lang="en-US" dirty="0">
                <a:latin typeface="Calibri" panose="020F0502020204030204" pitchFamily="34" charset="0"/>
                <a:ea typeface="Calibri" panose="020F0502020204030204" pitchFamily="34" charset="0"/>
                <a:cs typeface="Times New Roman" panose="02020603050405020304" pitchFamily="18" charset="0"/>
              </a:rPr>
              <a:t> virtual resources that are available. Such as:</a:t>
            </a:r>
          </a:p>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eTextbook</a:t>
            </a:r>
            <a:r>
              <a:rPr lang="en-US" dirty="0">
                <a:latin typeface="Calibri" panose="020F0502020204030204" pitchFamily="34" charset="0"/>
                <a:ea typeface="Calibri" panose="020F0502020204030204" pitchFamily="34" charset="0"/>
                <a:cs typeface="Times New Roman" panose="02020603050405020304" pitchFamily="18" charset="0"/>
              </a:rPr>
              <a:t> – Introduction to the Automated Warehouse that includes an Instructor and Lab Manual</a:t>
            </a:r>
          </a:p>
          <a:p>
            <a:pPr marL="800100" lvl="1" indent="-342900">
              <a:lnSpc>
                <a:spcPct val="107000"/>
              </a:lnSpc>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Model Program of Study – Courses that may be integrated into existing programs</a:t>
            </a:r>
          </a:p>
          <a:p>
            <a:pPr marL="800100" lvl="1" indent="-342900">
              <a:lnSpc>
                <a:spcPct val="107000"/>
              </a:lnSpc>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Career Awareness </a:t>
            </a:r>
            <a:r>
              <a:rPr lang="en-US" dirty="0" smtClean="0">
                <a:latin typeface="Calibri" panose="020F0502020204030204" pitchFamily="34" charset="0"/>
                <a:ea typeface="Calibri" panose="020F0502020204030204" pitchFamily="34" charset="0"/>
                <a:cs typeface="Times New Roman" panose="02020603050405020304" pitchFamily="18" charset="0"/>
              </a:rPr>
              <a:t>Modules</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For Middle School, High School and Community College</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Course Outlines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SCT Certification information</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Case Studies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Locate Colleges for Collaboration</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Labor Market Data</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Video Library</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Industry White Papers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Research and Reports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Prior Learning Assessment/Veterans – A </a:t>
            </a:r>
            <a:r>
              <a:rPr lang="en-US" dirty="0" smtClean="0">
                <a:latin typeface="Calibri" panose="020F0502020204030204" pitchFamily="34" charset="0"/>
                <a:ea typeface="Calibri" panose="020F0502020204030204" pitchFamily="34" charset="0"/>
                <a:cs typeface="Times New Roman" panose="02020603050405020304" pitchFamily="18" charset="0"/>
              </a:rPr>
              <a:t>crosswalk of </a:t>
            </a:r>
            <a:r>
              <a:rPr lang="en-US" dirty="0">
                <a:latin typeface="Calibri" panose="020F0502020204030204" pitchFamily="34" charset="0"/>
                <a:ea typeface="Calibri" panose="020F0502020204030204" pitchFamily="34" charset="0"/>
                <a:cs typeface="Times New Roman" panose="02020603050405020304" pitchFamily="18" charset="0"/>
              </a:rPr>
              <a:t>skills that veterans </a:t>
            </a:r>
            <a:r>
              <a:rPr lang="en-US" dirty="0" smtClean="0">
                <a:latin typeface="Calibri" panose="020F0502020204030204" pitchFamily="34" charset="0"/>
                <a:ea typeface="Calibri" panose="020F0502020204030204" pitchFamily="34" charset="0"/>
                <a:cs typeface="Times New Roman" panose="02020603050405020304" pitchFamily="18" charset="0"/>
              </a:rPr>
              <a:t>possess that can be articulated into </a:t>
            </a:r>
            <a:r>
              <a:rPr lang="en-US" dirty="0">
                <a:latin typeface="Calibri" panose="020F0502020204030204" pitchFamily="34" charset="0"/>
                <a:ea typeface="Calibri" panose="020F0502020204030204" pitchFamily="34" charset="0"/>
                <a:cs typeface="Times New Roman" panose="02020603050405020304" pitchFamily="18" charset="0"/>
              </a:rPr>
              <a:t>educational programs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20</a:t>
            </a:fld>
            <a:endParaRPr lang="en-US" dirty="0"/>
          </a:p>
        </p:txBody>
      </p:sp>
    </p:spTree>
    <p:extLst>
      <p:ext uri="{BB962C8B-B14F-4D97-AF65-F5344CB8AC3E}">
        <p14:creationId xmlns:p14="http://schemas.microsoft.com/office/powerpoint/2010/main" val="406267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Beverly:</a:t>
            </a:r>
            <a:r>
              <a:rPr lang="en-US" dirty="0">
                <a:latin typeface="Calibri" panose="020F0502020204030204" pitchFamily="34" charset="0"/>
                <a:ea typeface="Calibri" panose="020F0502020204030204" pitchFamily="34" charset="0"/>
                <a:cs typeface="Times New Roman" panose="02020603050405020304" pitchFamily="18" charset="0"/>
              </a:rPr>
              <a:t>  As supply chain technology is continually evolving, there is a very real need for technicians to learn additional skills to meet workforce needs. Within our upcoming revisions to the </a:t>
            </a:r>
            <a:r>
              <a:rPr lang="en-US" dirty="0" err="1">
                <a:latin typeface="Calibri" panose="020F0502020204030204" pitchFamily="34" charset="0"/>
                <a:ea typeface="Calibri" panose="020F0502020204030204" pitchFamily="34" charset="0"/>
                <a:cs typeface="Times New Roman" panose="02020603050405020304" pitchFamily="18" charset="0"/>
              </a:rPr>
              <a:t>eTextbook</a:t>
            </a:r>
            <a:r>
              <a:rPr lang="en-US" dirty="0">
                <a:latin typeface="Calibri" panose="020F0502020204030204" pitchFamily="34" charset="0"/>
                <a:ea typeface="Calibri" panose="020F0502020204030204" pitchFamily="34" charset="0"/>
                <a:cs typeface="Times New Roman" panose="02020603050405020304" pitchFamily="18" charset="0"/>
              </a:rPr>
              <a:t> and SCA Model </a:t>
            </a:r>
            <a:r>
              <a:rPr lang="en-US" dirty="0" smtClean="0">
                <a:latin typeface="Calibri" panose="020F0502020204030204" pitchFamily="34" charset="0"/>
                <a:ea typeface="Calibri" panose="020F0502020204030204" pitchFamily="34" charset="0"/>
                <a:cs typeface="Times New Roman" panose="02020603050405020304" pitchFamily="18" charset="0"/>
              </a:rPr>
              <a:t>Program curriculum </a:t>
            </a:r>
            <a:r>
              <a:rPr lang="en-US" dirty="0">
                <a:latin typeface="Calibri" panose="020F0502020204030204" pitchFamily="34" charset="0"/>
                <a:ea typeface="Calibri" panose="020F0502020204030204" pitchFamily="34" charset="0"/>
                <a:cs typeface="Times New Roman" panose="02020603050405020304" pitchFamily="18" charset="0"/>
              </a:rPr>
              <a:t>we will update in the following areas:</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Cybersecurity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Robotics  - Including autonomous, guided, articulated, collaborative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Smart devices in the Industrial </a:t>
            </a:r>
            <a:r>
              <a:rPr lang="en-US" b="1" dirty="0" err="1">
                <a:latin typeface="Calibri" panose="020F0502020204030204" pitchFamily="34" charset="0"/>
                <a:ea typeface="Calibri" panose="020F0502020204030204" pitchFamily="34" charset="0"/>
                <a:cs typeface="Times New Roman" panose="02020603050405020304" pitchFamily="18" charset="0"/>
              </a:rPr>
              <a:t>IoT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Data Analytics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21</a:t>
            </a:fld>
            <a:endParaRPr lang="en-US" dirty="0"/>
          </a:p>
        </p:txBody>
      </p:sp>
    </p:spTree>
    <p:extLst>
      <p:ext uri="{BB962C8B-B14F-4D97-AF65-F5344CB8AC3E}">
        <p14:creationId xmlns:p14="http://schemas.microsoft.com/office/powerpoint/2010/main" val="345939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Beverly: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These are our Educational Objectives: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Expansion of current Supply Chain Technology/logistics engineering technology curriculum </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Develop an innovation network/resource center</a:t>
            </a:r>
          </a:p>
          <a:p>
            <a:pPr marL="342900" marR="0" lvl="0" indent="-342900">
              <a:lnSpc>
                <a:spcPct val="107000"/>
              </a:lnSpc>
              <a:spcBef>
                <a:spcPts val="0"/>
              </a:spcBef>
              <a:spcAft>
                <a:spcPts val="800"/>
              </a:spcAft>
              <a:buFont typeface="+mj-lt"/>
              <a:buAutoNum type="arabicPeriod"/>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Lead </a:t>
            </a:r>
            <a:r>
              <a:rPr lang="en-US" dirty="0">
                <a:latin typeface="Calibri" panose="020F0502020204030204" pitchFamily="34" charset="0"/>
                <a:ea typeface="Calibri" panose="020F0502020204030204" pitchFamily="34" charset="0"/>
                <a:cs typeface="Times New Roman" panose="02020603050405020304" pitchFamily="18" charset="0"/>
              </a:rPr>
              <a:t>a professional development initiative for high school and college faculty</a:t>
            </a:r>
          </a:p>
          <a:p>
            <a:pPr marL="342900" marR="0" lvl="0" indent="-342900">
              <a:lnSpc>
                <a:spcPct val="107000"/>
              </a:lnSpc>
              <a:spcBef>
                <a:spcPts val="0"/>
              </a:spcBef>
              <a:spcAft>
                <a:spcPts val="800"/>
              </a:spcAft>
              <a:buFont typeface="+mj-lt"/>
              <a:buAutoNum type="arabicPeriod"/>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Create </a:t>
            </a:r>
            <a:r>
              <a:rPr lang="en-US" dirty="0">
                <a:latin typeface="Calibri" panose="020F0502020204030204" pitchFamily="34" charset="0"/>
                <a:ea typeface="Calibri" panose="020F0502020204030204" pitchFamily="34" charset="0"/>
                <a:cs typeface="Times New Roman" panose="02020603050405020304" pitchFamily="18" charset="0"/>
              </a:rPr>
              <a:t>a best practices protocol for returning learner outreach and use of prior learning assessment.</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22</a:t>
            </a:fld>
            <a:endParaRPr lang="en-US" dirty="0"/>
          </a:p>
        </p:txBody>
      </p:sp>
    </p:spTree>
    <p:extLst>
      <p:ext uri="{BB962C8B-B14F-4D97-AF65-F5344CB8AC3E}">
        <p14:creationId xmlns:p14="http://schemas.microsoft.com/office/powerpoint/2010/main" val="128453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solidFill>
            <a:srgbClr val="FFFFFF"/>
          </a:solidFill>
          <a:ln/>
        </p:spPr>
      </p:sp>
      <p:sp>
        <p:nvSpPr>
          <p:cNvPr id="17411" name="Rectangle 2"/>
          <p:cNvSpPr>
            <a:spLocks noGrp="1" noChangeArrowheads="1"/>
          </p:cNvSpPr>
          <p:nvPr>
            <p:ph type="body" idx="1"/>
          </p:nvPr>
        </p:nvSpPr>
        <p:spPr>
          <a:noFill/>
        </p:spPr>
        <p:txBody>
          <a:bodyPr/>
          <a:lstStyle/>
          <a:p>
            <a:pPr marL="39688" eaLnBrk="1" hangingPunct="1"/>
            <a:r>
              <a:rPr lang="en-US" altLang="en-US" dirty="0">
                <a:solidFill>
                  <a:srgbClr val="000000"/>
                </a:solidFill>
                <a:ea typeface="Gill Sans" charset="0"/>
                <a:cs typeface="Gill Sans" charset="0"/>
                <a:sym typeface="Gill Sans" charset="0"/>
              </a:rPr>
              <a:t>Should you have any questions please feel free to visit our center website at </a:t>
            </a:r>
            <a:r>
              <a:rPr lang="en-US" altLang="en-US" dirty="0">
                <a:solidFill>
                  <a:srgbClr val="000000"/>
                </a:solidFill>
                <a:ea typeface="Gill Sans" charset="0"/>
                <a:cs typeface="Gill Sans" charset="0"/>
                <a:sym typeface="Gill Sans" charset="0"/>
                <a:hlinkClick r:id="rId3"/>
              </a:rPr>
              <a:t>www.supplychainautomation.com</a:t>
            </a:r>
            <a:r>
              <a:rPr lang="en-US" altLang="en-US" dirty="0">
                <a:solidFill>
                  <a:srgbClr val="000000"/>
                </a:solidFill>
                <a:ea typeface="Gill Sans" charset="0"/>
                <a:cs typeface="Gill Sans" charset="0"/>
                <a:sym typeface="Gill Sans" charset="0"/>
              </a:rPr>
              <a:t> or email </a:t>
            </a:r>
            <a:r>
              <a:rPr lang="en-US" altLang="en-US" dirty="0">
                <a:solidFill>
                  <a:srgbClr val="000000"/>
                </a:solidFill>
                <a:ea typeface="Gill Sans" charset="0"/>
                <a:cs typeface="Gill Sans" charset="0"/>
                <a:sym typeface="Gill Sans" charset="0"/>
                <a:hlinkClick r:id="rId4"/>
              </a:rPr>
              <a:t>Beverly@supplychainautomation.com</a:t>
            </a:r>
            <a:r>
              <a:rPr lang="en-US" altLang="en-US" dirty="0">
                <a:solidFill>
                  <a:srgbClr val="000000"/>
                </a:solidFill>
                <a:ea typeface="Gill Sans" charset="0"/>
                <a:cs typeface="Gill Sans" charset="0"/>
                <a:sym typeface="Gill Sans" charset="0"/>
              </a:rPr>
              <a:t> or </a:t>
            </a:r>
            <a:r>
              <a:rPr lang="en-US" altLang="en-US" dirty="0">
                <a:solidFill>
                  <a:srgbClr val="000000"/>
                </a:solidFill>
                <a:ea typeface="Gill Sans" charset="0"/>
                <a:cs typeface="Gill Sans" charset="0"/>
                <a:sym typeface="Gill Sans" charset="0"/>
                <a:hlinkClick r:id="rId5"/>
              </a:rPr>
              <a:t>ned.young@Sinclair.edu</a:t>
            </a:r>
            <a:r>
              <a:rPr lang="en-US" altLang="en-US" dirty="0">
                <a:solidFill>
                  <a:srgbClr val="000000"/>
                </a:solidFill>
                <a:ea typeface="Gill Sans" charset="0"/>
                <a:cs typeface="Gill Sans" charset="0"/>
                <a:sym typeface="Gill Sans" charset="0"/>
              </a:rPr>
              <a:t> </a:t>
            </a:r>
          </a:p>
          <a:p>
            <a:pPr marL="39688" eaLnBrk="1" hangingPunct="1"/>
            <a:endParaRPr lang="en-US" altLang="en-US" dirty="0">
              <a:solidFill>
                <a:srgbClr val="000000"/>
              </a:solidFill>
              <a:ea typeface="Gill Sans" charset="0"/>
              <a:cs typeface="Gill Sans" charset="0"/>
              <a:sym typeface="Gill Sans" charset="0"/>
            </a:endParaRPr>
          </a:p>
          <a:p>
            <a:pPr marL="39688" eaLnBrk="1" hangingPunct="1"/>
            <a:r>
              <a:rPr lang="en-US" altLang="en-US" dirty="0">
                <a:solidFill>
                  <a:srgbClr val="000000"/>
                </a:solidFill>
                <a:ea typeface="Gill Sans" charset="0"/>
                <a:cs typeface="Gill Sans" charset="0"/>
                <a:sym typeface="Gill Sans" charset="0"/>
              </a:rPr>
              <a:t>On behalf of the National Center for Supply Chain Automation and the National Science Foundation we thank you for viewing our presentation! </a:t>
            </a:r>
          </a:p>
        </p:txBody>
      </p:sp>
    </p:spTree>
    <p:extLst>
      <p:ext uri="{BB962C8B-B14F-4D97-AF65-F5344CB8AC3E}">
        <p14:creationId xmlns:p14="http://schemas.microsoft.com/office/powerpoint/2010/main" val="249935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begin with a short video produced by </a:t>
            </a:r>
            <a:r>
              <a:rPr lang="en-US" dirty="0" err="1"/>
              <a:t>Swisslog</a:t>
            </a:r>
            <a:r>
              <a:rPr lang="en-US" dirty="0"/>
              <a:t>, one of the industry partners to our National Center for Supply Chain Automation. The video provides an overview of the current and emerging supply chain technologies we are seeing in the automated warehousing and logistics industry.  </a:t>
            </a:r>
          </a:p>
        </p:txBody>
      </p:sp>
      <p:sp>
        <p:nvSpPr>
          <p:cNvPr id="4" name="Slide Number Placeholder 3"/>
          <p:cNvSpPr>
            <a:spLocks noGrp="1"/>
          </p:cNvSpPr>
          <p:nvPr>
            <p:ph type="sldNum" sz="quarter" idx="10"/>
          </p:nvPr>
        </p:nvSpPr>
        <p:spPr/>
        <p:txBody>
          <a:bodyPr/>
          <a:lstStyle/>
          <a:p>
            <a:fld id="{0BAF1AA2-F8CC-4B8C-B409-F8D558C4C3D9}" type="slidenum">
              <a:rPr lang="en-US" smtClean="0"/>
              <a:pPr/>
              <a:t>3</a:t>
            </a:fld>
            <a:endParaRPr lang="en-US" dirty="0"/>
          </a:p>
        </p:txBody>
      </p:sp>
    </p:spTree>
    <p:extLst>
      <p:ext uri="{BB962C8B-B14F-4D97-AF65-F5344CB8AC3E}">
        <p14:creationId xmlns:p14="http://schemas.microsoft.com/office/powerpoint/2010/main" val="194343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this video produced by </a:t>
            </a:r>
            <a:r>
              <a:rPr lang="en-US" dirty="0" err="1"/>
              <a:t>Swisslog</a:t>
            </a:r>
            <a:r>
              <a:rPr lang="en-US" dirty="0"/>
              <a:t>, one of the industry partners to our National Center for Supply Chain Automation (NCSCA) provided an overview of the unprecedented consumer demand for on-line shopping which has moved our industry toward automation and its emerging supply chain technologies</a:t>
            </a:r>
          </a:p>
        </p:txBody>
      </p:sp>
      <p:sp>
        <p:nvSpPr>
          <p:cNvPr id="4" name="Slide Number Placeholder 3"/>
          <p:cNvSpPr>
            <a:spLocks noGrp="1"/>
          </p:cNvSpPr>
          <p:nvPr>
            <p:ph type="sldNum" sz="quarter" idx="10"/>
          </p:nvPr>
        </p:nvSpPr>
        <p:spPr/>
        <p:txBody>
          <a:bodyPr/>
          <a:lstStyle/>
          <a:p>
            <a:fld id="{0BAF1AA2-F8CC-4B8C-B409-F8D558C4C3D9}" type="slidenum">
              <a:rPr lang="en-US" smtClean="0"/>
              <a:pPr/>
              <a:t>4</a:t>
            </a:fld>
            <a:endParaRPr lang="en-US" dirty="0"/>
          </a:p>
        </p:txBody>
      </p:sp>
    </p:spTree>
    <p:extLst>
      <p:ext uri="{BB962C8B-B14F-4D97-AF65-F5344CB8AC3E}">
        <p14:creationId xmlns:p14="http://schemas.microsoft.com/office/powerpoint/2010/main" val="38224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NCSCA </a:t>
            </a:r>
            <a:r>
              <a:rPr lang="en-US" dirty="0"/>
              <a:t>grant is funded by the National Science Foundation Advanced Technology Education (ATE) division. Our goals include educating technicians for high-technology fields by involving partnerships between academic institutions </a:t>
            </a:r>
            <a:r>
              <a:rPr lang="en-US" dirty="0" smtClean="0"/>
              <a:t>grades </a:t>
            </a:r>
            <a:r>
              <a:rPr lang="en-US" dirty="0"/>
              <a:t>(7-12, IHEs) and industry. </a:t>
            </a:r>
          </a:p>
          <a:p>
            <a:endParaRPr lang="en-US" dirty="0"/>
          </a:p>
          <a:p>
            <a:r>
              <a:rPr lang="en-US" dirty="0"/>
              <a:t>As required by NSF, we place an emphasis on 2-year institutions of higher education in the areas of curriculum development, faculty professional development, and creating career pathways for students K-12 through Associate Degree.</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5</a:t>
            </a:fld>
            <a:endParaRPr lang="en-US" dirty="0"/>
          </a:p>
        </p:txBody>
      </p:sp>
    </p:spTree>
    <p:extLst>
      <p:ext uri="{BB962C8B-B14F-4D97-AF65-F5344CB8AC3E}">
        <p14:creationId xmlns:p14="http://schemas.microsoft.com/office/powerpoint/2010/main" val="341481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Beverly</a:t>
            </a:r>
            <a:r>
              <a:rPr lang="en-US" dirty="0"/>
              <a:t>:  Our </a:t>
            </a:r>
            <a:r>
              <a:rPr lang="en-US" dirty="0" smtClean="0"/>
              <a:t>NCSCA </a:t>
            </a:r>
            <a:r>
              <a:rPr lang="en-US" dirty="0"/>
              <a:t>grant team institutions include faculty and administrators from Norco College, Norco, CA, Central Piedmont </a:t>
            </a:r>
            <a:r>
              <a:rPr lang="en-US" dirty="0" smtClean="0"/>
              <a:t>Community </a:t>
            </a:r>
            <a:r>
              <a:rPr lang="en-US" dirty="0"/>
              <a:t>College, Charlotte, NC, Oakton </a:t>
            </a:r>
            <a:r>
              <a:rPr lang="en-US" dirty="0" smtClean="0"/>
              <a:t>Community </a:t>
            </a:r>
            <a:r>
              <a:rPr lang="en-US" dirty="0"/>
              <a:t>College, Des Plaines, IL and Sinclair College, Dayton, OH</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6</a:t>
            </a:fld>
            <a:endParaRPr lang="en-US" dirty="0"/>
          </a:p>
        </p:txBody>
      </p:sp>
    </p:spTree>
    <p:extLst>
      <p:ext uri="{BB962C8B-B14F-4D97-AF65-F5344CB8AC3E}">
        <p14:creationId xmlns:p14="http://schemas.microsoft.com/office/powerpoint/2010/main" val="140766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Beverly:</a:t>
            </a:r>
            <a:r>
              <a:rPr lang="en-US" dirty="0"/>
              <a:t>  For reference the website is: </a:t>
            </a:r>
            <a:r>
              <a:rPr lang="en-US" u="sng" dirty="0">
                <a:hlinkClick r:id="rId3"/>
              </a:rPr>
              <a:t>www.supplychainautomation.com</a:t>
            </a:r>
            <a:r>
              <a:rPr lang="en-US" dirty="0"/>
              <a:t>.   A great resource!</a:t>
            </a:r>
          </a:p>
          <a:p>
            <a:r>
              <a:rPr lang="en-US" dirty="0"/>
              <a:t>Our grant mission includes initiatives to facilitate technical educators’ collaborations with industry and professional organizations as well as create awareness for careers in the supply chain operations field.</a:t>
            </a:r>
          </a:p>
          <a:p>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7</a:t>
            </a:fld>
            <a:endParaRPr lang="en-US" dirty="0"/>
          </a:p>
        </p:txBody>
      </p:sp>
    </p:spTree>
    <p:extLst>
      <p:ext uri="{BB962C8B-B14F-4D97-AF65-F5344CB8AC3E}">
        <p14:creationId xmlns:p14="http://schemas.microsoft.com/office/powerpoint/2010/main" val="214858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provides an overview of the current situation in consumer demand which is causing the supply chains to automate more quickly than before.  The video defines the occupation known as a Supply Chain Technician and briefly discusses the various aspects of the job type as well as a method to create awareness for careers in the supply chain operations </a:t>
            </a:r>
            <a:r>
              <a:rPr lang="en-US" dirty="0" smtClean="0"/>
              <a:t>field.</a:t>
            </a:r>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8</a:t>
            </a:fld>
            <a:endParaRPr lang="en-US" dirty="0"/>
          </a:p>
        </p:txBody>
      </p:sp>
    </p:spTree>
    <p:extLst>
      <p:ext uri="{BB962C8B-B14F-4D97-AF65-F5344CB8AC3E}">
        <p14:creationId xmlns:p14="http://schemas.microsoft.com/office/powerpoint/2010/main" val="331195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occupation of a Supply Chain Technician (SCT) is sometimes referred to as a Multi-Craft or Automation technician.  It is deeply rooted in the various areas associated in the Mechatronics disciplines.  The SCT often works with the various types of material handling equipment including conveyors, automated guided vehicles, automated storage and retrieval systems and other advanced robots such as autonomous mobile robots or AMRs.  The foundational skills of mechanics, pneumatics, and electronics are coupled with new and emerging technologies associated with networking, </a:t>
            </a:r>
            <a:r>
              <a:rPr lang="en-US" dirty="0" err="1"/>
              <a:t>IoT</a:t>
            </a:r>
            <a:r>
              <a:rPr lang="en-US" dirty="0"/>
              <a:t>, RFID, controls and predictive maintenance.  Skills associated with critical thinking, communication and process improvement are also essential.  </a:t>
            </a:r>
            <a:r>
              <a:rPr lang="en-US" dirty="0" smtClean="0"/>
              <a:t>Many of these foundational skills begin in coursework taught at the high school level.</a:t>
            </a:r>
            <a:endParaRPr lang="en-US" dirty="0"/>
          </a:p>
        </p:txBody>
      </p:sp>
      <p:sp>
        <p:nvSpPr>
          <p:cNvPr id="4" name="Slide Number Placeholder 3"/>
          <p:cNvSpPr>
            <a:spLocks noGrp="1"/>
          </p:cNvSpPr>
          <p:nvPr>
            <p:ph type="sldNum" sz="quarter" idx="10"/>
          </p:nvPr>
        </p:nvSpPr>
        <p:spPr/>
        <p:txBody>
          <a:bodyPr/>
          <a:lstStyle/>
          <a:p>
            <a:fld id="{0BAF1AA2-F8CC-4B8C-B409-F8D558C4C3D9}" type="slidenum">
              <a:rPr lang="en-US" smtClean="0"/>
              <a:pPr/>
              <a:t>9</a:t>
            </a:fld>
            <a:endParaRPr lang="en-US" dirty="0"/>
          </a:p>
        </p:txBody>
      </p:sp>
    </p:spTree>
    <p:extLst>
      <p:ext uri="{BB962C8B-B14F-4D97-AF65-F5344CB8AC3E}">
        <p14:creationId xmlns:p14="http://schemas.microsoft.com/office/powerpoint/2010/main" val="423142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084353-A4BE-4026-A06C-8186B669FC3C}"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256034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3F277-C5BD-46B2-8798-8419B97A85BC}"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238485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E7C340-B888-4043-AA24-647915A1DF7F}"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272281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3E771-B60B-46A6-8C3C-C002DE83FBD2}"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278034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64F1A-8F7C-472D-9423-7786AAFA8537}"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299979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02382E-B8C6-4F52-B994-08B8D6E6DB54}"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35076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6685A-49A7-4C36-A256-376CCF1FD643}" type="datetime1">
              <a:rPr lang="en-US" smtClean="0"/>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46128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3489D-413E-4634-BDFF-8E06A202CA9F}" type="datetime1">
              <a:rPr lang="en-US" smtClean="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321186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458BB-E20F-4E8E-9BA9-93C36DB7BF5A}" type="datetime1">
              <a:rPr lang="en-US" smtClean="0"/>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318380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13CCD-4261-4EE2-965F-E70BCDF7A26A}"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340643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9BC9D-9E46-430A-A1F8-AC5989783313}"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22082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B205C-220D-4C08-B830-5CB398289B0D}" type="datetime1">
              <a:rPr lang="en-US" smtClean="0"/>
              <a:t>9/14/2020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BCEA7-0DC2-4960-AE18-C631EB623A66}" type="slidenum">
              <a:rPr lang="en-US" smtClean="0"/>
              <a:pPr/>
              <a:t>‹#›</a:t>
            </a:fld>
            <a:endParaRPr lang="en-US" dirty="0"/>
          </a:p>
        </p:txBody>
      </p:sp>
    </p:spTree>
    <p:extLst>
      <p:ext uri="{BB962C8B-B14F-4D97-AF65-F5344CB8AC3E}">
        <p14:creationId xmlns:p14="http://schemas.microsoft.com/office/powerpoint/2010/main" val="3526521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upplychainautomation.com/resources/etextbook/" TargetMode="External"/><Relationship Id="rId4" Type="http://schemas.openxmlformats.org/officeDocument/2006/relationships/image" Target="../media/image13.tif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ned.young@sinclair.edu" TargetMode="External"/><Relationship Id="rId4" Type="http://schemas.openxmlformats.org/officeDocument/2006/relationships/hyperlink" Target="mailto:Beverly@supplychainautomation.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TgkImwRGpqg"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nsf.gov/" TargetMode="Externa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upplychainautomation.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127526166"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52400" y="1905000"/>
            <a:ext cx="8763000" cy="1600200"/>
          </a:xfrm>
        </p:spPr>
        <p:txBody>
          <a:bodyPr>
            <a:noAutofit/>
          </a:bodyPr>
          <a:lstStyle/>
          <a:p>
            <a:pPr>
              <a:lnSpc>
                <a:spcPct val="80000"/>
              </a:lnSpc>
            </a:pPr>
            <a:r>
              <a:rPr lang="en-GB" dirty="0">
                <a:ea typeface="Montserrat ExtraBold"/>
                <a:cs typeface="Montserrat ExtraBold"/>
                <a:sym typeface="Montserrat ExtraBold"/>
              </a:rPr>
              <a:t>Developing Partnerships in Today’s Evolving Supply Chain Technological Environment</a:t>
            </a:r>
            <a:endParaRPr lang="en-US" altLang="en-US" b="1" dirty="0">
              <a:ea typeface="ヒラギノ角ゴ ProN W6" charset="0"/>
              <a:cs typeface="ヒラギノ角ゴ ProN W6" charset="0"/>
              <a:sym typeface="Helvetica"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7918252" cy="123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35359" y="3962400"/>
            <a:ext cx="7696200" cy="1723549"/>
          </a:xfrm>
          <a:prstGeom prst="rect">
            <a:avLst/>
          </a:prstGeom>
          <a:noFill/>
        </p:spPr>
        <p:txBody>
          <a:bodyPr wrap="square" rtlCol="0">
            <a:spAutoFit/>
          </a:bodyPr>
          <a:lstStyle/>
          <a:p>
            <a:r>
              <a:rPr lang="en-US" dirty="0"/>
              <a:t/>
            </a:r>
            <a:br>
              <a:rPr lang="en-US" dirty="0"/>
            </a:br>
            <a:r>
              <a:rPr lang="en-US" sz="4400" dirty="0"/>
              <a:t>Beverly </a:t>
            </a:r>
            <a:r>
              <a:rPr lang="en-US" sz="4400" dirty="0" err="1"/>
              <a:t>Hilderbrand</a:t>
            </a:r>
            <a:r>
              <a:rPr lang="en-US" sz="4400" dirty="0"/>
              <a:t>, NCSCA</a:t>
            </a:r>
          </a:p>
          <a:p>
            <a:r>
              <a:rPr lang="en-US" sz="4400" dirty="0"/>
              <a:t>Ned Young – Sinclair CC </a:t>
            </a:r>
          </a:p>
        </p:txBody>
      </p:sp>
      <p:sp>
        <p:nvSpPr>
          <p:cNvPr id="3" name="Slide Number Placeholder 2"/>
          <p:cNvSpPr>
            <a:spLocks noGrp="1"/>
          </p:cNvSpPr>
          <p:nvPr>
            <p:ph type="sldNum" sz="quarter" idx="12"/>
          </p:nvPr>
        </p:nvSpPr>
        <p:spPr/>
        <p:txBody>
          <a:bodyPr/>
          <a:lstStyle/>
          <a:p>
            <a:fld id="{1ABBCEA7-0DC2-4960-AE18-C631EB623A66}" type="slidenum">
              <a:rPr lang="en-US" smtClean="0"/>
              <a:pPr/>
              <a:t>1</a:t>
            </a:fld>
            <a:endParaRPr lang="en-US" dirty="0"/>
          </a:p>
        </p:txBody>
      </p:sp>
    </p:spTree>
    <p:extLst>
      <p:ext uri="{BB962C8B-B14F-4D97-AF65-F5344CB8AC3E}">
        <p14:creationId xmlns:p14="http://schemas.microsoft.com/office/powerpoint/2010/main" val="241036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p:cNvSpPr>
            <a:spLocks noGrp="1"/>
          </p:cNvSpPr>
          <p:nvPr>
            <p:ph type="title"/>
          </p:nvPr>
        </p:nvSpPr>
        <p:spPr/>
        <p:txBody>
          <a:bodyPr>
            <a:normAutofit/>
          </a:bodyPr>
          <a:lstStyle/>
          <a:p>
            <a:r>
              <a:rPr lang="en-US" dirty="0">
                <a:solidFill>
                  <a:srgbClr val="07496E"/>
                </a:solidFill>
              </a:rPr>
              <a:t>NCSCA Objectives</a:t>
            </a:r>
            <a:endParaRPr lang="en-US" dirty="0"/>
          </a:p>
        </p:txBody>
      </p:sp>
      <p:sp>
        <p:nvSpPr>
          <p:cNvPr id="2" name="Content Placeholder 1"/>
          <p:cNvSpPr>
            <a:spLocks noGrp="1"/>
          </p:cNvSpPr>
          <p:nvPr>
            <p:ph idx="1"/>
          </p:nvPr>
        </p:nvSpPr>
        <p:spPr>
          <a:xfrm>
            <a:off x="381000" y="1771168"/>
            <a:ext cx="8229600" cy="4525963"/>
          </a:xfrm>
        </p:spPr>
        <p:txBody>
          <a:bodyPr>
            <a:normAutofit fontScale="85000" lnSpcReduction="10000"/>
          </a:bodyPr>
          <a:lstStyle/>
          <a:p>
            <a:pPr marL="514350" indent="-514350">
              <a:buFont typeface="+mj-lt"/>
              <a:buAutoNum type="arabicPeriod"/>
            </a:pPr>
            <a:r>
              <a:rPr lang="en-US" dirty="0"/>
              <a:t>Implement model 2+2 supply chain technology career pathways through high school &amp; community college partnerships</a:t>
            </a:r>
          </a:p>
          <a:p>
            <a:pPr marL="514350" indent="-514350">
              <a:buFont typeface="+mj-lt"/>
              <a:buAutoNum type="arabicPeriod"/>
            </a:pPr>
            <a:r>
              <a:rPr lang="en-US" dirty="0"/>
              <a:t>Increase the number of high school and community college faculty participating in supply chain technology professional development</a:t>
            </a:r>
          </a:p>
          <a:p>
            <a:pPr marL="514350" indent="-514350">
              <a:buFont typeface="+mj-lt"/>
              <a:buAutoNum type="arabicPeriod"/>
            </a:pPr>
            <a:r>
              <a:rPr lang="en-US" dirty="0"/>
              <a:t>Disseminate best practices in supply chain technology education</a:t>
            </a:r>
          </a:p>
          <a:p>
            <a:pPr marL="514350" indent="-514350">
              <a:buFont typeface="+mj-lt"/>
              <a:buAutoNum type="arabicPeriod"/>
            </a:pPr>
            <a:r>
              <a:rPr lang="en-US" dirty="0"/>
              <a:t>Establish and promote stackable national industry certification in Supply Chain Automation </a:t>
            </a:r>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12"/>
          </p:nvPr>
        </p:nvSpPr>
        <p:spPr/>
        <p:txBody>
          <a:bodyPr/>
          <a:lstStyle/>
          <a:p>
            <a:fld id="{1ABBCEA7-0DC2-4960-AE18-C631EB623A66}" type="slidenum">
              <a:rPr lang="en-US" smtClean="0"/>
              <a:pPr/>
              <a:t>10</a:t>
            </a:fld>
            <a:endParaRPr lang="en-US" dirty="0"/>
          </a:p>
        </p:txBody>
      </p:sp>
    </p:spTree>
    <p:extLst>
      <p:ext uri="{BB962C8B-B14F-4D97-AF65-F5344CB8AC3E}">
        <p14:creationId xmlns:p14="http://schemas.microsoft.com/office/powerpoint/2010/main" val="1285339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381000" y="1771168"/>
            <a:ext cx="8229600" cy="4525963"/>
          </a:xfrm>
        </p:spPr>
        <p:txBody>
          <a:bodyPr>
            <a:normAutofit fontScale="92500"/>
          </a:bodyPr>
          <a:lstStyle/>
          <a:p>
            <a:r>
              <a:rPr lang="en-US" b="1" dirty="0"/>
              <a:t>Industry liaison</a:t>
            </a:r>
          </a:p>
          <a:p>
            <a:pPr marL="457200" indent="-457200"/>
            <a:r>
              <a:rPr lang="en-US" sz="2400" dirty="0"/>
              <a:t>Identify companies were SCTs were needed</a:t>
            </a:r>
          </a:p>
          <a:p>
            <a:pPr marL="457200" indent="-457200"/>
            <a:r>
              <a:rPr lang="en-US" sz="2400" dirty="0"/>
              <a:t>Create an active Industry Leadership Team that meets regularly</a:t>
            </a:r>
          </a:p>
          <a:p>
            <a:r>
              <a:rPr lang="en-US" b="1" dirty="0"/>
              <a:t>Educational liaison</a:t>
            </a:r>
          </a:p>
          <a:p>
            <a:r>
              <a:rPr lang="en-US" sz="2800" dirty="0"/>
              <a:t>Identify educational institutions with programs that produce SCTs</a:t>
            </a:r>
            <a:br>
              <a:rPr lang="en-US" sz="2800" dirty="0"/>
            </a:br>
            <a:endParaRPr lang="en-US" sz="1200" dirty="0"/>
          </a:p>
          <a:p>
            <a:r>
              <a:rPr lang="en-US" b="1" dirty="0"/>
              <a:t>Work together to connect industry partners with educational institutions providing multi-skilled supply chain technicians</a:t>
            </a:r>
          </a:p>
          <a:p>
            <a:pPr marL="0" indent="0">
              <a:buNone/>
            </a:pPr>
            <a:endParaRPr lang="en-US" dirty="0"/>
          </a:p>
          <a:p>
            <a:endParaRPr lang="en-US" dirty="0"/>
          </a:p>
        </p:txBody>
      </p:sp>
      <p:sp>
        <p:nvSpPr>
          <p:cNvPr id="4" name="Title 3"/>
          <p:cNvSpPr>
            <a:spLocks noGrp="1"/>
          </p:cNvSpPr>
          <p:nvPr>
            <p:ph type="title"/>
          </p:nvPr>
        </p:nvSpPr>
        <p:spPr/>
        <p:txBody>
          <a:bodyPr>
            <a:normAutofit fontScale="90000"/>
          </a:bodyPr>
          <a:lstStyle/>
          <a:p>
            <a:r>
              <a:rPr lang="en-US" dirty="0">
                <a:solidFill>
                  <a:srgbClr val="07496E"/>
                </a:solidFill>
              </a:rPr>
              <a:t>Building Relationships with Industry &amp; Education</a:t>
            </a:r>
            <a:endParaRPr lang="en-US" dirty="0"/>
          </a:p>
        </p:txBody>
      </p:sp>
      <p:sp>
        <p:nvSpPr>
          <p:cNvPr id="3" name="Slide Number Placeholder 2"/>
          <p:cNvSpPr>
            <a:spLocks noGrp="1"/>
          </p:cNvSpPr>
          <p:nvPr>
            <p:ph type="sldNum" sz="quarter" idx="12"/>
          </p:nvPr>
        </p:nvSpPr>
        <p:spPr/>
        <p:txBody>
          <a:bodyPr/>
          <a:lstStyle/>
          <a:p>
            <a:fld id="{1ABBCEA7-0DC2-4960-AE18-C631EB623A66}" type="slidenum">
              <a:rPr lang="en-US" smtClean="0"/>
              <a:pPr/>
              <a:t>11</a:t>
            </a:fld>
            <a:endParaRPr lang="en-US" dirty="0"/>
          </a:p>
        </p:txBody>
      </p:sp>
    </p:spTree>
    <p:extLst>
      <p:ext uri="{BB962C8B-B14F-4D97-AF65-F5344CB8AC3E}">
        <p14:creationId xmlns:p14="http://schemas.microsoft.com/office/powerpoint/2010/main" val="2891559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52400"/>
            <a:ext cx="7725785" cy="593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ABBCEA7-0DC2-4960-AE18-C631EB623A66}" type="slidenum">
              <a:rPr lang="en-US" smtClean="0"/>
              <a:pPr/>
              <a:t>12</a:t>
            </a:fld>
            <a:endParaRPr lang="en-US" dirty="0"/>
          </a:p>
        </p:txBody>
      </p:sp>
    </p:spTree>
    <p:extLst>
      <p:ext uri="{BB962C8B-B14F-4D97-AF65-F5344CB8AC3E}">
        <p14:creationId xmlns:p14="http://schemas.microsoft.com/office/powerpoint/2010/main" val="2067167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8"/>
            <a:ext cx="8839200" cy="4879493"/>
          </a:xfrm>
        </p:spPr>
        <p:txBody>
          <a:bodyPr>
            <a:normAutofit fontScale="85000" lnSpcReduction="20000"/>
          </a:bodyPr>
          <a:lstStyle/>
          <a:p>
            <a:pPr marL="514350" indent="-514350">
              <a:buFont typeface="+mj-lt"/>
              <a:buAutoNum type="arabicPeriod"/>
            </a:pPr>
            <a:r>
              <a:rPr lang="en-US" sz="3400" dirty="0"/>
              <a:t>Identify industrial partners in areas where SCT are in high demand</a:t>
            </a:r>
            <a:br>
              <a:rPr lang="en-US" sz="3400" dirty="0"/>
            </a:br>
            <a:endParaRPr lang="en-US" sz="1200" dirty="0"/>
          </a:p>
          <a:p>
            <a:pPr marL="514350" indent="-514350">
              <a:buFont typeface="+mj-lt"/>
              <a:buAutoNum type="arabicPeriod"/>
            </a:pPr>
            <a:r>
              <a:rPr lang="en-US" sz="3400" dirty="0"/>
              <a:t>Solicit faculty/administrators from educational institutions within geographic area</a:t>
            </a:r>
            <a:br>
              <a:rPr lang="en-US" sz="3400" dirty="0"/>
            </a:br>
            <a:endParaRPr lang="en-US" sz="1200" dirty="0"/>
          </a:p>
          <a:p>
            <a:pPr marL="514350" indent="-514350">
              <a:buFont typeface="+mj-lt"/>
              <a:buAutoNum type="arabicPeriod"/>
            </a:pPr>
            <a:r>
              <a:rPr lang="en-US" sz="3400" dirty="0"/>
              <a:t>Assist industry partners in building relationships with academic suppliers to identify required skills and aid in locating potential employees</a:t>
            </a:r>
            <a:br>
              <a:rPr lang="en-US" sz="3400" dirty="0"/>
            </a:br>
            <a:endParaRPr lang="en-US" sz="2100" dirty="0"/>
          </a:p>
          <a:p>
            <a:pPr marL="514350" indent="-514350">
              <a:buFont typeface="+mj-lt"/>
              <a:buAutoNum type="arabicPeriod"/>
            </a:pPr>
            <a:r>
              <a:rPr lang="en-US" sz="3400" dirty="0"/>
              <a:t>Host active industry leadership team (ILT) meetings</a:t>
            </a:r>
          </a:p>
          <a:p>
            <a:pPr marL="1200150" lvl="1" indent="-514350"/>
            <a:r>
              <a:rPr lang="en-US" dirty="0"/>
              <a:t>Discussion of Industrial &amp; academic needs including emerging technologies</a:t>
            </a:r>
          </a:p>
          <a:p>
            <a:pPr marL="1200150" lvl="1" indent="-514350"/>
            <a:r>
              <a:rPr lang="en-US" sz="2900" dirty="0"/>
              <a:t>Provide warehouse and educational institution tours</a:t>
            </a:r>
            <a:br>
              <a:rPr lang="en-US" sz="2900" dirty="0"/>
            </a:br>
            <a:endParaRPr lang="en-US" sz="1200" dirty="0"/>
          </a:p>
          <a:p>
            <a:pPr marL="0" indent="0">
              <a:buNone/>
            </a:pPr>
            <a:endParaRPr lang="en-US" dirty="0"/>
          </a:p>
          <a:p>
            <a:endParaRPr lang="en-US" dirty="0"/>
          </a:p>
        </p:txBody>
      </p:sp>
      <p:sp>
        <p:nvSpPr>
          <p:cNvPr id="4" name="Title 3"/>
          <p:cNvSpPr>
            <a:spLocks noGrp="1"/>
          </p:cNvSpPr>
          <p:nvPr>
            <p:ph type="title"/>
          </p:nvPr>
        </p:nvSpPr>
        <p:spPr/>
        <p:txBody>
          <a:bodyPr>
            <a:normAutofit/>
          </a:bodyPr>
          <a:lstStyle/>
          <a:p>
            <a:r>
              <a:rPr lang="en-US" dirty="0">
                <a:solidFill>
                  <a:srgbClr val="07496E"/>
                </a:solidFill>
              </a:rPr>
              <a:t>Workforce Development Initiatives</a:t>
            </a:r>
            <a:endParaRPr lang="en-US" dirty="0"/>
          </a:p>
        </p:txBody>
      </p:sp>
      <p:sp>
        <p:nvSpPr>
          <p:cNvPr id="3" name="Slide Number Placeholder 2"/>
          <p:cNvSpPr>
            <a:spLocks noGrp="1"/>
          </p:cNvSpPr>
          <p:nvPr>
            <p:ph type="sldNum" sz="quarter" idx="12"/>
          </p:nvPr>
        </p:nvSpPr>
        <p:spPr/>
        <p:txBody>
          <a:bodyPr/>
          <a:lstStyle/>
          <a:p>
            <a:fld id="{1ABBCEA7-0DC2-4960-AE18-C631EB623A66}" type="slidenum">
              <a:rPr lang="en-US" smtClean="0"/>
              <a:pPr/>
              <a:t>13</a:t>
            </a:fld>
            <a:endParaRPr lang="en-US" dirty="0"/>
          </a:p>
        </p:txBody>
      </p:sp>
    </p:spTree>
    <p:extLst>
      <p:ext uri="{BB962C8B-B14F-4D97-AF65-F5344CB8AC3E}">
        <p14:creationId xmlns:p14="http://schemas.microsoft.com/office/powerpoint/2010/main" val="19692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8"/>
            <a:ext cx="8839200" cy="4879493"/>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342900" y="228600"/>
            <a:ext cx="8458200" cy="1143000"/>
          </a:xfrm>
        </p:spPr>
        <p:txBody>
          <a:bodyPr>
            <a:normAutofit fontScale="90000"/>
          </a:bodyPr>
          <a:lstStyle/>
          <a:p>
            <a:r>
              <a:rPr lang="en-US" dirty="0"/>
              <a:t>Career Pathway Development From </a:t>
            </a:r>
            <a:br>
              <a:rPr lang="en-US" dirty="0"/>
            </a:br>
            <a:r>
              <a:rPr lang="en-US" dirty="0"/>
              <a:t>K-12 Through Community College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37" y="1546855"/>
            <a:ext cx="7553325" cy="4503107"/>
          </a:xfrm>
          <a:prstGeom prst="rect">
            <a:avLst/>
          </a:prstGeom>
        </p:spPr>
      </p:pic>
      <p:sp>
        <p:nvSpPr>
          <p:cNvPr id="3" name="Slide Number Placeholder 2"/>
          <p:cNvSpPr>
            <a:spLocks noGrp="1"/>
          </p:cNvSpPr>
          <p:nvPr>
            <p:ph type="sldNum" sz="quarter" idx="12"/>
          </p:nvPr>
        </p:nvSpPr>
        <p:spPr/>
        <p:txBody>
          <a:bodyPr/>
          <a:lstStyle/>
          <a:p>
            <a:fld id="{1ABBCEA7-0DC2-4960-AE18-C631EB623A66}" type="slidenum">
              <a:rPr lang="en-US" smtClean="0"/>
              <a:pPr/>
              <a:t>14</a:t>
            </a:fld>
            <a:endParaRPr lang="en-US" dirty="0"/>
          </a:p>
        </p:txBody>
      </p:sp>
    </p:spTree>
    <p:extLst>
      <p:ext uri="{BB962C8B-B14F-4D97-AF65-F5344CB8AC3E}">
        <p14:creationId xmlns:p14="http://schemas.microsoft.com/office/powerpoint/2010/main" val="3509859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85800" y="12421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8"/>
            <a:ext cx="8839200" cy="4879493"/>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427653" y="8204"/>
            <a:ext cx="8458200" cy="1143000"/>
          </a:xfrm>
        </p:spPr>
        <p:txBody>
          <a:bodyPr>
            <a:noAutofit/>
          </a:bodyPr>
          <a:lstStyle/>
          <a:p>
            <a:r>
              <a:rPr lang="en-US" sz="3600" dirty="0">
                <a:solidFill>
                  <a:srgbClr val="07496E"/>
                </a:solidFill>
              </a:rPr>
              <a:t>Model Associate Degree </a:t>
            </a:r>
            <a:r>
              <a:rPr lang="en-US" sz="3200" dirty="0">
                <a:solidFill>
                  <a:srgbClr val="07496E"/>
                </a:solidFill>
              </a:rPr>
              <a:t>(Updated 2020) </a:t>
            </a:r>
            <a:endParaRPr lang="en-US" sz="3200" dirty="0">
              <a:highlight>
                <a:srgbClr val="FFFF00"/>
              </a:highlight>
            </a:endParaRPr>
          </a:p>
        </p:txBody>
      </p:sp>
      <p:graphicFrame>
        <p:nvGraphicFramePr>
          <p:cNvPr id="8" name="Content Placeholder 2">
            <a:extLst>
              <a:ext uri="{FF2B5EF4-FFF2-40B4-BE49-F238E27FC236}">
                <a16:creationId xmlns="" xmlns:a16="http://schemas.microsoft.com/office/drawing/2014/main" id="{2D75C5F5-D041-0B49-A2CB-6A5E96EE3EFB}"/>
              </a:ext>
            </a:extLst>
          </p:cNvPr>
          <p:cNvGraphicFramePr>
            <a:graphicFrameLocks/>
          </p:cNvGraphicFramePr>
          <p:nvPr>
            <p:extLst>
              <p:ext uri="{D42A27DB-BD31-4B8C-83A1-F6EECF244321}">
                <p14:modId xmlns:p14="http://schemas.microsoft.com/office/powerpoint/2010/main" val="2116511372"/>
              </p:ext>
            </p:extLst>
          </p:nvPr>
        </p:nvGraphicFramePr>
        <p:xfrm>
          <a:off x="1143000" y="949002"/>
          <a:ext cx="5660410" cy="5549260"/>
        </p:xfrm>
        <a:graphic>
          <a:graphicData uri="http://schemas.openxmlformats.org/drawingml/2006/table">
            <a:tbl>
              <a:tblPr firstRow="1" bandRow="1">
                <a:tableStyleId>{2D5ABB26-0587-4C30-8999-92F81FD0307C}</a:tableStyleId>
              </a:tblPr>
              <a:tblGrid>
                <a:gridCol w="4261209">
                  <a:extLst>
                    <a:ext uri="{9D8B030D-6E8A-4147-A177-3AD203B41FA5}">
                      <a16:colId xmlns="" xmlns:a16="http://schemas.microsoft.com/office/drawing/2014/main" val="1149232894"/>
                    </a:ext>
                  </a:extLst>
                </a:gridCol>
                <a:gridCol w="1399201">
                  <a:extLst>
                    <a:ext uri="{9D8B030D-6E8A-4147-A177-3AD203B41FA5}">
                      <a16:colId xmlns="" xmlns:a16="http://schemas.microsoft.com/office/drawing/2014/main" val="3595811014"/>
                    </a:ext>
                  </a:extLst>
                </a:gridCol>
              </a:tblGrid>
              <a:tr h="413380">
                <a:tc>
                  <a:txBody>
                    <a:bodyPr/>
                    <a:lstStyle/>
                    <a:p>
                      <a:r>
                        <a:rPr lang="en-US" sz="1800" dirty="0"/>
                        <a:t>Course</a:t>
                      </a:r>
                      <a:endParaRPr lang="en-US" sz="1800" b="1" dirty="0"/>
                    </a:p>
                  </a:txBody>
                  <a:tcPr/>
                </a:tc>
                <a:tc>
                  <a:txBody>
                    <a:bodyPr/>
                    <a:lstStyle/>
                    <a:p>
                      <a:pPr algn="ctr"/>
                      <a:r>
                        <a:rPr lang="en-US" sz="1800" dirty="0"/>
                        <a:t>Units</a:t>
                      </a:r>
                      <a:endParaRPr lang="en-US" sz="1800" b="1" dirty="0"/>
                    </a:p>
                  </a:txBody>
                  <a:tcPr/>
                </a:tc>
                <a:extLst>
                  <a:ext uri="{0D108BD9-81ED-4DB2-BD59-A6C34878D82A}">
                    <a16:rowId xmlns="" xmlns:a16="http://schemas.microsoft.com/office/drawing/2014/main" val="3154240300"/>
                  </a:ext>
                </a:extLst>
              </a:tr>
              <a:tr h="381000">
                <a:tc>
                  <a:txBody>
                    <a:bodyPr/>
                    <a:lstStyle/>
                    <a:p>
                      <a:r>
                        <a:rPr lang="en-US" sz="1800" dirty="0"/>
                        <a:t>Introduction to the Automated Warehouse</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3454638958"/>
                  </a:ext>
                </a:extLst>
              </a:tr>
              <a:tr h="342113">
                <a:tc>
                  <a:txBody>
                    <a:bodyPr/>
                    <a:lstStyle/>
                    <a:p>
                      <a:r>
                        <a:rPr lang="en-US" sz="1800" dirty="0"/>
                        <a:t>General Mechanics  </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303159778"/>
                  </a:ext>
                </a:extLst>
              </a:tr>
              <a:tr h="342113">
                <a:tc>
                  <a:txBody>
                    <a:bodyPr/>
                    <a:lstStyle/>
                    <a:p>
                      <a:r>
                        <a:rPr lang="en-US" sz="1800" dirty="0"/>
                        <a:t>AC/DC Theory &amp; Service</a:t>
                      </a:r>
                      <a:endParaRPr lang="en-US" sz="1800" b="1" dirty="0"/>
                    </a:p>
                  </a:txBody>
                  <a:tcPr/>
                </a:tc>
                <a:tc>
                  <a:txBody>
                    <a:bodyPr/>
                    <a:lstStyle/>
                    <a:p>
                      <a:pPr algn="ctr"/>
                      <a:r>
                        <a:rPr lang="en-US" sz="1800" b="0" dirty="0"/>
                        <a:t>4</a:t>
                      </a:r>
                    </a:p>
                  </a:txBody>
                  <a:tcPr/>
                </a:tc>
                <a:extLst>
                  <a:ext uri="{0D108BD9-81ED-4DB2-BD59-A6C34878D82A}">
                    <a16:rowId xmlns="" xmlns:a16="http://schemas.microsoft.com/office/drawing/2014/main" val="2667284913"/>
                  </a:ext>
                </a:extLst>
              </a:tr>
              <a:tr h="342113">
                <a:tc>
                  <a:txBody>
                    <a:bodyPr/>
                    <a:lstStyle/>
                    <a:p>
                      <a:r>
                        <a:rPr lang="en-US" sz="1800" dirty="0"/>
                        <a:t>Microprocessors &amp;  microcontrollers</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4119469106"/>
                  </a:ext>
                </a:extLst>
              </a:tr>
              <a:tr h="342113">
                <a:tc>
                  <a:txBody>
                    <a:bodyPr/>
                    <a:lstStyle/>
                    <a:p>
                      <a:r>
                        <a:rPr lang="en-US" sz="1800" dirty="0"/>
                        <a:t>Technical Communications</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2113281115"/>
                  </a:ext>
                </a:extLst>
              </a:tr>
              <a:tr h="342113">
                <a:tc>
                  <a:txBody>
                    <a:bodyPr/>
                    <a:lstStyle/>
                    <a:p>
                      <a:r>
                        <a:rPr lang="en-US" sz="1800" dirty="0"/>
                        <a:t>Technical Mathematics</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1323106169"/>
                  </a:ext>
                </a:extLst>
              </a:tr>
              <a:tr h="342113">
                <a:tc>
                  <a:txBody>
                    <a:bodyPr/>
                    <a:lstStyle/>
                    <a:p>
                      <a:r>
                        <a:rPr lang="en-US" sz="1800" dirty="0"/>
                        <a:t>Hydraulics &amp; Pneumatics</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4043655718"/>
                  </a:ext>
                </a:extLst>
              </a:tr>
              <a:tr h="342113">
                <a:tc>
                  <a:txBody>
                    <a:bodyPr/>
                    <a:lstStyle/>
                    <a:p>
                      <a:r>
                        <a:rPr lang="en-US" sz="1800" dirty="0"/>
                        <a:t>Welding Basics</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3583719471"/>
                  </a:ext>
                </a:extLst>
              </a:tr>
              <a:tr h="342113">
                <a:tc>
                  <a:txBody>
                    <a:bodyPr/>
                    <a:lstStyle/>
                    <a:p>
                      <a:r>
                        <a:rPr lang="en-US" sz="1800" b="0" dirty="0"/>
                        <a:t>PLC &amp; Variable Frequency Drives</a:t>
                      </a:r>
                    </a:p>
                  </a:txBody>
                  <a:tcPr/>
                </a:tc>
                <a:tc>
                  <a:txBody>
                    <a:bodyPr/>
                    <a:lstStyle/>
                    <a:p>
                      <a:pPr algn="ctr"/>
                      <a:r>
                        <a:rPr lang="en-US" sz="1800" b="0" dirty="0"/>
                        <a:t>3</a:t>
                      </a:r>
                    </a:p>
                  </a:txBody>
                  <a:tcPr/>
                </a:tc>
                <a:extLst>
                  <a:ext uri="{0D108BD9-81ED-4DB2-BD59-A6C34878D82A}">
                    <a16:rowId xmlns="" xmlns:a16="http://schemas.microsoft.com/office/drawing/2014/main" val="1215899571"/>
                  </a:ext>
                </a:extLst>
              </a:tr>
              <a:tr h="342113">
                <a:tc>
                  <a:txBody>
                    <a:bodyPr/>
                    <a:lstStyle/>
                    <a:p>
                      <a:r>
                        <a:rPr lang="en-US" sz="1800" dirty="0"/>
                        <a:t>Networking</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3573664755"/>
                  </a:ext>
                </a:extLst>
              </a:tr>
              <a:tr h="342113">
                <a:tc>
                  <a:txBody>
                    <a:bodyPr/>
                    <a:lstStyle/>
                    <a:p>
                      <a:r>
                        <a:rPr lang="en-US" sz="1800" dirty="0"/>
                        <a:t>IOT/Cybersecurity</a:t>
                      </a:r>
                      <a:endParaRPr lang="en-US" sz="1800" b="1" dirty="0"/>
                    </a:p>
                  </a:txBody>
                  <a:tcPr/>
                </a:tc>
                <a:tc>
                  <a:txBody>
                    <a:bodyPr/>
                    <a:lstStyle/>
                    <a:p>
                      <a:pPr algn="ctr"/>
                      <a:r>
                        <a:rPr lang="en-US" sz="1800" b="0" dirty="0"/>
                        <a:t>3</a:t>
                      </a:r>
                    </a:p>
                  </a:txBody>
                  <a:tcPr/>
                </a:tc>
                <a:extLst>
                  <a:ext uri="{0D108BD9-81ED-4DB2-BD59-A6C34878D82A}">
                    <a16:rowId xmlns="" xmlns:a16="http://schemas.microsoft.com/office/drawing/2014/main" val="2561340114"/>
                  </a:ext>
                </a:extLst>
              </a:tr>
              <a:tr h="342113">
                <a:tc>
                  <a:txBody>
                    <a:bodyPr/>
                    <a:lstStyle/>
                    <a:p>
                      <a:r>
                        <a:rPr lang="en-US" sz="1800" dirty="0"/>
                        <a:t>Skill Boss Logistics</a:t>
                      </a:r>
                      <a:endParaRPr lang="en-US" sz="1800" b="1" dirty="0"/>
                    </a:p>
                  </a:txBody>
                  <a:tcPr/>
                </a:tc>
                <a:tc>
                  <a:txBody>
                    <a:bodyPr/>
                    <a:lstStyle/>
                    <a:p>
                      <a:pPr algn="ctr"/>
                      <a:r>
                        <a:rPr lang="en-US" sz="1800" b="0" dirty="0"/>
                        <a:t>4</a:t>
                      </a:r>
                    </a:p>
                  </a:txBody>
                  <a:tcPr/>
                </a:tc>
                <a:extLst>
                  <a:ext uri="{0D108BD9-81ED-4DB2-BD59-A6C34878D82A}">
                    <a16:rowId xmlns="" xmlns:a16="http://schemas.microsoft.com/office/drawing/2014/main" val="856313121"/>
                  </a:ext>
                </a:extLst>
              </a:tr>
              <a:tr h="342113">
                <a:tc>
                  <a:txBody>
                    <a:bodyPr/>
                    <a:lstStyle/>
                    <a:p>
                      <a:r>
                        <a:rPr lang="en-US" sz="1800" dirty="0"/>
                        <a:t>Robotics</a:t>
                      </a:r>
                      <a:endParaRPr lang="en-US" sz="1800" b="1" dirty="0"/>
                    </a:p>
                  </a:txBody>
                  <a:tcPr/>
                </a:tc>
                <a:tc>
                  <a:txBody>
                    <a:bodyPr/>
                    <a:lstStyle/>
                    <a:p>
                      <a:pPr algn="ctr"/>
                      <a:r>
                        <a:rPr lang="en-US" sz="1800" b="0" dirty="0"/>
                        <a:t>4</a:t>
                      </a:r>
                    </a:p>
                  </a:txBody>
                  <a:tcPr/>
                </a:tc>
                <a:extLst>
                  <a:ext uri="{0D108BD9-81ED-4DB2-BD59-A6C34878D82A}">
                    <a16:rowId xmlns="" xmlns:a16="http://schemas.microsoft.com/office/drawing/2014/main" val="2870568384"/>
                  </a:ext>
                </a:extLst>
              </a:tr>
              <a:tr h="342113">
                <a:tc>
                  <a:txBody>
                    <a:bodyPr/>
                    <a:lstStyle/>
                    <a:p>
                      <a:r>
                        <a:rPr lang="en-US" sz="1800" b="1" dirty="0"/>
                        <a:t>Total</a:t>
                      </a:r>
                    </a:p>
                  </a:txBody>
                  <a:tcPr/>
                </a:tc>
                <a:tc>
                  <a:txBody>
                    <a:bodyPr/>
                    <a:lstStyle/>
                    <a:p>
                      <a:pPr algn="ctr"/>
                      <a:r>
                        <a:rPr lang="en-US" sz="1800" b="1" dirty="0"/>
                        <a:t>42</a:t>
                      </a:r>
                    </a:p>
                  </a:txBody>
                  <a:tcPr/>
                </a:tc>
                <a:extLst>
                  <a:ext uri="{0D108BD9-81ED-4DB2-BD59-A6C34878D82A}">
                    <a16:rowId xmlns="" xmlns:a16="http://schemas.microsoft.com/office/drawing/2014/main" val="2556127004"/>
                  </a:ext>
                </a:extLst>
              </a:tr>
            </a:tbl>
          </a:graphicData>
        </a:graphic>
      </p:graphicFrame>
      <p:sp>
        <p:nvSpPr>
          <p:cNvPr id="3" name="Slide Number Placeholder 2"/>
          <p:cNvSpPr>
            <a:spLocks noGrp="1"/>
          </p:cNvSpPr>
          <p:nvPr>
            <p:ph type="sldNum" sz="quarter" idx="12"/>
          </p:nvPr>
        </p:nvSpPr>
        <p:spPr/>
        <p:txBody>
          <a:bodyPr/>
          <a:lstStyle/>
          <a:p>
            <a:fld id="{1ABBCEA7-0DC2-4960-AE18-C631EB623A66}" type="slidenum">
              <a:rPr lang="en-US" smtClean="0"/>
              <a:pPr/>
              <a:t>15</a:t>
            </a:fld>
            <a:endParaRPr lang="en-US" dirty="0"/>
          </a:p>
        </p:txBody>
      </p:sp>
    </p:spTree>
    <p:extLst>
      <p:ext uri="{BB962C8B-B14F-4D97-AF65-F5344CB8AC3E}">
        <p14:creationId xmlns:p14="http://schemas.microsoft.com/office/powerpoint/2010/main" val="1734939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8"/>
            <a:ext cx="8839200" cy="4879493"/>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342900" y="137975"/>
            <a:ext cx="8458200" cy="1676400"/>
          </a:xfrm>
        </p:spPr>
        <p:txBody>
          <a:bodyPr>
            <a:normAutofit/>
          </a:bodyPr>
          <a:lstStyle/>
          <a:p>
            <a:r>
              <a:rPr lang="en-US" dirty="0"/>
              <a:t>Examples of High School Inclusion of Model Program Coursework</a:t>
            </a:r>
          </a:p>
        </p:txBody>
      </p:sp>
      <p:sp>
        <p:nvSpPr>
          <p:cNvPr id="6" name="TextBox 5"/>
          <p:cNvSpPr txBox="1"/>
          <p:nvPr/>
        </p:nvSpPr>
        <p:spPr>
          <a:xfrm>
            <a:off x="762000" y="1951038"/>
            <a:ext cx="6705600" cy="3785652"/>
          </a:xfrm>
          <a:prstGeom prst="rect">
            <a:avLst/>
          </a:prstGeom>
          <a:noFill/>
        </p:spPr>
        <p:txBody>
          <a:bodyPr wrap="square" rtlCol="0">
            <a:spAutoFit/>
          </a:bodyPr>
          <a:lstStyle/>
          <a:p>
            <a:r>
              <a:rPr lang="en-US" sz="4000" dirty="0"/>
              <a:t>General Mechanics</a:t>
            </a:r>
          </a:p>
          <a:p>
            <a:r>
              <a:rPr lang="en-US" sz="4000" dirty="0"/>
              <a:t>Mechatronics/Automation</a:t>
            </a:r>
          </a:p>
          <a:p>
            <a:r>
              <a:rPr lang="en-US" sz="4000" dirty="0"/>
              <a:t>Electrical Concepts</a:t>
            </a:r>
          </a:p>
          <a:p>
            <a:r>
              <a:rPr lang="en-US" sz="4000" dirty="0"/>
              <a:t>Industrial Safety</a:t>
            </a:r>
          </a:p>
          <a:p>
            <a:r>
              <a:rPr lang="en-US" sz="4000" dirty="0"/>
              <a:t>Welding Basics</a:t>
            </a:r>
          </a:p>
          <a:p>
            <a:r>
              <a:rPr lang="en-US" sz="4000" dirty="0"/>
              <a:t>Basic Robotics</a:t>
            </a:r>
          </a:p>
        </p:txBody>
      </p:sp>
      <p:sp>
        <p:nvSpPr>
          <p:cNvPr id="3" name="Slide Number Placeholder 2"/>
          <p:cNvSpPr>
            <a:spLocks noGrp="1"/>
          </p:cNvSpPr>
          <p:nvPr>
            <p:ph type="sldNum" sz="quarter" idx="12"/>
          </p:nvPr>
        </p:nvSpPr>
        <p:spPr/>
        <p:txBody>
          <a:bodyPr/>
          <a:lstStyle/>
          <a:p>
            <a:fld id="{1ABBCEA7-0DC2-4960-AE18-C631EB623A66}" type="slidenum">
              <a:rPr lang="en-US" smtClean="0"/>
              <a:pPr/>
              <a:t>16</a:t>
            </a:fld>
            <a:endParaRPr lang="en-US" dirty="0"/>
          </a:p>
        </p:txBody>
      </p:sp>
    </p:spTree>
    <p:extLst>
      <p:ext uri="{BB962C8B-B14F-4D97-AF65-F5344CB8AC3E}">
        <p14:creationId xmlns:p14="http://schemas.microsoft.com/office/powerpoint/2010/main" val="408597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9"/>
            <a:ext cx="8839200" cy="4068762"/>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342900" y="-310355"/>
            <a:ext cx="8458200" cy="1453355"/>
          </a:xfrm>
        </p:spPr>
        <p:txBody>
          <a:bodyPr>
            <a:normAutofit/>
          </a:bodyPr>
          <a:lstStyle/>
          <a:p>
            <a:r>
              <a:rPr lang="en-US" dirty="0">
                <a:solidFill>
                  <a:srgbClr val="07496E"/>
                </a:solidFill>
              </a:rPr>
              <a:t>E-text Available for the Classroom</a:t>
            </a:r>
            <a:endParaRPr lang="en-US" dirty="0"/>
          </a:p>
        </p:txBody>
      </p:sp>
      <p:pic>
        <p:nvPicPr>
          <p:cNvPr id="6" name="Picture 5">
            <a:extLst>
              <a:ext uri="{FF2B5EF4-FFF2-40B4-BE49-F238E27FC236}">
                <a16:creationId xmlns="" xmlns:a16="http://schemas.microsoft.com/office/drawing/2014/main" id="{9C2E2912-6001-824C-B341-B488037A4972}"/>
              </a:ext>
            </a:extLst>
          </p:cNvPr>
          <p:cNvPicPr>
            <a:picLocks noChangeAspect="1"/>
          </p:cNvPicPr>
          <p:nvPr/>
        </p:nvPicPr>
        <p:blipFill>
          <a:blip r:embed="rId4"/>
          <a:stretch>
            <a:fillRect/>
          </a:stretch>
        </p:blipFill>
        <p:spPr>
          <a:xfrm>
            <a:off x="5124860" y="1609725"/>
            <a:ext cx="3676240" cy="2609850"/>
          </a:xfrm>
          <a:prstGeom prst="rect">
            <a:avLst/>
          </a:prstGeom>
        </p:spPr>
      </p:pic>
      <p:sp>
        <p:nvSpPr>
          <p:cNvPr id="3" name="TextBox 2"/>
          <p:cNvSpPr txBox="1"/>
          <p:nvPr/>
        </p:nvSpPr>
        <p:spPr>
          <a:xfrm>
            <a:off x="342900" y="1905000"/>
            <a:ext cx="4572000" cy="3539430"/>
          </a:xfrm>
          <a:prstGeom prst="rect">
            <a:avLst/>
          </a:prstGeom>
          <a:noFill/>
        </p:spPr>
        <p:txBody>
          <a:bodyPr wrap="square" rtlCol="0">
            <a:spAutoFit/>
          </a:bodyPr>
          <a:lstStyle/>
          <a:p>
            <a:r>
              <a:rPr lang="en-US" sz="3200" b="1" dirty="0"/>
              <a:t>Available as iBook or pdf</a:t>
            </a:r>
          </a:p>
          <a:p>
            <a:r>
              <a:rPr lang="en-US" sz="3200" b="1" dirty="0"/>
              <a:t>Recently Updated 2020</a:t>
            </a:r>
          </a:p>
          <a:p>
            <a:r>
              <a:rPr lang="en-US" sz="3200" b="1" dirty="0"/>
              <a:t>Interactive exercises</a:t>
            </a:r>
          </a:p>
          <a:p>
            <a:pPr marL="457200" indent="-457200">
              <a:buFont typeface="Arial" panose="020B0604020202020204" pitchFamily="34" charset="0"/>
              <a:buChar char="•"/>
            </a:pPr>
            <a:r>
              <a:rPr lang="en-US" sz="3200" dirty="0"/>
              <a:t>Flashcards</a:t>
            </a:r>
          </a:p>
          <a:p>
            <a:pPr marL="457200" indent="-457200">
              <a:buFont typeface="Arial" panose="020B0604020202020204" pitchFamily="34" charset="0"/>
              <a:buChar char="•"/>
            </a:pPr>
            <a:r>
              <a:rPr lang="en-US" sz="3200" dirty="0"/>
              <a:t>Jeopardy</a:t>
            </a:r>
          </a:p>
          <a:p>
            <a:r>
              <a:rPr lang="en-US" sz="3200" b="1" dirty="0"/>
              <a:t>Instructor’s manual</a:t>
            </a:r>
          </a:p>
          <a:p>
            <a:r>
              <a:rPr lang="en-US" sz="3200" b="1" dirty="0"/>
              <a:t>Lab Manual (new 2020)</a:t>
            </a:r>
          </a:p>
        </p:txBody>
      </p:sp>
      <p:sp>
        <p:nvSpPr>
          <p:cNvPr id="8" name="Rectangle 7"/>
          <p:cNvSpPr/>
          <p:nvPr/>
        </p:nvSpPr>
        <p:spPr>
          <a:xfrm>
            <a:off x="76201" y="5444430"/>
            <a:ext cx="8907462" cy="523220"/>
          </a:xfrm>
          <a:prstGeom prst="rect">
            <a:avLst/>
          </a:prstGeom>
        </p:spPr>
        <p:txBody>
          <a:bodyPr wrap="square">
            <a:spAutoFit/>
          </a:bodyPr>
          <a:lstStyle/>
          <a:p>
            <a:r>
              <a:rPr lang="en-US" sz="2800" dirty="0">
                <a:hlinkClick r:id="rId5"/>
              </a:rPr>
              <a:t>https://supplychainautomation.com/resources/etextbook/</a:t>
            </a:r>
            <a:endParaRPr lang="en-US" sz="2800" dirty="0"/>
          </a:p>
        </p:txBody>
      </p:sp>
      <p:sp>
        <p:nvSpPr>
          <p:cNvPr id="5" name="Slide Number Placeholder 4"/>
          <p:cNvSpPr>
            <a:spLocks noGrp="1"/>
          </p:cNvSpPr>
          <p:nvPr>
            <p:ph type="sldNum" sz="quarter" idx="12"/>
          </p:nvPr>
        </p:nvSpPr>
        <p:spPr/>
        <p:txBody>
          <a:bodyPr/>
          <a:lstStyle/>
          <a:p>
            <a:fld id="{1ABBCEA7-0DC2-4960-AE18-C631EB623A66}" type="slidenum">
              <a:rPr lang="en-US" smtClean="0"/>
              <a:pPr/>
              <a:t>17</a:t>
            </a:fld>
            <a:endParaRPr lang="en-US" dirty="0"/>
          </a:p>
        </p:txBody>
      </p:sp>
    </p:spTree>
    <p:extLst>
      <p:ext uri="{BB962C8B-B14F-4D97-AF65-F5344CB8AC3E}">
        <p14:creationId xmlns:p14="http://schemas.microsoft.com/office/powerpoint/2010/main" val="1371113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199" y="1417639"/>
            <a:ext cx="8907463" cy="4068762"/>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192833" y="0"/>
            <a:ext cx="8458200" cy="1453355"/>
          </a:xfrm>
        </p:spPr>
        <p:txBody>
          <a:bodyPr>
            <a:normAutofit/>
          </a:bodyPr>
          <a:lstStyle/>
          <a:p>
            <a:r>
              <a:rPr lang="en-US" dirty="0">
                <a:solidFill>
                  <a:srgbClr val="07496E"/>
                </a:solidFill>
              </a:rPr>
              <a:t>MSSC Supply Chain Automation Certification (Stackable Certificates)</a:t>
            </a:r>
            <a:endParaRPr lang="en-US" dirty="0"/>
          </a:p>
        </p:txBody>
      </p:sp>
      <p:sp>
        <p:nvSpPr>
          <p:cNvPr id="5" name="Rectangle 4"/>
          <p:cNvSpPr/>
          <p:nvPr/>
        </p:nvSpPr>
        <p:spPr>
          <a:xfrm>
            <a:off x="192833" y="1613119"/>
            <a:ext cx="8189167" cy="3724096"/>
          </a:xfrm>
          <a:prstGeom prst="rect">
            <a:avLst/>
          </a:prstGeom>
        </p:spPr>
        <p:txBody>
          <a:bodyPr wrap="square">
            <a:spAutoFit/>
          </a:bodyPr>
          <a:lstStyle/>
          <a:p>
            <a:r>
              <a:rPr lang="en-US" sz="2400" b="1" dirty="0"/>
              <a:t>CT-SCA (Certified Technician – Supply Chain Automation)</a:t>
            </a:r>
          </a:p>
          <a:p>
            <a:pPr marL="457200" indent="-457200">
              <a:buFont typeface="Arial" panose="020B0604020202020204" pitchFamily="34" charset="0"/>
              <a:buChar char="•"/>
            </a:pPr>
            <a:r>
              <a:rPr lang="en-US" sz="2400" dirty="0"/>
              <a:t>Demonstrate Supply Chain Automation competency &amp; safety</a:t>
            </a:r>
            <a:br>
              <a:rPr lang="en-US" sz="2400" dirty="0"/>
            </a:br>
            <a:r>
              <a:rPr lang="en-US" sz="1000" dirty="0"/>
              <a:t> </a:t>
            </a:r>
          </a:p>
          <a:p>
            <a:pPr marL="457200" indent="-457200">
              <a:buFont typeface="Arial" panose="020B0604020202020204" pitchFamily="34" charset="0"/>
              <a:buChar char="•"/>
            </a:pPr>
            <a:r>
              <a:rPr lang="en-US" sz="2400" dirty="0"/>
              <a:t>Maintaining, installing, troubleshooting &amp; repairing systems</a:t>
            </a:r>
            <a:br>
              <a:rPr lang="en-US" sz="2400" dirty="0"/>
            </a:br>
            <a:endParaRPr lang="en-US" sz="1000" dirty="0"/>
          </a:p>
          <a:p>
            <a:pPr marL="457200" indent="-457200">
              <a:buFont typeface="Arial" panose="020B0604020202020204" pitchFamily="34" charset="0"/>
              <a:buChar char="•"/>
            </a:pPr>
            <a:r>
              <a:rPr lang="en-US" sz="2400" dirty="0"/>
              <a:t>3 certification segments includes skills associated with: </a:t>
            </a:r>
          </a:p>
          <a:p>
            <a:pPr marL="1143000" lvl="1" indent="-457200"/>
            <a:r>
              <a:rPr lang="en-US" sz="2400" dirty="0"/>
              <a:t>Mechanical &amp; electrical </a:t>
            </a:r>
          </a:p>
          <a:p>
            <a:pPr marL="1143000" lvl="1" indent="-457200"/>
            <a:r>
              <a:rPr lang="en-US" sz="2400" dirty="0"/>
              <a:t>Hydraulic &amp; pneumatic</a:t>
            </a:r>
          </a:p>
          <a:p>
            <a:pPr marL="1143000" lvl="1" indent="-457200"/>
            <a:r>
              <a:rPr lang="en-US" sz="2400" dirty="0"/>
              <a:t>Programmable logic controllers</a:t>
            </a:r>
          </a:p>
          <a:p>
            <a:pPr marL="1143000" lvl="1" indent="-457200"/>
            <a:r>
              <a:rPr lang="en-US" sz="2400" dirty="0"/>
              <a:t>Networks &amp; communications</a:t>
            </a:r>
          </a:p>
          <a:p>
            <a:pPr marL="1143000" lvl="1" indent="-457200"/>
            <a:r>
              <a:rPr lang="en-US" sz="2400" dirty="0"/>
              <a:t>Barcode &amp; RFID</a:t>
            </a:r>
          </a:p>
        </p:txBody>
      </p:sp>
      <p:pic>
        <p:nvPicPr>
          <p:cNvPr id="10" name="Picture 9">
            <a:extLst>
              <a:ext uri="{FF2B5EF4-FFF2-40B4-BE49-F238E27FC236}">
                <a16:creationId xmlns="" xmlns:a16="http://schemas.microsoft.com/office/drawing/2014/main" id="{1D983B1E-94DB-684C-919A-E324F229E907}"/>
              </a:ext>
            </a:extLst>
          </p:cNvPr>
          <p:cNvPicPr>
            <a:picLocks noChangeAspect="1"/>
          </p:cNvPicPr>
          <p:nvPr/>
        </p:nvPicPr>
        <p:blipFill>
          <a:blip r:embed="rId4"/>
          <a:stretch>
            <a:fillRect/>
          </a:stretch>
        </p:blipFill>
        <p:spPr>
          <a:xfrm>
            <a:off x="7086600" y="4183070"/>
            <a:ext cx="1717040" cy="1717040"/>
          </a:xfrm>
          <a:prstGeom prst="rect">
            <a:avLst/>
          </a:prstGeom>
        </p:spPr>
      </p:pic>
      <p:sp>
        <p:nvSpPr>
          <p:cNvPr id="3" name="Slide Number Placeholder 2"/>
          <p:cNvSpPr>
            <a:spLocks noGrp="1"/>
          </p:cNvSpPr>
          <p:nvPr>
            <p:ph type="sldNum" sz="quarter" idx="12"/>
          </p:nvPr>
        </p:nvSpPr>
        <p:spPr/>
        <p:txBody>
          <a:bodyPr/>
          <a:lstStyle/>
          <a:p>
            <a:fld id="{1ABBCEA7-0DC2-4960-AE18-C631EB623A66}" type="slidenum">
              <a:rPr lang="en-US" smtClean="0"/>
              <a:pPr/>
              <a:t>18</a:t>
            </a:fld>
            <a:endParaRPr lang="en-US" dirty="0"/>
          </a:p>
        </p:txBody>
      </p:sp>
    </p:spTree>
    <p:extLst>
      <p:ext uri="{BB962C8B-B14F-4D97-AF65-F5344CB8AC3E}">
        <p14:creationId xmlns:p14="http://schemas.microsoft.com/office/powerpoint/2010/main" val="4235493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199" y="1417639"/>
            <a:ext cx="8907463" cy="4068762"/>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192833" y="0"/>
            <a:ext cx="8458200" cy="1453355"/>
          </a:xfrm>
        </p:spPr>
        <p:txBody>
          <a:bodyPr>
            <a:normAutofit/>
          </a:bodyPr>
          <a:lstStyle/>
          <a:p>
            <a:r>
              <a:rPr lang="en-US" dirty="0">
                <a:solidFill>
                  <a:srgbClr val="07496E"/>
                </a:solidFill>
              </a:rPr>
              <a:t>MSSC Supply Chain Automation Certification (Stackable)</a:t>
            </a:r>
            <a:endParaRPr lang="en-US" dirty="0"/>
          </a:p>
        </p:txBody>
      </p:sp>
      <p:sp>
        <p:nvSpPr>
          <p:cNvPr id="3" name="Rectangle 2"/>
          <p:cNvSpPr/>
          <p:nvPr/>
        </p:nvSpPr>
        <p:spPr>
          <a:xfrm>
            <a:off x="222380" y="2035013"/>
            <a:ext cx="8790829" cy="3816429"/>
          </a:xfrm>
          <a:prstGeom prst="rect">
            <a:avLst/>
          </a:prstGeom>
        </p:spPr>
        <p:txBody>
          <a:bodyPr wrap="square">
            <a:spAutoFit/>
          </a:bodyPr>
          <a:lstStyle/>
          <a:p>
            <a:pPr lvl="0"/>
            <a:r>
              <a:rPr lang="en-US" sz="2400" dirty="0">
                <a:latin typeface="Calibri" panose="020F0502020204030204" pitchFamily="34" charset="0"/>
                <a:cs typeface="Calibri" panose="020F0502020204030204" pitchFamily="34" charset="0"/>
              </a:rPr>
              <a:t>Certificate- </a:t>
            </a:r>
            <a:r>
              <a:rPr lang="en-US" sz="2400" b="1" dirty="0">
                <a:latin typeface="Calibri" panose="020F0502020204030204" pitchFamily="34" charset="0"/>
                <a:cs typeface="Calibri" panose="020F0502020204030204" pitchFamily="34" charset="0"/>
              </a:rPr>
              <a:t>CT-SCA-PM</a:t>
            </a:r>
            <a:r>
              <a:rPr lang="en-US" sz="2400" dirty="0">
                <a:latin typeface="Calibri" panose="020F0502020204030204" pitchFamily="34" charset="0"/>
                <a:cs typeface="Calibri" panose="020F0502020204030204" pitchFamily="34" charset="0"/>
              </a:rPr>
              <a:t>:  Preventive Maintenance - Maintaining Equipment/Systems</a:t>
            </a:r>
            <a:br>
              <a:rPr lang="en-US" sz="2400" dirty="0">
                <a:latin typeface="Calibri" panose="020F0502020204030204" pitchFamily="34"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Certificate- </a:t>
            </a:r>
            <a:r>
              <a:rPr lang="en-US" sz="2400" b="1" dirty="0">
                <a:latin typeface="Calibri" panose="020F0502020204030204" pitchFamily="34" charset="0"/>
                <a:cs typeface="Calibri" panose="020F0502020204030204" pitchFamily="34" charset="0"/>
              </a:rPr>
              <a:t>CT-SCA-ER</a:t>
            </a:r>
            <a:r>
              <a:rPr lang="en-US" sz="2400" dirty="0">
                <a:latin typeface="Calibri" panose="020F0502020204030204" pitchFamily="34" charset="0"/>
                <a:cs typeface="Calibri" panose="020F0502020204030204" pitchFamily="34" charset="0"/>
              </a:rPr>
              <a:t>:  Equipment Repair - Installing, Modifying, Troubleshooting and Repairing Equipment/Systems</a:t>
            </a:r>
            <a:br>
              <a:rPr lang="en-US" sz="2400" dirty="0">
                <a:latin typeface="Calibri" panose="020F0502020204030204" pitchFamily="34"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Certificate- </a:t>
            </a:r>
            <a:r>
              <a:rPr lang="en-US" sz="2400" b="1" dirty="0">
                <a:latin typeface="Calibri" panose="020F0502020204030204" pitchFamily="34" charset="0"/>
                <a:cs typeface="Calibri" panose="020F0502020204030204" pitchFamily="34" charset="0"/>
              </a:rPr>
              <a:t>CT-SCA-NR</a:t>
            </a:r>
            <a:r>
              <a:rPr lang="en-US" sz="2400" dirty="0">
                <a:latin typeface="Calibri" panose="020F0502020204030204" pitchFamily="34" charset="0"/>
                <a:cs typeface="Calibri" panose="020F0502020204030204" pitchFamily="34" charset="0"/>
              </a:rPr>
              <a:t>:  Network Repair - Installing, Modifying, Troubleshooting and Repairing Basic Controllers and Networks</a:t>
            </a:r>
          </a:p>
          <a:p>
            <a:pPr lvl="0"/>
            <a:endParaRPr lang="en-US" sz="2400"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NOTE: 90-120 minute written assessment for each of these three </a:t>
            </a:r>
          </a:p>
          <a:p>
            <a:pPr lvl="0"/>
            <a:r>
              <a:rPr lang="en-US" b="1" dirty="0">
                <a:latin typeface="Calibri" panose="020F0502020204030204" pitchFamily="34" charset="0"/>
                <a:cs typeface="Calibri" panose="020F0502020204030204" pitchFamily="34" charset="0"/>
              </a:rPr>
              <a:t>CERTIFICATION</a:t>
            </a:r>
            <a:r>
              <a:rPr lang="en-US" dirty="0">
                <a:latin typeface="Calibri" panose="020F0502020204030204" pitchFamily="34" charset="0"/>
                <a:cs typeface="Calibri" panose="020F0502020204030204" pitchFamily="34" charset="0"/>
              </a:rPr>
              <a:t>: Indicated by a </a:t>
            </a:r>
            <a:r>
              <a:rPr lang="en-US" b="1" i="1" dirty="0">
                <a:latin typeface="Calibri" panose="020F0502020204030204" pitchFamily="34" charset="0"/>
                <a:cs typeface="Calibri" panose="020F0502020204030204" pitchFamily="34" charset="0"/>
              </a:rPr>
              <a:t>Plus (+)</a:t>
            </a:r>
            <a:r>
              <a:rPr lang="en-US"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for each of these three</a:t>
            </a:r>
            <a:r>
              <a:rPr lang="en-US" dirty="0">
                <a:latin typeface="Calibri" panose="020F0502020204030204" pitchFamily="34" charset="0"/>
                <a:cs typeface="Calibri" panose="020F0502020204030204" pitchFamily="34" charset="0"/>
              </a:rPr>
              <a:t>, based on a </a:t>
            </a:r>
            <a:r>
              <a:rPr lang="en-US" b="1" i="1" dirty="0">
                <a:latin typeface="Calibri" panose="020F0502020204030204" pitchFamily="34" charset="0"/>
                <a:cs typeface="Calibri" panose="020F0502020204030204" pitchFamily="34" charset="0"/>
              </a:rPr>
              <a:t>hands-on</a:t>
            </a:r>
            <a:r>
              <a:rPr lang="en-US" dirty="0">
                <a:latin typeface="Calibri" panose="020F0502020204030204" pitchFamily="34" charset="0"/>
                <a:cs typeface="Calibri" panose="020F0502020204030204" pitchFamily="34" charset="0"/>
              </a:rPr>
              <a:t> assessment partnered with </a:t>
            </a:r>
            <a:r>
              <a:rPr lang="en-US" b="1" dirty="0" err="1">
                <a:latin typeface="Calibri" panose="020F0502020204030204" pitchFamily="34" charset="0"/>
                <a:cs typeface="Calibri" panose="020F0502020204030204" pitchFamily="34" charset="0"/>
              </a:rPr>
              <a:t>Amatrol</a:t>
            </a:r>
            <a:r>
              <a:rPr lang="en-US" b="1" dirty="0">
                <a:latin typeface="Calibri" panose="020F0502020204030204" pitchFamily="34" charset="0"/>
                <a:cs typeface="Calibri" panose="020F0502020204030204" pitchFamily="34" charset="0"/>
              </a:rPr>
              <a:t> Skill Boss Logistics trainer</a:t>
            </a:r>
            <a:r>
              <a:rPr lang="en-US"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 xmlns:a16="http://schemas.microsoft.com/office/drawing/2014/main" id="{1D983B1E-94DB-684C-919A-E324F229E907}"/>
              </a:ext>
            </a:extLst>
          </p:cNvPr>
          <p:cNvPicPr>
            <a:picLocks noChangeAspect="1"/>
          </p:cNvPicPr>
          <p:nvPr/>
        </p:nvPicPr>
        <p:blipFill>
          <a:blip r:embed="rId4"/>
          <a:stretch>
            <a:fillRect/>
          </a:stretch>
        </p:blipFill>
        <p:spPr>
          <a:xfrm>
            <a:off x="7356143" y="734035"/>
            <a:ext cx="1198996" cy="1198996"/>
          </a:xfrm>
          <a:prstGeom prst="rect">
            <a:avLst/>
          </a:prstGeom>
        </p:spPr>
      </p:pic>
      <p:sp>
        <p:nvSpPr>
          <p:cNvPr id="5" name="Slide Number Placeholder 4"/>
          <p:cNvSpPr>
            <a:spLocks noGrp="1"/>
          </p:cNvSpPr>
          <p:nvPr>
            <p:ph type="sldNum" sz="quarter" idx="12"/>
          </p:nvPr>
        </p:nvSpPr>
        <p:spPr/>
        <p:txBody>
          <a:bodyPr/>
          <a:lstStyle/>
          <a:p>
            <a:fld id="{1ABBCEA7-0DC2-4960-AE18-C631EB623A66}" type="slidenum">
              <a:rPr lang="en-US" smtClean="0"/>
              <a:pPr/>
              <a:t>19</a:t>
            </a:fld>
            <a:endParaRPr lang="en-US" dirty="0"/>
          </a:p>
        </p:txBody>
      </p:sp>
    </p:spTree>
    <p:extLst>
      <p:ext uri="{BB962C8B-B14F-4D97-AF65-F5344CB8AC3E}">
        <p14:creationId xmlns:p14="http://schemas.microsoft.com/office/powerpoint/2010/main" val="139134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2283"/>
            <a:ext cx="8229600" cy="1143000"/>
          </a:xfrm>
        </p:spPr>
        <p:txBody>
          <a:bodyPr/>
          <a:lstStyle/>
          <a:p>
            <a:r>
              <a:rPr lang="en-US" dirty="0"/>
              <a:t>Outline</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299" y="1271677"/>
            <a:ext cx="8915401" cy="5262979"/>
          </a:xfrm>
          <a:prstGeom prst="rect">
            <a:avLst/>
          </a:prstGeom>
        </p:spPr>
        <p:txBody>
          <a:bodyPr wrap="square">
            <a:spAutoFit/>
          </a:bodyPr>
          <a:lstStyle/>
          <a:p>
            <a:pPr marL="457200" indent="-457200">
              <a:buFont typeface="Arial" panose="020B0604020202020204" pitchFamily="34" charset="0"/>
              <a:buChar char="•"/>
            </a:pPr>
            <a:r>
              <a:rPr lang="en-US" sz="2800" dirty="0"/>
              <a:t>Future of Supply Chain Video – Educational Resource</a:t>
            </a:r>
          </a:p>
          <a:p>
            <a:pPr marL="457200" indent="-457200">
              <a:buFont typeface="Arial" panose="020B0604020202020204" pitchFamily="34" charset="0"/>
              <a:buChar char="•"/>
            </a:pPr>
            <a:r>
              <a:rPr lang="en-US" sz="2800" dirty="0"/>
              <a:t>NSF Advanced Technological Education (ATE)</a:t>
            </a:r>
          </a:p>
          <a:p>
            <a:pPr marL="457200" indent="-457200">
              <a:buFont typeface="Arial" panose="020B0604020202020204" pitchFamily="34" charset="0"/>
              <a:buChar char="•"/>
            </a:pPr>
            <a:r>
              <a:rPr lang="en-US" sz="2800" dirty="0"/>
              <a:t>SCA Grant Partner Colleges</a:t>
            </a:r>
          </a:p>
          <a:p>
            <a:pPr marL="457200" indent="-457200">
              <a:buFont typeface="Arial" panose="020B0604020202020204" pitchFamily="34" charset="0"/>
              <a:buChar char="•"/>
            </a:pPr>
            <a:r>
              <a:rPr lang="en-US" sz="2800" dirty="0"/>
              <a:t>Supply Chain Technician Skills/Careers</a:t>
            </a:r>
          </a:p>
          <a:p>
            <a:pPr marL="457200" indent="-457200">
              <a:buFont typeface="Arial" panose="020B0604020202020204" pitchFamily="34" charset="0"/>
              <a:buChar char="•"/>
            </a:pPr>
            <a:r>
              <a:rPr lang="en-US" sz="2800" dirty="0"/>
              <a:t>SCA Objectives and Industry Relations</a:t>
            </a:r>
          </a:p>
          <a:p>
            <a:pPr marL="457200" indent="-457200">
              <a:buFont typeface="Arial" panose="020B0604020202020204" pitchFamily="34" charset="0"/>
              <a:buChar char="•"/>
            </a:pPr>
            <a:r>
              <a:rPr lang="en-US" sz="2800" dirty="0"/>
              <a:t>Workforce Development Initiatives</a:t>
            </a:r>
          </a:p>
          <a:p>
            <a:pPr marL="457200" indent="-457200">
              <a:buFont typeface="Arial" panose="020B0604020202020204" pitchFamily="34" charset="0"/>
              <a:buChar char="•"/>
            </a:pPr>
            <a:r>
              <a:rPr lang="en-US" sz="2800" dirty="0"/>
              <a:t>Career Pathway Development</a:t>
            </a:r>
          </a:p>
          <a:p>
            <a:pPr marL="457200" indent="-457200">
              <a:buFont typeface="Arial" panose="020B0604020202020204" pitchFamily="34" charset="0"/>
              <a:buChar char="•"/>
            </a:pPr>
            <a:r>
              <a:rPr lang="en-US" sz="2800" dirty="0"/>
              <a:t>Curriculum/Model Program</a:t>
            </a:r>
          </a:p>
          <a:p>
            <a:pPr marL="457200" indent="-457200">
              <a:buFont typeface="Arial" panose="020B0604020202020204" pitchFamily="34" charset="0"/>
              <a:buChar char="•"/>
            </a:pPr>
            <a:r>
              <a:rPr lang="en-US" sz="2800" dirty="0"/>
              <a:t>SCA Resources; FREE E-Textbook, Stackable Certificates, etc.</a:t>
            </a:r>
          </a:p>
          <a:p>
            <a:pPr marL="457200" indent="-457200">
              <a:buFont typeface="Arial" panose="020B0604020202020204" pitchFamily="34" charset="0"/>
              <a:buChar char="•"/>
            </a:pPr>
            <a:r>
              <a:rPr lang="en-US" sz="2800" dirty="0"/>
              <a:t>Technological Focus for the Future/Technician Skills Required</a:t>
            </a:r>
          </a:p>
        </p:txBody>
      </p:sp>
      <p:sp>
        <p:nvSpPr>
          <p:cNvPr id="3" name="Slide Number Placeholder 2"/>
          <p:cNvSpPr>
            <a:spLocks noGrp="1"/>
          </p:cNvSpPr>
          <p:nvPr>
            <p:ph type="sldNum" sz="quarter" idx="12"/>
          </p:nvPr>
        </p:nvSpPr>
        <p:spPr/>
        <p:txBody>
          <a:bodyPr/>
          <a:lstStyle/>
          <a:p>
            <a:fld id="{1ABBCEA7-0DC2-4960-AE18-C631EB623A66}" type="slidenum">
              <a:rPr lang="en-US" smtClean="0"/>
              <a:pPr/>
              <a:t>2</a:t>
            </a:fld>
            <a:endParaRPr lang="en-US" dirty="0"/>
          </a:p>
        </p:txBody>
      </p:sp>
    </p:spTree>
    <p:extLst>
      <p:ext uri="{BB962C8B-B14F-4D97-AF65-F5344CB8AC3E}">
        <p14:creationId xmlns:p14="http://schemas.microsoft.com/office/powerpoint/2010/main" val="2469517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199" y="1417639"/>
            <a:ext cx="8907463" cy="4068762"/>
          </a:xfrm>
        </p:spPr>
        <p:txBody>
          <a:bodyPr>
            <a:normAutofit/>
          </a:bodyPr>
          <a:lstStyle/>
          <a:p>
            <a:pPr marL="0" indent="0">
              <a:buNone/>
            </a:pPr>
            <a:endParaRPr lang="en-US" dirty="0"/>
          </a:p>
          <a:p>
            <a:endParaRPr lang="en-US" dirty="0"/>
          </a:p>
        </p:txBody>
      </p:sp>
      <p:sp>
        <p:nvSpPr>
          <p:cNvPr id="4" name="Title 3"/>
          <p:cNvSpPr>
            <a:spLocks noGrp="1"/>
          </p:cNvSpPr>
          <p:nvPr>
            <p:ph type="title"/>
          </p:nvPr>
        </p:nvSpPr>
        <p:spPr>
          <a:xfrm>
            <a:off x="192833" y="0"/>
            <a:ext cx="8458200" cy="1453355"/>
          </a:xfrm>
        </p:spPr>
        <p:txBody>
          <a:bodyPr>
            <a:normAutofit/>
          </a:bodyPr>
          <a:lstStyle/>
          <a:p>
            <a:r>
              <a:rPr lang="en-US" dirty="0">
                <a:solidFill>
                  <a:srgbClr val="07496E"/>
                </a:solidFill>
              </a:rPr>
              <a:t>SCA Virtual Resources</a:t>
            </a:r>
            <a:endParaRPr lang="en-US" dirty="0"/>
          </a:p>
        </p:txBody>
      </p:sp>
      <p:sp>
        <p:nvSpPr>
          <p:cNvPr id="3" name="Rectangle 2"/>
          <p:cNvSpPr/>
          <p:nvPr/>
        </p:nvSpPr>
        <p:spPr>
          <a:xfrm>
            <a:off x="359147" y="1318022"/>
            <a:ext cx="8790829" cy="6278642"/>
          </a:xfrm>
          <a:prstGeom prst="rect">
            <a:avLst/>
          </a:prstGeom>
        </p:spPr>
        <p:txBody>
          <a:bodyPr wrap="square">
            <a:spAutoFit/>
          </a:bodyPr>
          <a:lstStyle/>
          <a:p>
            <a:pPr marL="342900" lvl="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eTextbook</a:t>
            </a:r>
            <a:r>
              <a:rPr lang="en-US" sz="2400" dirty="0">
                <a:latin typeface="Calibri" panose="020F0502020204030204" pitchFamily="34" charset="0"/>
                <a:cs typeface="Calibri" panose="020F0502020204030204" pitchFamily="34" charset="0"/>
              </a:rPr>
              <a:t> – Introduction to the Automated Warehouse</a:t>
            </a:r>
          </a:p>
          <a:p>
            <a:pPr lvl="1"/>
            <a:r>
              <a:rPr lang="en-US" sz="2400" dirty="0">
                <a:latin typeface="Calibri" panose="020F0502020204030204" pitchFamily="34" charset="0"/>
                <a:cs typeface="Calibri" panose="020F0502020204030204" pitchFamily="34" charset="0"/>
              </a:rPr>
              <a:t>Includes Instructor’s Manual and Lab Manual</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Model Program of Study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Career Awareness Modules</a:t>
            </a:r>
          </a:p>
          <a:p>
            <a:pPr lvl="1"/>
            <a:r>
              <a:rPr lang="en-US" sz="2400" dirty="0">
                <a:latin typeface="Calibri" panose="020F0502020204030204" pitchFamily="34" charset="0"/>
                <a:cs typeface="Calibri" panose="020F0502020204030204" pitchFamily="34" charset="0"/>
              </a:rPr>
              <a:t>For Middle School, High School and Community College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Course Outlines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SCT Certification information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Case Studies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Locate Colleges for Collaboration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Labor Market Data</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Video Library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Industry White Papers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Research and Reports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Prior Learning Assessment/Veterans</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lvl="1"/>
            <a:endParaRPr lang="en-US" sz="2400" dirty="0">
              <a:latin typeface="Calibri" panose="020F0502020204030204" pitchFamily="34" charset="0"/>
              <a:cs typeface="Calibri" panose="020F0502020204030204" pitchFamily="34" charset="0"/>
            </a:endParaRPr>
          </a:p>
          <a:p>
            <a:pPr lvl="0"/>
            <a:endParaRPr 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1ABBCEA7-0DC2-4960-AE18-C631EB623A66}" type="slidenum">
              <a:rPr lang="en-US" smtClean="0"/>
              <a:pPr/>
              <a:t>20</a:t>
            </a:fld>
            <a:endParaRPr lang="en-US" dirty="0"/>
          </a:p>
        </p:txBody>
      </p:sp>
    </p:spTree>
    <p:extLst>
      <p:ext uri="{BB962C8B-B14F-4D97-AF65-F5344CB8AC3E}">
        <p14:creationId xmlns:p14="http://schemas.microsoft.com/office/powerpoint/2010/main" val="1977729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8"/>
            <a:ext cx="8839200" cy="4879493"/>
          </a:xfrm>
        </p:spPr>
        <p:txBody>
          <a:bodyPr>
            <a:normAutofit/>
          </a:bodyPr>
          <a:lstStyle/>
          <a:p>
            <a:pPr marL="0" indent="0">
              <a:buNone/>
            </a:pPr>
            <a:endParaRPr lang="en-US" dirty="0"/>
          </a:p>
          <a:p>
            <a:r>
              <a:rPr lang="en-US" b="1" dirty="0"/>
              <a:t>Cybersecurity</a:t>
            </a:r>
          </a:p>
          <a:p>
            <a:r>
              <a:rPr lang="en-US" b="1" dirty="0"/>
              <a:t>Robotics </a:t>
            </a:r>
          </a:p>
          <a:p>
            <a:pPr lvl="1"/>
            <a:r>
              <a:rPr lang="en-US" b="1" dirty="0"/>
              <a:t>Including autonomous, guided, articulated, collaborative</a:t>
            </a:r>
          </a:p>
          <a:p>
            <a:r>
              <a:rPr lang="en-US" b="1" dirty="0"/>
              <a:t>Smart devices in the Industrial </a:t>
            </a:r>
            <a:r>
              <a:rPr lang="en-US" b="1" dirty="0" err="1"/>
              <a:t>IoT</a:t>
            </a:r>
            <a:endParaRPr lang="en-US" b="1" dirty="0"/>
          </a:p>
          <a:p>
            <a:r>
              <a:rPr lang="en-US" b="1" dirty="0"/>
              <a:t>Data Analytics</a:t>
            </a:r>
          </a:p>
          <a:p>
            <a:endParaRPr lang="en-US" dirty="0"/>
          </a:p>
        </p:txBody>
      </p:sp>
      <p:sp>
        <p:nvSpPr>
          <p:cNvPr id="4" name="Title 3"/>
          <p:cNvSpPr>
            <a:spLocks noGrp="1"/>
          </p:cNvSpPr>
          <p:nvPr>
            <p:ph type="title"/>
          </p:nvPr>
        </p:nvSpPr>
        <p:spPr>
          <a:xfrm>
            <a:off x="342900" y="228600"/>
            <a:ext cx="8458200" cy="1676400"/>
          </a:xfrm>
        </p:spPr>
        <p:txBody>
          <a:bodyPr>
            <a:normAutofit fontScale="90000"/>
          </a:bodyPr>
          <a:lstStyle/>
          <a:p>
            <a:r>
              <a:rPr lang="en-US" dirty="0">
                <a:solidFill>
                  <a:srgbClr val="07496E"/>
                </a:solidFill>
              </a:rPr>
              <a:t>Focus for the Future</a:t>
            </a:r>
            <a:br>
              <a:rPr lang="en-US" dirty="0">
                <a:solidFill>
                  <a:srgbClr val="07496E"/>
                </a:solidFill>
              </a:rPr>
            </a:br>
            <a:r>
              <a:rPr lang="en-US" dirty="0">
                <a:solidFill>
                  <a:srgbClr val="07496E"/>
                </a:solidFill>
              </a:rPr>
              <a:t>New and Emerging Technologies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1ABBCEA7-0DC2-4960-AE18-C631EB623A66}" type="slidenum">
              <a:rPr lang="en-US" smtClean="0"/>
              <a:pPr/>
              <a:t>21</a:t>
            </a:fld>
            <a:endParaRPr lang="en-US" dirty="0"/>
          </a:p>
        </p:txBody>
      </p:sp>
    </p:spTree>
    <p:extLst>
      <p:ext uri="{BB962C8B-B14F-4D97-AF65-F5344CB8AC3E}">
        <p14:creationId xmlns:p14="http://schemas.microsoft.com/office/powerpoint/2010/main" val="2300084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Content Placeholder 1"/>
          <p:cNvSpPr>
            <a:spLocks noGrp="1"/>
          </p:cNvSpPr>
          <p:nvPr>
            <p:ph idx="1"/>
          </p:nvPr>
        </p:nvSpPr>
        <p:spPr>
          <a:xfrm>
            <a:off x="76200" y="1417638"/>
            <a:ext cx="8839200" cy="4879493"/>
          </a:xfrm>
        </p:spPr>
        <p:txBody>
          <a:bodyPr>
            <a:normAutofit lnSpcReduction="10000"/>
          </a:bodyPr>
          <a:lstStyle/>
          <a:p>
            <a:pPr marL="0" indent="0">
              <a:buNone/>
            </a:pPr>
            <a:endParaRPr lang="en-US" dirty="0"/>
          </a:p>
          <a:p>
            <a:pPr marL="514350" lvl="0" indent="-514350">
              <a:buFont typeface="+mj-lt"/>
              <a:buAutoNum type="arabicPeriod"/>
            </a:pPr>
            <a:r>
              <a:rPr lang="en-US" dirty="0"/>
              <a:t>Expand on current Supply Chain Technology/logistics engineering technology curriculum </a:t>
            </a:r>
          </a:p>
          <a:p>
            <a:pPr marL="514350" lvl="0" indent="-514350">
              <a:buFont typeface="+mj-lt"/>
              <a:buAutoNum type="arabicPeriod"/>
            </a:pPr>
            <a:r>
              <a:rPr lang="en-US" dirty="0"/>
              <a:t>Develop an innovation network</a:t>
            </a:r>
          </a:p>
          <a:p>
            <a:pPr marL="514350" lvl="0" indent="-514350">
              <a:buFont typeface="+mj-lt"/>
              <a:buAutoNum type="arabicPeriod"/>
            </a:pPr>
            <a:r>
              <a:rPr lang="en-US" dirty="0"/>
              <a:t>L</a:t>
            </a:r>
            <a:r>
              <a:rPr lang="en-US" dirty="0" smtClean="0"/>
              <a:t>ead </a:t>
            </a:r>
            <a:r>
              <a:rPr lang="en-US" dirty="0"/>
              <a:t>a professional development initiative for high school and college faculty</a:t>
            </a:r>
          </a:p>
          <a:p>
            <a:pPr marL="514350" lvl="0" indent="-514350">
              <a:buFont typeface="+mj-lt"/>
              <a:buAutoNum type="arabicPeriod"/>
            </a:pPr>
            <a:r>
              <a:rPr lang="en-US" dirty="0"/>
              <a:t>C</a:t>
            </a:r>
            <a:r>
              <a:rPr lang="en-US" dirty="0" smtClean="0"/>
              <a:t>reate </a:t>
            </a:r>
            <a:r>
              <a:rPr lang="en-US" dirty="0"/>
              <a:t>a best practices protocol for returning learner outreach and use of prior learning assessment.</a:t>
            </a:r>
          </a:p>
          <a:p>
            <a:endParaRPr lang="en-US" dirty="0"/>
          </a:p>
        </p:txBody>
      </p:sp>
      <p:sp>
        <p:nvSpPr>
          <p:cNvPr id="4" name="Title 3"/>
          <p:cNvSpPr>
            <a:spLocks noGrp="1"/>
          </p:cNvSpPr>
          <p:nvPr>
            <p:ph type="title"/>
          </p:nvPr>
        </p:nvSpPr>
        <p:spPr>
          <a:xfrm>
            <a:off x="342900" y="228600"/>
            <a:ext cx="8458200" cy="1676400"/>
          </a:xfrm>
        </p:spPr>
        <p:txBody>
          <a:bodyPr>
            <a:normAutofit/>
          </a:bodyPr>
          <a:lstStyle/>
          <a:p>
            <a:r>
              <a:rPr lang="en-US" dirty="0">
                <a:solidFill>
                  <a:srgbClr val="07496E"/>
                </a:solidFill>
              </a:rPr>
              <a:t>Educational Objectives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1ABBCEA7-0DC2-4960-AE18-C631EB623A66}" type="slidenum">
              <a:rPr lang="en-US" smtClean="0"/>
              <a:pPr/>
              <a:t>22</a:t>
            </a:fld>
            <a:endParaRPr lang="en-US" dirty="0"/>
          </a:p>
        </p:txBody>
      </p:sp>
    </p:spTree>
    <p:extLst>
      <p:ext uri="{BB962C8B-B14F-4D97-AF65-F5344CB8AC3E}">
        <p14:creationId xmlns:p14="http://schemas.microsoft.com/office/powerpoint/2010/main" val="588529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331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728" y="6130208"/>
            <a:ext cx="3296171"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13317" name="Rectangle 4"/>
          <p:cNvSpPr>
            <a:spLocks/>
          </p:cNvSpPr>
          <p:nvPr/>
        </p:nvSpPr>
        <p:spPr bwMode="auto">
          <a:xfrm>
            <a:off x="477228" y="5515332"/>
            <a:ext cx="805717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28573" bIns="0">
            <a:spAutoFit/>
          </a:bodyP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100" dirty="0">
                <a:solidFill>
                  <a:schemeClr val="tx1"/>
                </a:solidFill>
                <a:ea typeface="Gill Sans" charset="0"/>
                <a:cs typeface="Gill Sans" charset="0"/>
              </a:rPr>
              <a:t>This Center is sponsored by the National Science Foundation’s Advanced Technological Education Program under Award No. 1601452.  Any opinions, findings, conclusions or recommendations presented are only those of the presenter grantee/researcher, author or agency employee and do not necessarily reflect the views of the National Science Foundation.</a:t>
            </a:r>
          </a:p>
        </p:txBody>
      </p:sp>
      <p:sp>
        <p:nvSpPr>
          <p:cNvPr id="4" name="Google Shape;54;p13"/>
          <p:cNvSpPr txBox="1">
            <a:spLocks noGrp="1"/>
          </p:cNvSpPr>
          <p:nvPr>
            <p:ph type="title"/>
          </p:nvPr>
        </p:nvSpPr>
        <p:spPr>
          <a:xfrm>
            <a:off x="477226" y="727792"/>
            <a:ext cx="8438173" cy="4814938"/>
          </a:xfrm>
          <a:prstGeom prst="rect">
            <a:avLst/>
          </a:prstGeom>
          <a:noFill/>
        </p:spPr>
        <p:txBody>
          <a:bodyPr spcFirstLastPara="1" wrap="square" lIns="91425" tIns="0" rIns="91425" bIns="0" anchor="ctr" anchorCtr="0">
            <a:normAutofit fontScale="90000"/>
          </a:bodyPr>
          <a:lstStyle/>
          <a:p>
            <a:pPr lvl="0" algn="l">
              <a:lnSpc>
                <a:spcPts val="2560"/>
              </a:lnSpc>
              <a:spcBef>
                <a:spcPts val="0"/>
              </a:spcBef>
            </a:pPr>
            <a:r>
              <a:rPr lang="en-GB" sz="4800" dirty="0">
                <a:latin typeface="Montserrat ExtraBold"/>
                <a:ea typeface="Montserrat ExtraBold"/>
                <a:cs typeface="Montserrat ExtraBold"/>
                <a:sym typeface="Montserrat ExtraBold"/>
              </a:rPr>
              <a:t>		   Thank You!</a:t>
            </a:r>
            <a:br>
              <a:rPr lang="en-GB" sz="4800" dirty="0">
                <a:latin typeface="Montserrat ExtraBold"/>
                <a:ea typeface="Montserrat ExtraBold"/>
                <a:cs typeface="Montserrat ExtraBold"/>
                <a:sym typeface="Montserrat ExtraBold"/>
              </a:rPr>
            </a:br>
            <a:r>
              <a:rPr lang="en-GB" sz="4800" dirty="0">
                <a:latin typeface="Montserrat ExtraBold"/>
                <a:ea typeface="Montserrat ExtraBold"/>
                <a:cs typeface="Montserrat ExtraBold"/>
                <a:sym typeface="Montserrat ExtraBold"/>
              </a:rPr>
              <a:t/>
            </a:r>
            <a:br>
              <a:rPr lang="en-GB" sz="4800" dirty="0">
                <a:latin typeface="Montserrat ExtraBold"/>
                <a:ea typeface="Montserrat ExtraBold"/>
                <a:cs typeface="Montserrat ExtraBold"/>
                <a:sym typeface="Montserrat ExtraBold"/>
              </a:rPr>
            </a:br>
            <a:r>
              <a:rPr lang="en-GB" sz="4800" dirty="0">
                <a:latin typeface="Montserrat ExtraBold"/>
                <a:ea typeface="Montserrat ExtraBold"/>
                <a:cs typeface="Montserrat ExtraBold"/>
                <a:sym typeface="Montserrat ExtraBold"/>
              </a:rPr>
              <a:t>www.supplychainautomation.com		</a:t>
            </a:r>
            <a:r>
              <a:rPr lang="en-GB" sz="4800" u="sng" dirty="0">
                <a:latin typeface="Montserrat ExtraBold"/>
                <a:ea typeface="Montserrat ExtraBold"/>
                <a:cs typeface="Montserrat ExtraBold"/>
                <a:sym typeface="Montserrat ExtraBold"/>
              </a:rPr>
              <a:t/>
            </a:r>
            <a:br>
              <a:rPr lang="en-GB" sz="4800" u="sng" dirty="0">
                <a:latin typeface="Montserrat ExtraBold"/>
                <a:ea typeface="Montserrat ExtraBold"/>
                <a:cs typeface="Montserrat ExtraBold"/>
                <a:sym typeface="Montserrat ExtraBold"/>
              </a:rPr>
            </a:br>
            <a:r>
              <a:rPr lang="en-GB" sz="3600" u="sng" dirty="0">
                <a:latin typeface="Montserrat ExtraBold"/>
                <a:ea typeface="Montserrat ExtraBold"/>
                <a:cs typeface="Montserrat ExtraBold"/>
                <a:sym typeface="Montserrat ExtraBold"/>
              </a:rPr>
              <a:t>Please contact us with any questions:</a:t>
            </a:r>
            <a:br>
              <a:rPr lang="en-GB" sz="3600" u="sng" dirty="0">
                <a:latin typeface="Montserrat ExtraBold"/>
                <a:ea typeface="Montserrat ExtraBold"/>
                <a:cs typeface="Montserrat ExtraBold"/>
                <a:sym typeface="Montserrat ExtraBold"/>
              </a:rPr>
            </a:br>
            <a:r>
              <a:rPr lang="en-GB" sz="4800" u="sng" dirty="0">
                <a:latin typeface="Montserrat ExtraBold"/>
                <a:ea typeface="Montserrat ExtraBold"/>
                <a:cs typeface="Montserrat ExtraBold"/>
                <a:sym typeface="Montserrat ExtraBold"/>
              </a:rPr>
              <a:t/>
            </a:r>
            <a:br>
              <a:rPr lang="en-GB" sz="4800" u="sng" dirty="0">
                <a:latin typeface="Montserrat ExtraBold"/>
                <a:ea typeface="Montserrat ExtraBold"/>
                <a:cs typeface="Montserrat ExtraBold"/>
                <a:sym typeface="Montserrat ExtraBold"/>
              </a:rPr>
            </a:br>
            <a:r>
              <a:rPr lang="en-GB" sz="3600" dirty="0">
                <a:ea typeface="Montserrat ExtraBold"/>
                <a:cs typeface="Montserrat ExtraBold"/>
                <a:sym typeface="Montserrat ExtraBold"/>
              </a:rPr>
              <a:t>Beverly </a:t>
            </a:r>
            <a:r>
              <a:rPr lang="en-GB" sz="3600" dirty="0" err="1">
                <a:ea typeface="Montserrat ExtraBold"/>
                <a:cs typeface="Montserrat ExtraBold"/>
                <a:sym typeface="Montserrat ExtraBold"/>
              </a:rPr>
              <a:t>Hilderbrand</a:t>
            </a:r>
            <a:r>
              <a:rPr lang="en-GB" sz="3600" dirty="0">
                <a:ea typeface="Montserrat ExtraBold"/>
                <a:cs typeface="Montserrat ExtraBold"/>
                <a:sym typeface="Montserrat ExtraBold"/>
              </a:rPr>
              <a:t>, Educational Liaison</a:t>
            </a:r>
            <a:br>
              <a:rPr lang="en-GB" sz="3600" dirty="0">
                <a:ea typeface="Montserrat ExtraBold"/>
                <a:cs typeface="Montserrat ExtraBold"/>
                <a:sym typeface="Montserrat ExtraBold"/>
              </a:rPr>
            </a:br>
            <a:r>
              <a:rPr lang="en-GB" sz="3600" dirty="0">
                <a:ea typeface="Montserrat ExtraBold"/>
                <a:cs typeface="Montserrat ExtraBold"/>
                <a:sym typeface="Montserrat ExtraBold"/>
              </a:rPr>
              <a:t/>
            </a:r>
            <a:br>
              <a:rPr lang="en-GB" sz="3600" dirty="0">
                <a:ea typeface="Montserrat ExtraBold"/>
                <a:cs typeface="Montserrat ExtraBold"/>
                <a:sym typeface="Montserrat ExtraBold"/>
              </a:rPr>
            </a:br>
            <a:r>
              <a:rPr lang="en-GB" sz="3600" b="1" dirty="0">
                <a:ea typeface="Montserrat ExtraBold"/>
                <a:cs typeface="Courier New" panose="02070309020205020404" pitchFamily="49" charset="0"/>
                <a:sym typeface="Montserrat ExtraBold"/>
                <a:hlinkClick r:id="rId4"/>
              </a:rPr>
              <a:t>Beverly@supplychainautomation.com</a:t>
            </a:r>
            <a:r>
              <a:rPr lang="en-GB" sz="3600" b="1" dirty="0">
                <a:ea typeface="Montserrat ExtraBold"/>
                <a:cs typeface="Courier New" panose="02070309020205020404" pitchFamily="49" charset="0"/>
                <a:sym typeface="Montserrat ExtraBold"/>
              </a:rPr>
              <a:t/>
            </a:r>
            <a:br>
              <a:rPr lang="en-GB" sz="3600" b="1" dirty="0">
                <a:ea typeface="Montserrat ExtraBold"/>
                <a:cs typeface="Courier New" panose="02070309020205020404" pitchFamily="49" charset="0"/>
                <a:sym typeface="Montserrat ExtraBold"/>
              </a:rPr>
            </a:br>
            <a:r>
              <a:rPr lang="en-GB" sz="3600" b="1" dirty="0">
                <a:ea typeface="Montserrat ExtraBold"/>
                <a:cs typeface="Courier New" panose="02070309020205020404" pitchFamily="49" charset="0"/>
                <a:sym typeface="Montserrat ExtraBold"/>
              </a:rPr>
              <a:t/>
            </a:r>
            <a:br>
              <a:rPr lang="en-GB" sz="3600" b="1" dirty="0">
                <a:ea typeface="Montserrat ExtraBold"/>
                <a:cs typeface="Courier New" panose="02070309020205020404" pitchFamily="49" charset="0"/>
                <a:sym typeface="Montserrat ExtraBold"/>
              </a:rPr>
            </a:br>
            <a:r>
              <a:rPr lang="en-GB" sz="3600" b="1" dirty="0">
                <a:ea typeface="Montserrat ExtraBold"/>
                <a:cs typeface="Courier New" panose="02070309020205020404" pitchFamily="49" charset="0"/>
                <a:sym typeface="Montserrat ExtraBold"/>
              </a:rPr>
              <a:t/>
            </a:r>
            <a:br>
              <a:rPr lang="en-GB" sz="3600" b="1" dirty="0">
                <a:ea typeface="Montserrat ExtraBold"/>
                <a:cs typeface="Courier New" panose="02070309020205020404" pitchFamily="49" charset="0"/>
                <a:sym typeface="Montserrat ExtraBold"/>
              </a:rPr>
            </a:br>
            <a:r>
              <a:rPr lang="en-GB" sz="3600" dirty="0">
                <a:ea typeface="Montserrat ExtraBold"/>
                <a:cs typeface="Montserrat ExtraBold"/>
                <a:sym typeface="Montserrat ExtraBold"/>
              </a:rPr>
              <a:t>Ned Young, Ph.D., Co-PI</a:t>
            </a:r>
            <a:br>
              <a:rPr lang="en-GB" sz="3600" dirty="0">
                <a:ea typeface="Montserrat ExtraBold"/>
                <a:cs typeface="Montserrat ExtraBold"/>
                <a:sym typeface="Montserrat ExtraBold"/>
              </a:rPr>
            </a:br>
            <a:r>
              <a:rPr lang="en-GB" sz="3600" dirty="0">
                <a:ea typeface="Montserrat ExtraBold"/>
                <a:cs typeface="Montserrat ExtraBold"/>
                <a:sym typeface="Montserrat ExtraBold"/>
              </a:rPr>
              <a:t>	</a:t>
            </a:r>
            <a:br>
              <a:rPr lang="en-GB" sz="3600" dirty="0">
                <a:ea typeface="Montserrat ExtraBold"/>
                <a:cs typeface="Montserrat ExtraBold"/>
                <a:sym typeface="Montserrat ExtraBold"/>
              </a:rPr>
            </a:br>
            <a:r>
              <a:rPr lang="en-GB" sz="3600" b="1" dirty="0">
                <a:ea typeface="Montserrat ExtraBold"/>
                <a:cs typeface="Courier New" panose="02070309020205020404" pitchFamily="49" charset="0"/>
                <a:sym typeface="Montserrat ExtraBold"/>
                <a:hlinkClick r:id="rId5"/>
              </a:rPr>
              <a:t>ned.young@Sinclair.edu</a:t>
            </a:r>
            <a:r>
              <a:rPr lang="en-GB" sz="3600" dirty="0">
                <a:ea typeface="Montserrat ExtraBold"/>
                <a:cs typeface="Montserrat ExtraBold"/>
                <a:sym typeface="Montserrat ExtraBold"/>
              </a:rPr>
              <a:t/>
            </a:r>
            <a:br>
              <a:rPr lang="en-GB" sz="3600" dirty="0">
                <a:ea typeface="Montserrat ExtraBold"/>
                <a:cs typeface="Montserrat ExtraBold"/>
                <a:sym typeface="Montserrat ExtraBold"/>
              </a:rPr>
            </a:br>
            <a:r>
              <a:rPr lang="en-GB" sz="4800" dirty="0">
                <a:solidFill>
                  <a:srgbClr val="FFFFFF"/>
                </a:solidFill>
                <a:latin typeface="Montserrat ExtraBold"/>
                <a:ea typeface="Montserrat ExtraBold"/>
                <a:cs typeface="Montserrat ExtraBold"/>
                <a:sym typeface="Montserrat ExtraBold"/>
              </a:rPr>
              <a:t/>
            </a:r>
            <a:br>
              <a:rPr lang="en-GB" sz="4800" dirty="0">
                <a:solidFill>
                  <a:srgbClr val="FFFFFF"/>
                </a:solidFill>
                <a:latin typeface="Montserrat ExtraBold"/>
                <a:ea typeface="Montserrat ExtraBold"/>
                <a:cs typeface="Montserrat ExtraBold"/>
                <a:sym typeface="Montserrat ExtraBold"/>
              </a:rPr>
            </a:br>
            <a:endParaRPr sz="3200" dirty="0">
              <a:solidFill>
                <a:srgbClr val="FFFFFF"/>
              </a:solidFill>
              <a:latin typeface="Montserrat ExtraBold"/>
              <a:ea typeface="Montserrat ExtraBold"/>
              <a:cs typeface="Montserrat ExtraBold"/>
              <a:sym typeface="Montserrat ExtraBold"/>
            </a:endParaRPr>
          </a:p>
        </p:txBody>
      </p:sp>
      <p:sp>
        <p:nvSpPr>
          <p:cNvPr id="2" name="Slide Number Placeholder 1"/>
          <p:cNvSpPr>
            <a:spLocks noGrp="1"/>
          </p:cNvSpPr>
          <p:nvPr>
            <p:ph type="sldNum" sz="quarter" idx="12"/>
          </p:nvPr>
        </p:nvSpPr>
        <p:spPr/>
        <p:txBody>
          <a:bodyPr/>
          <a:lstStyle/>
          <a:p>
            <a:fld id="{1ABBCEA7-0DC2-4960-AE18-C631EB623A66}" type="slidenum">
              <a:rPr lang="en-US" smtClean="0"/>
              <a:pPr/>
              <a:t>23</a:t>
            </a:fld>
            <a:endParaRPr lang="en-US" dirty="0"/>
          </a:p>
        </p:txBody>
      </p:sp>
    </p:spTree>
    <p:extLst>
      <p:ext uri="{BB962C8B-B14F-4D97-AF65-F5344CB8AC3E}">
        <p14:creationId xmlns:p14="http://schemas.microsoft.com/office/powerpoint/2010/main" val="759173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349"/>
            <a:ext cx="7543800" cy="808038"/>
          </a:xfrm>
        </p:spPr>
        <p:txBody>
          <a:bodyPr>
            <a:normAutofit/>
          </a:bodyPr>
          <a:lstStyle/>
          <a:p>
            <a:r>
              <a:rPr lang="en-US" sz="3600" dirty="0"/>
              <a:t>Supply Chain Technology Today (video)</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TgkImwRGpqg"/>
          <p:cNvPicPr>
            <a:picLocks noRot="1" noChangeAspect="1"/>
          </p:cNvPicPr>
          <p:nvPr>
            <a:videoFile r:link="rId1"/>
          </p:nvPr>
        </p:nvPicPr>
        <p:blipFill>
          <a:blip r:embed="rId5"/>
          <a:stretch>
            <a:fillRect/>
          </a:stretch>
        </p:blipFill>
        <p:spPr>
          <a:xfrm>
            <a:off x="381000" y="1066800"/>
            <a:ext cx="8390466" cy="4719638"/>
          </a:xfrm>
          <a:prstGeom prst="rect">
            <a:avLst/>
          </a:prstGeom>
        </p:spPr>
      </p:pic>
      <p:sp>
        <p:nvSpPr>
          <p:cNvPr id="4" name="Slide Number Placeholder 3"/>
          <p:cNvSpPr>
            <a:spLocks noGrp="1"/>
          </p:cNvSpPr>
          <p:nvPr>
            <p:ph type="sldNum" sz="quarter" idx="12"/>
          </p:nvPr>
        </p:nvSpPr>
        <p:spPr/>
        <p:txBody>
          <a:bodyPr/>
          <a:lstStyle/>
          <a:p>
            <a:fld id="{1ABBCEA7-0DC2-4960-AE18-C631EB623A66}" type="slidenum">
              <a:rPr lang="en-US" smtClean="0"/>
              <a:pPr/>
              <a:t>3</a:t>
            </a:fld>
            <a:endParaRPr lang="en-US" dirty="0"/>
          </a:p>
        </p:txBody>
      </p:sp>
    </p:spTree>
    <p:extLst>
      <p:ext uri="{BB962C8B-B14F-4D97-AF65-F5344CB8AC3E}">
        <p14:creationId xmlns:p14="http://schemas.microsoft.com/office/powerpoint/2010/main" val="349035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69" y="5687"/>
            <a:ext cx="8839200" cy="808038"/>
          </a:xfrm>
        </p:spPr>
        <p:txBody>
          <a:bodyPr>
            <a:normAutofit fontScale="90000"/>
          </a:bodyPr>
          <a:lstStyle/>
          <a:p>
            <a:r>
              <a:rPr lang="en-US" sz="3600" dirty="0"/>
              <a:t>Supply Chain Technology Today Video Description</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676400"/>
            <a:ext cx="8305800" cy="3539430"/>
          </a:xfrm>
          <a:prstGeom prst="rect">
            <a:avLst/>
          </a:prstGeom>
        </p:spPr>
        <p:txBody>
          <a:bodyPr wrap="square">
            <a:spAutoFit/>
          </a:bodyPr>
          <a:lstStyle/>
          <a:p>
            <a:r>
              <a:rPr lang="en-US" sz="3200" dirty="0"/>
              <a:t>As you saw, this video produced by </a:t>
            </a:r>
            <a:r>
              <a:rPr lang="en-US" sz="3200" dirty="0" err="1"/>
              <a:t>Swisslog</a:t>
            </a:r>
            <a:r>
              <a:rPr lang="en-US" sz="3200" dirty="0"/>
              <a:t>, one of the industry partners to our National Center for Supply Chain Automation (NCSCA) provided an overview of the unprecedented consumer demand for on-line shopping which has moved our industry toward automation and its emerging supply chain technologies</a:t>
            </a:r>
          </a:p>
        </p:txBody>
      </p:sp>
      <p:sp>
        <p:nvSpPr>
          <p:cNvPr id="4" name="Slide Number Placeholder 3"/>
          <p:cNvSpPr>
            <a:spLocks noGrp="1"/>
          </p:cNvSpPr>
          <p:nvPr>
            <p:ph type="sldNum" sz="quarter" idx="12"/>
          </p:nvPr>
        </p:nvSpPr>
        <p:spPr/>
        <p:txBody>
          <a:bodyPr/>
          <a:lstStyle/>
          <a:p>
            <a:fld id="{1ABBCEA7-0DC2-4960-AE18-C631EB623A66}" type="slidenum">
              <a:rPr lang="en-US" smtClean="0"/>
              <a:pPr/>
              <a:t>4</a:t>
            </a:fld>
            <a:endParaRPr lang="en-US" dirty="0"/>
          </a:p>
        </p:txBody>
      </p:sp>
    </p:spTree>
    <p:extLst>
      <p:ext uri="{BB962C8B-B14F-4D97-AF65-F5344CB8AC3E}">
        <p14:creationId xmlns:p14="http://schemas.microsoft.com/office/powerpoint/2010/main" val="36912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 xmlns:a16="http://schemas.microsoft.com/office/drawing/2014/main" id="{67638D8D-0FCC-144E-A06A-FFCD8E23F3A2}"/>
              </a:ext>
            </a:extLst>
          </p:cNvPr>
          <p:cNvPicPr>
            <a:picLocks noChangeAspect="1"/>
          </p:cNvPicPr>
          <p:nvPr/>
        </p:nvPicPr>
        <p:blipFill>
          <a:blip r:embed="rId4"/>
          <a:stretch>
            <a:fillRect/>
          </a:stretch>
        </p:blipFill>
        <p:spPr>
          <a:xfrm>
            <a:off x="7885228" y="4876800"/>
            <a:ext cx="1098435" cy="1104785"/>
          </a:xfrm>
          <a:prstGeom prst="rect">
            <a:avLst/>
          </a:prstGeom>
        </p:spPr>
      </p:pic>
      <p:sp>
        <p:nvSpPr>
          <p:cNvPr id="7" name="Rectangle 6"/>
          <p:cNvSpPr/>
          <p:nvPr/>
        </p:nvSpPr>
        <p:spPr>
          <a:xfrm>
            <a:off x="-7937" y="152400"/>
            <a:ext cx="899160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rPr>
              <a:t>National Science Foundation </a:t>
            </a:r>
            <a:br>
              <a:rPr kumimoji="0" lang="en-US" sz="3600" b="1" i="0" u="none" strike="noStrike" kern="0" cap="none" spc="0" normalizeH="0" baseline="0" noProof="0" dirty="0">
                <a:ln>
                  <a:noFill/>
                </a:ln>
                <a:solidFill>
                  <a:prstClr val="black"/>
                </a:solidFill>
                <a:effectLst/>
                <a:uLnTx/>
                <a:uFillTx/>
              </a:rPr>
            </a:br>
            <a:r>
              <a:rPr kumimoji="0" lang="en-US" sz="3600" b="1" i="0" u="none" strike="noStrike" kern="0" cap="none" spc="0" normalizeH="0" baseline="0" noProof="0" dirty="0">
                <a:ln>
                  <a:noFill/>
                </a:ln>
                <a:solidFill>
                  <a:prstClr val="black"/>
                </a:solidFill>
                <a:effectLst/>
                <a:uLnTx/>
                <a:uFillTx/>
              </a:rPr>
              <a:t>Advanced Technology Education (ATE</a:t>
            </a:r>
            <a:r>
              <a:rPr kumimoji="0" lang="en-US" sz="3600" b="0" i="0" u="none" strike="noStrike" kern="0" cap="none" spc="0" normalizeH="0" baseline="0" noProof="0" dirty="0">
                <a:ln>
                  <a:noFill/>
                </a:ln>
                <a:solidFill>
                  <a:prstClr val="black"/>
                </a:solidFill>
                <a:effectLst/>
                <a:uLnTx/>
                <a:uFillTx/>
              </a:rPr>
              <a:t>)</a:t>
            </a:r>
            <a:br>
              <a:rPr kumimoji="0" lang="en-US" sz="3600" b="0" i="0" u="none" strike="noStrike" kern="0" cap="none" spc="0" normalizeH="0" baseline="0" noProof="0" dirty="0">
                <a:ln>
                  <a:noFill/>
                </a:ln>
                <a:solidFill>
                  <a:prstClr val="black"/>
                </a:solidFill>
                <a:effectLst/>
                <a:uLnTx/>
                <a:uFillTx/>
              </a:rPr>
            </a:br>
            <a:r>
              <a:rPr kumimoji="0" lang="en-US" sz="3600" b="0" i="0" u="none" strike="noStrike" kern="0" cap="none" spc="0" normalizeH="0" baseline="0" noProof="0" dirty="0">
                <a:ln>
                  <a:noFill/>
                </a:ln>
                <a:solidFill>
                  <a:prstClr val="black"/>
                </a:solidFill>
                <a:effectLst/>
                <a:uLnTx/>
                <a:uFillTx/>
                <a:hlinkClick r:id="rId5"/>
              </a:rPr>
              <a:t>www.NSF.gov</a:t>
            </a:r>
            <a:r>
              <a:rPr kumimoji="0" lang="en-US" sz="3600" b="0" i="0" u="none" strike="noStrike" kern="0" cap="none" spc="0" normalizeH="0" baseline="0" noProof="0" dirty="0">
                <a:ln>
                  <a:noFill/>
                </a:ln>
                <a:solidFill>
                  <a:prstClr val="black"/>
                </a:solidFill>
                <a:effectLst/>
                <a:uLnTx/>
                <a:uFillTx/>
              </a:rPr>
              <a:t> - Solicitation NSF-</a:t>
            </a:r>
            <a:r>
              <a:rPr kumimoji="0" lang="en-US" sz="3600" b="0" i="0" u="none" strike="noStrike" kern="0" cap="none" spc="0" normalizeH="0" baseline="0" noProof="0" dirty="0">
                <a:ln>
                  <a:noFill/>
                </a:ln>
                <a:solidFill>
                  <a:srgbClr val="FF0000"/>
                </a:solidFill>
                <a:effectLst/>
                <a:uLnTx/>
                <a:uFillTx/>
              </a:rPr>
              <a:t>18-571</a:t>
            </a:r>
            <a:endParaRPr kumimoji="0" lang="en-US" sz="3600" b="0" i="0" u="none" strike="noStrike" kern="0" cap="none" spc="0" normalizeH="0" baseline="0" noProof="0" dirty="0">
              <a:ln>
                <a:noFill/>
              </a:ln>
              <a:solidFill>
                <a:prstClr val="black"/>
              </a:solidFill>
              <a:effectLst/>
              <a:uLnTx/>
              <a:uFillTx/>
            </a:endParaRPr>
          </a:p>
        </p:txBody>
      </p:sp>
      <p:sp>
        <p:nvSpPr>
          <p:cNvPr id="9" name="Content Placeholder 6">
            <a:extLst>
              <a:ext uri="{FF2B5EF4-FFF2-40B4-BE49-F238E27FC236}">
                <a16:creationId xmlns="" xmlns:a16="http://schemas.microsoft.com/office/drawing/2014/main" id="{BFAD200A-4471-4BF1-AC5A-ED77E0C04512}"/>
              </a:ext>
            </a:extLst>
          </p:cNvPr>
          <p:cNvSpPr>
            <a:spLocks noGrp="1"/>
          </p:cNvSpPr>
          <p:nvPr>
            <p:ph idx="1"/>
          </p:nvPr>
        </p:nvSpPr>
        <p:spPr>
          <a:xfrm>
            <a:off x="762000" y="2362200"/>
            <a:ext cx="8001000" cy="4351338"/>
          </a:xfrm>
        </p:spPr>
        <p:txBody>
          <a:bodyPr/>
          <a:lstStyle/>
          <a:p>
            <a:pPr marL="0" indent="0">
              <a:buNone/>
            </a:pPr>
            <a:r>
              <a:rPr lang="en-US" sz="2800" dirty="0"/>
              <a:t>Educate technicians for high-technology fields</a:t>
            </a:r>
          </a:p>
          <a:p>
            <a:pPr marL="457200" indent="-457200">
              <a:buFont typeface="Arial" panose="020B0604020202020204" pitchFamily="34" charset="0"/>
              <a:buChar char="•"/>
            </a:pPr>
            <a:r>
              <a:rPr lang="en-US" sz="2800" dirty="0"/>
              <a:t>Involves partnerships between academic institutions (grades 7-12, IHEs) and industry</a:t>
            </a:r>
            <a:br>
              <a:rPr lang="en-US" sz="2800" dirty="0"/>
            </a:br>
            <a:endParaRPr lang="en-US" sz="1100" dirty="0"/>
          </a:p>
          <a:p>
            <a:pPr marL="0" indent="0">
              <a:buNone/>
            </a:pPr>
            <a:r>
              <a:rPr lang="en-US" sz="2800" dirty="0"/>
              <a:t>Emphasis on 2-year institutions of higher education</a:t>
            </a:r>
          </a:p>
          <a:p>
            <a:pPr marL="457200" indent="-457200">
              <a:buFont typeface="Arial" panose="020B0604020202020204" pitchFamily="34" charset="0"/>
              <a:buChar char="•"/>
            </a:pPr>
            <a:r>
              <a:rPr lang="en-US" sz="2800" dirty="0"/>
              <a:t>Curriculum development</a:t>
            </a:r>
          </a:p>
          <a:p>
            <a:pPr marL="457200" indent="-457200">
              <a:buFont typeface="Arial" panose="020B0604020202020204" pitchFamily="34" charset="0"/>
              <a:buChar char="•"/>
            </a:pPr>
            <a:r>
              <a:rPr lang="en-US" sz="2800" dirty="0"/>
              <a:t>Faculty professional development </a:t>
            </a:r>
          </a:p>
          <a:p>
            <a:pPr marL="457200" indent="-457200">
              <a:buFont typeface="Arial" panose="020B0604020202020204" pitchFamily="34" charset="0"/>
              <a:buChar char="•"/>
            </a:pPr>
            <a:r>
              <a:rPr lang="en-US" sz="2800" b="1" i="1" dirty="0"/>
              <a:t>Career pathways </a:t>
            </a:r>
            <a:r>
              <a:rPr lang="en-US" sz="2800" dirty="0"/>
              <a:t>(K12-Associate Degree)</a:t>
            </a:r>
          </a:p>
          <a:p>
            <a:endParaRPr lang="en-US" dirty="0"/>
          </a:p>
        </p:txBody>
      </p:sp>
      <p:sp>
        <p:nvSpPr>
          <p:cNvPr id="2" name="Slide Number Placeholder 1"/>
          <p:cNvSpPr>
            <a:spLocks noGrp="1"/>
          </p:cNvSpPr>
          <p:nvPr>
            <p:ph type="sldNum" sz="quarter" idx="12"/>
          </p:nvPr>
        </p:nvSpPr>
        <p:spPr/>
        <p:txBody>
          <a:bodyPr/>
          <a:lstStyle/>
          <a:p>
            <a:fld id="{1ABBCEA7-0DC2-4960-AE18-C631EB623A66}" type="slidenum">
              <a:rPr lang="en-US" smtClean="0"/>
              <a:pPr/>
              <a:t>5</a:t>
            </a:fld>
            <a:endParaRPr lang="en-US" dirty="0"/>
          </a:p>
        </p:txBody>
      </p:sp>
    </p:spTree>
    <p:extLst>
      <p:ext uri="{BB962C8B-B14F-4D97-AF65-F5344CB8AC3E}">
        <p14:creationId xmlns:p14="http://schemas.microsoft.com/office/powerpoint/2010/main" val="319711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8" name="Content Placeholder 3">
            <a:extLst>
              <a:ext uri="{FF2B5EF4-FFF2-40B4-BE49-F238E27FC236}">
                <a16:creationId xmlns="" xmlns:a16="http://schemas.microsoft.com/office/drawing/2014/main" id="{26E9E1B7-770E-6949-AD20-F191C16FCD12}"/>
              </a:ext>
            </a:extLst>
          </p:cNvPr>
          <p:cNvPicPr>
            <a:picLocks noGrp="1" noChangeAspect="1"/>
          </p:cNvPicPr>
          <p:nvPr>
            <p:ph idx="1"/>
          </p:nvPr>
        </p:nvPicPr>
        <p:blipFill>
          <a:blip r:embed="rId4"/>
          <a:stretch>
            <a:fillRect/>
          </a:stretch>
        </p:blipFill>
        <p:spPr>
          <a:xfrm>
            <a:off x="914400" y="1981200"/>
            <a:ext cx="2085975" cy="838200"/>
          </a:xfrm>
          <a:prstGeom prst="rect">
            <a:avLst/>
          </a:prstGeom>
        </p:spPr>
      </p:pic>
      <p:pic>
        <p:nvPicPr>
          <p:cNvPr id="9" name="Picture 8">
            <a:extLst>
              <a:ext uri="{FF2B5EF4-FFF2-40B4-BE49-F238E27FC236}">
                <a16:creationId xmlns="" xmlns:a16="http://schemas.microsoft.com/office/drawing/2014/main" id="{E23CEF08-F11E-7C4A-95A5-231D533F9EB4}"/>
              </a:ext>
            </a:extLst>
          </p:cNvPr>
          <p:cNvPicPr>
            <a:picLocks noChangeAspect="1"/>
          </p:cNvPicPr>
          <p:nvPr/>
        </p:nvPicPr>
        <p:blipFill rotWithShape="1">
          <a:blip r:embed="rId5"/>
          <a:srcRect l="-1" t="32870" r="5167" b="31634"/>
          <a:stretch/>
        </p:blipFill>
        <p:spPr>
          <a:xfrm>
            <a:off x="4800600" y="1981200"/>
            <a:ext cx="3429000" cy="602979"/>
          </a:xfrm>
          <a:prstGeom prst="rect">
            <a:avLst/>
          </a:prstGeom>
        </p:spPr>
      </p:pic>
      <p:pic>
        <p:nvPicPr>
          <p:cNvPr id="10" name="Picture 9">
            <a:extLst>
              <a:ext uri="{FF2B5EF4-FFF2-40B4-BE49-F238E27FC236}">
                <a16:creationId xmlns="" xmlns:a16="http://schemas.microsoft.com/office/drawing/2014/main" id="{04D14A76-B4DD-9D44-A8BE-8CB01B7AC973}"/>
              </a:ext>
            </a:extLst>
          </p:cNvPr>
          <p:cNvPicPr>
            <a:picLocks noChangeAspect="1"/>
          </p:cNvPicPr>
          <p:nvPr/>
        </p:nvPicPr>
        <p:blipFill>
          <a:blip r:embed="rId6"/>
          <a:stretch>
            <a:fillRect/>
          </a:stretch>
        </p:blipFill>
        <p:spPr>
          <a:xfrm>
            <a:off x="971071" y="4572000"/>
            <a:ext cx="1972632" cy="585589"/>
          </a:xfrm>
          <a:prstGeom prst="rect">
            <a:avLst/>
          </a:prstGeom>
        </p:spPr>
      </p:pic>
      <p:pic>
        <p:nvPicPr>
          <p:cNvPr id="11" name="Picture 10">
            <a:extLst>
              <a:ext uri="{FF2B5EF4-FFF2-40B4-BE49-F238E27FC236}">
                <a16:creationId xmlns="" xmlns:a16="http://schemas.microsoft.com/office/drawing/2014/main" id="{531A4FB6-2ADB-8B42-BD00-4BEC2E5AB286}"/>
              </a:ext>
            </a:extLst>
          </p:cNvPr>
          <p:cNvPicPr>
            <a:picLocks noChangeAspect="1"/>
          </p:cNvPicPr>
          <p:nvPr/>
        </p:nvPicPr>
        <p:blipFill>
          <a:blip r:embed="rId7"/>
          <a:stretch>
            <a:fillRect/>
          </a:stretch>
        </p:blipFill>
        <p:spPr>
          <a:xfrm>
            <a:off x="5215973" y="4565994"/>
            <a:ext cx="2463800" cy="571039"/>
          </a:xfrm>
          <a:prstGeom prst="rect">
            <a:avLst/>
          </a:prstGeom>
        </p:spPr>
      </p:pic>
      <p:sp>
        <p:nvSpPr>
          <p:cNvPr id="12" name="Rectangle 11"/>
          <p:cNvSpPr/>
          <p:nvPr/>
        </p:nvSpPr>
        <p:spPr>
          <a:xfrm>
            <a:off x="980596" y="3048000"/>
            <a:ext cx="7772400" cy="2862322"/>
          </a:xfrm>
          <a:prstGeom prst="rect">
            <a:avLst/>
          </a:prstGeom>
        </p:spPr>
        <p:txBody>
          <a:bodyPr wrap="square">
            <a:spAutoFit/>
          </a:bodyPr>
          <a:lstStyle/>
          <a:p>
            <a:r>
              <a:rPr lang="en-US" sz="3600" dirty="0"/>
              <a:t>Norco, CA                     Charlotte, NC</a:t>
            </a:r>
          </a:p>
          <a:p>
            <a:endParaRPr lang="en-US" sz="3600" dirty="0"/>
          </a:p>
          <a:p>
            <a:endParaRPr lang="en-US" sz="3600" dirty="0"/>
          </a:p>
          <a:p>
            <a:endParaRPr lang="en-US" sz="3600" dirty="0"/>
          </a:p>
          <a:p>
            <a:r>
              <a:rPr lang="en-US" sz="3600" dirty="0"/>
              <a:t>Des Plaines, IL                   Dayton, OH</a:t>
            </a:r>
          </a:p>
        </p:txBody>
      </p:sp>
      <p:sp>
        <p:nvSpPr>
          <p:cNvPr id="3" name="Title 2"/>
          <p:cNvSpPr>
            <a:spLocks noGrp="1"/>
          </p:cNvSpPr>
          <p:nvPr>
            <p:ph type="title"/>
          </p:nvPr>
        </p:nvSpPr>
        <p:spPr/>
        <p:txBody>
          <a:bodyPr>
            <a:normAutofit fontScale="90000"/>
          </a:bodyPr>
          <a:lstStyle/>
          <a:p>
            <a:r>
              <a:rPr lang="en-US" dirty="0"/>
              <a:t>National Center for Supply Chain Automation </a:t>
            </a:r>
            <a:r>
              <a:rPr lang="en-US" dirty="0" smtClean="0"/>
              <a:t>(NCSCA</a:t>
            </a:r>
            <a:r>
              <a:rPr lang="en-US" dirty="0"/>
              <a:t>)</a:t>
            </a:r>
          </a:p>
        </p:txBody>
      </p:sp>
      <p:sp>
        <p:nvSpPr>
          <p:cNvPr id="2" name="Slide Number Placeholder 1"/>
          <p:cNvSpPr>
            <a:spLocks noGrp="1"/>
          </p:cNvSpPr>
          <p:nvPr>
            <p:ph type="sldNum" sz="quarter" idx="12"/>
          </p:nvPr>
        </p:nvSpPr>
        <p:spPr/>
        <p:txBody>
          <a:bodyPr/>
          <a:lstStyle/>
          <a:p>
            <a:fld id="{1ABBCEA7-0DC2-4960-AE18-C631EB623A66}" type="slidenum">
              <a:rPr lang="en-US" smtClean="0"/>
              <a:pPr/>
              <a:t>6</a:t>
            </a:fld>
            <a:endParaRPr lang="en-US" dirty="0"/>
          </a:p>
        </p:txBody>
      </p:sp>
    </p:spTree>
    <p:extLst>
      <p:ext uri="{BB962C8B-B14F-4D97-AF65-F5344CB8AC3E}">
        <p14:creationId xmlns:p14="http://schemas.microsoft.com/office/powerpoint/2010/main" val="221335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p:cNvSpPr>
            <a:spLocks noGrp="1"/>
          </p:cNvSpPr>
          <p:nvPr>
            <p:ph type="title"/>
          </p:nvPr>
        </p:nvSpPr>
        <p:spPr/>
        <p:txBody>
          <a:bodyPr>
            <a:normAutofit fontScale="90000"/>
          </a:bodyPr>
          <a:lstStyle/>
          <a:p>
            <a:r>
              <a:rPr lang="en-US" b="1" dirty="0"/>
              <a:t>NCSCA – ATE </a:t>
            </a:r>
            <a:r>
              <a:rPr lang="en-US" dirty="0"/>
              <a:t>- </a:t>
            </a:r>
            <a:r>
              <a:rPr lang="en-US" dirty="0">
                <a:hlinkClick r:id="rId4"/>
              </a:rPr>
              <a:t>www.supplychainautomation.com</a:t>
            </a:r>
            <a:endParaRPr lang="en-US" dirty="0"/>
          </a:p>
        </p:txBody>
      </p:sp>
      <p:sp>
        <p:nvSpPr>
          <p:cNvPr id="2" name="Content Placeholder 1"/>
          <p:cNvSpPr>
            <a:spLocks noGrp="1"/>
          </p:cNvSpPr>
          <p:nvPr>
            <p:ph idx="1"/>
          </p:nvPr>
        </p:nvSpPr>
        <p:spPr>
          <a:xfrm>
            <a:off x="381000" y="1771168"/>
            <a:ext cx="8229600" cy="4525963"/>
          </a:xfrm>
        </p:spPr>
        <p:txBody>
          <a:bodyPr>
            <a:normAutofit/>
          </a:bodyPr>
          <a:lstStyle/>
          <a:p>
            <a:r>
              <a:rPr lang="en-US" dirty="0"/>
              <a:t>Our mission includes initiatives to facilitate technical educators' collaborations with industry and professional organizations as well as create awareness for careers in the supply chain operations field.</a:t>
            </a:r>
          </a:p>
        </p:txBody>
      </p:sp>
      <p:sp>
        <p:nvSpPr>
          <p:cNvPr id="4" name="Slide Number Placeholder 3"/>
          <p:cNvSpPr>
            <a:spLocks noGrp="1"/>
          </p:cNvSpPr>
          <p:nvPr>
            <p:ph type="sldNum" sz="quarter" idx="12"/>
          </p:nvPr>
        </p:nvSpPr>
        <p:spPr/>
        <p:txBody>
          <a:bodyPr/>
          <a:lstStyle/>
          <a:p>
            <a:fld id="{1ABBCEA7-0DC2-4960-AE18-C631EB623A66}" type="slidenum">
              <a:rPr lang="en-US" smtClean="0"/>
              <a:pPr/>
              <a:t>7</a:t>
            </a:fld>
            <a:endParaRPr lang="en-US" dirty="0"/>
          </a:p>
        </p:txBody>
      </p:sp>
    </p:spTree>
    <p:extLst>
      <p:ext uri="{BB962C8B-B14F-4D97-AF65-F5344CB8AC3E}">
        <p14:creationId xmlns:p14="http://schemas.microsoft.com/office/powerpoint/2010/main" val="272844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27526166"/>
          <p:cNvPicPr>
            <a:picLocks noRot="1" noChangeAspect="1"/>
          </p:cNvPicPr>
          <p:nvPr>
            <a:videoFile r:link="rId1"/>
          </p:nvPr>
        </p:nvPicPr>
        <p:blipFill>
          <a:blip r:embed="rId4"/>
          <a:stretch>
            <a:fillRect/>
          </a:stretch>
        </p:blipFill>
        <p:spPr>
          <a:xfrm>
            <a:off x="245532" y="1447800"/>
            <a:ext cx="8585200" cy="4829175"/>
          </a:xfrm>
          <a:prstGeom prst="rect">
            <a:avLst/>
          </a:prstGeom>
        </p:spPr>
      </p:pic>
      <p:sp>
        <p:nvSpPr>
          <p:cNvPr id="3" name="Rectangle 2"/>
          <p:cNvSpPr/>
          <p:nvPr/>
        </p:nvSpPr>
        <p:spPr>
          <a:xfrm>
            <a:off x="380999" y="304800"/>
            <a:ext cx="8314267" cy="707886"/>
          </a:xfrm>
          <a:prstGeom prst="rect">
            <a:avLst/>
          </a:prstGeom>
        </p:spPr>
        <p:txBody>
          <a:bodyPr wrap="square">
            <a:spAutoFit/>
          </a:bodyPr>
          <a:lstStyle/>
          <a:p>
            <a:pPr lvl="0">
              <a:spcBef>
                <a:spcPct val="20000"/>
              </a:spcBef>
            </a:pPr>
            <a:r>
              <a:rPr lang="en-US" sz="4000" dirty="0">
                <a:solidFill>
                  <a:prstClr val="black"/>
                </a:solidFill>
                <a:latin typeface="+mj-lt"/>
              </a:rPr>
              <a:t>A Career as a Supply Chain Technician</a:t>
            </a:r>
          </a:p>
        </p:txBody>
      </p:sp>
      <p:sp>
        <p:nvSpPr>
          <p:cNvPr id="4" name="Slide Number Placeholder 3"/>
          <p:cNvSpPr>
            <a:spLocks noGrp="1"/>
          </p:cNvSpPr>
          <p:nvPr>
            <p:ph type="sldNum" sz="quarter" idx="12"/>
          </p:nvPr>
        </p:nvSpPr>
        <p:spPr/>
        <p:txBody>
          <a:bodyPr/>
          <a:lstStyle/>
          <a:p>
            <a:fld id="{1ABBCEA7-0DC2-4960-AE18-C631EB623A66}" type="slidenum">
              <a:rPr lang="en-US" smtClean="0"/>
              <a:pPr/>
              <a:t>8</a:t>
            </a:fld>
            <a:endParaRPr lang="en-US" dirty="0"/>
          </a:p>
        </p:txBody>
      </p:sp>
    </p:spTree>
    <p:extLst>
      <p:ext uri="{BB962C8B-B14F-4D97-AF65-F5344CB8AC3E}">
        <p14:creationId xmlns:p14="http://schemas.microsoft.com/office/powerpoint/2010/main" val="222688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582863" cy="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p:cNvSpPr>
            <a:spLocks noGrp="1"/>
          </p:cNvSpPr>
          <p:nvPr>
            <p:ph type="title"/>
          </p:nvPr>
        </p:nvSpPr>
        <p:spPr>
          <a:xfrm>
            <a:off x="152400" y="274638"/>
            <a:ext cx="8686800" cy="1496530"/>
          </a:xfrm>
        </p:spPr>
        <p:txBody>
          <a:bodyPr>
            <a:noAutofit/>
          </a:bodyPr>
          <a:lstStyle/>
          <a:p>
            <a:pPr lvl="0">
              <a:lnSpc>
                <a:spcPct val="80000"/>
              </a:lnSpc>
              <a:spcBef>
                <a:spcPts val="1477"/>
              </a:spcBef>
              <a:defRPr/>
            </a:pPr>
            <a:r>
              <a:rPr lang="en-US" altLang="en-US" sz="3600" b="1" dirty="0">
                <a:solidFill>
                  <a:srgbClr val="002D99"/>
                </a:solidFill>
                <a:ea typeface="+mn-ea"/>
                <a:cs typeface="Helvetica" charset="0"/>
                <a:sym typeface="Helvetica" charset="0"/>
              </a:rPr>
              <a:t>DEFINITION OF</a:t>
            </a:r>
            <a:br>
              <a:rPr lang="en-US" altLang="en-US" sz="3600" b="1" dirty="0">
                <a:solidFill>
                  <a:srgbClr val="002D99"/>
                </a:solidFill>
                <a:ea typeface="+mn-ea"/>
                <a:cs typeface="Helvetica" charset="0"/>
                <a:sym typeface="Helvetica" charset="0"/>
              </a:rPr>
            </a:br>
            <a:r>
              <a:rPr lang="en-US" altLang="en-US" sz="3600" b="1" dirty="0">
                <a:solidFill>
                  <a:srgbClr val="002D99"/>
                </a:solidFill>
                <a:ea typeface="+mn-ea"/>
                <a:cs typeface="Helvetica" charset="0"/>
                <a:sym typeface="Helvetica" charset="0"/>
              </a:rPr>
              <a:t>MULTI-CRAFT, AUTOMATION OR  SUPPLY CHAIN TECHNICIAN (SCT)</a:t>
            </a:r>
            <a:endParaRPr lang="en-US" sz="3600" dirty="0"/>
          </a:p>
        </p:txBody>
      </p:sp>
      <p:sp>
        <p:nvSpPr>
          <p:cNvPr id="2" name="Content Placeholder 1"/>
          <p:cNvSpPr>
            <a:spLocks noGrp="1"/>
          </p:cNvSpPr>
          <p:nvPr>
            <p:ph idx="1"/>
          </p:nvPr>
        </p:nvSpPr>
        <p:spPr>
          <a:xfrm>
            <a:off x="381000" y="1771168"/>
            <a:ext cx="8229600" cy="4525963"/>
          </a:xfrm>
        </p:spPr>
        <p:txBody>
          <a:bodyPr>
            <a:normAutofit/>
          </a:bodyPr>
          <a:lstStyle/>
          <a:p>
            <a:pPr marL="0" indent="0">
              <a:buNone/>
            </a:pPr>
            <a:endParaRPr lang="en-US" dirty="0"/>
          </a:p>
          <a:p>
            <a:endParaRPr lang="en-US" dirty="0"/>
          </a:p>
        </p:txBody>
      </p:sp>
      <p:sp>
        <p:nvSpPr>
          <p:cNvPr id="6" name="Line 7"/>
          <p:cNvSpPr>
            <a:spLocks noChangeShapeType="1"/>
          </p:cNvSpPr>
          <p:nvPr/>
        </p:nvSpPr>
        <p:spPr bwMode="auto">
          <a:xfrm>
            <a:off x="1924228" y="6075833"/>
            <a:ext cx="5184800" cy="1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12"/>
          <p:cNvGrpSpPr>
            <a:grpSpLocks/>
          </p:cNvGrpSpPr>
          <p:nvPr/>
        </p:nvGrpSpPr>
        <p:grpSpPr bwMode="auto">
          <a:xfrm>
            <a:off x="3587948" y="3755899"/>
            <a:ext cx="1777008" cy="1777008"/>
            <a:chOff x="0" y="0"/>
            <a:chExt cx="1592" cy="1592"/>
          </a:xfrm>
        </p:grpSpPr>
        <p:sp>
          <p:nvSpPr>
            <p:cNvPr id="9" name="Oval 10"/>
            <p:cNvSpPr>
              <a:spLocks/>
            </p:cNvSpPr>
            <p:nvPr/>
          </p:nvSpPr>
          <p:spPr bwMode="auto">
            <a:xfrm>
              <a:off x="0" y="0"/>
              <a:ext cx="1592" cy="1592"/>
            </a:xfrm>
            <a:prstGeom prst="ellipse">
              <a:avLst/>
            </a:prstGeom>
            <a:solidFill>
              <a:srgbClr val="FFFA83"/>
            </a:solidFill>
            <a:ln w="12700">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Gill Sans" charset="0"/>
                <a:sym typeface="Gill Sans" charset="0"/>
              </a:endParaRPr>
            </a:p>
          </p:txBody>
        </p:sp>
        <p:sp>
          <p:nvSpPr>
            <p:cNvPr id="10" name="Rectangle 11"/>
            <p:cNvSpPr>
              <a:spLocks/>
            </p:cNvSpPr>
            <p:nvPr/>
          </p:nvSpPr>
          <p:spPr bwMode="auto">
            <a:xfrm>
              <a:off x="105" y="644"/>
              <a:ext cx="136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688"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SUPPLY CHAIN</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TECHNOLOGY</a:t>
              </a:r>
            </a:p>
          </p:txBody>
        </p:sp>
      </p:grpSp>
      <p:sp>
        <p:nvSpPr>
          <p:cNvPr id="11" name="Rectangle 13"/>
          <p:cNvSpPr>
            <a:spLocks/>
          </p:cNvSpPr>
          <p:nvPr/>
        </p:nvSpPr>
        <p:spPr bwMode="auto">
          <a:xfrm>
            <a:off x="3549588" y="2650584"/>
            <a:ext cx="1869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28573" bIns="0">
            <a:spAutoFit/>
          </a:bodyP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Industrial Maintenance</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Mechanics, Pneumatics, </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Troubleshooting </a:t>
            </a:r>
          </a:p>
        </p:txBody>
      </p:sp>
      <p:sp>
        <p:nvSpPr>
          <p:cNvPr id="12" name="Rectangle 16"/>
          <p:cNvSpPr>
            <a:spLocks/>
          </p:cNvSpPr>
          <p:nvPr/>
        </p:nvSpPr>
        <p:spPr bwMode="auto">
          <a:xfrm>
            <a:off x="5623917" y="3473543"/>
            <a:ext cx="2653308" cy="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28573" bIns="0"/>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Electronics</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AC/DC, Logic Controllers, Optics, Scanners, Sensors</a:t>
            </a:r>
          </a:p>
        </p:txBody>
      </p:sp>
      <p:sp>
        <p:nvSpPr>
          <p:cNvPr id="13" name="Rectangle 17"/>
          <p:cNvSpPr>
            <a:spLocks/>
          </p:cNvSpPr>
          <p:nvPr/>
        </p:nvSpPr>
        <p:spPr bwMode="auto">
          <a:xfrm>
            <a:off x="5644469" y="4979267"/>
            <a:ext cx="23279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28573" bIns="0">
            <a:spAutoFit/>
          </a:bodyP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Communications</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Process Improvement,</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Critical Thinking</a:t>
            </a:r>
          </a:p>
        </p:txBody>
      </p:sp>
      <p:sp>
        <p:nvSpPr>
          <p:cNvPr id="14" name="Rectangle 18"/>
          <p:cNvSpPr>
            <a:spLocks/>
          </p:cNvSpPr>
          <p:nvPr/>
        </p:nvSpPr>
        <p:spPr bwMode="auto">
          <a:xfrm>
            <a:off x="352425" y="3380853"/>
            <a:ext cx="3119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28573" bIns="0">
            <a:spAutoFit/>
          </a:bodyP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Material Handling Equipment</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Conveyors, Guided Vehicles, ASRS</a:t>
            </a:r>
          </a:p>
        </p:txBody>
      </p:sp>
      <p:sp>
        <p:nvSpPr>
          <p:cNvPr id="15" name="Rectangle 19"/>
          <p:cNvSpPr>
            <a:spLocks/>
          </p:cNvSpPr>
          <p:nvPr/>
        </p:nvSpPr>
        <p:spPr bwMode="auto">
          <a:xfrm>
            <a:off x="733426" y="4979266"/>
            <a:ext cx="2613421" cy="8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28573" bIns="0"/>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Data Management</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Networking, Radio Frequency,</a:t>
            </a: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Gill Sans" charset="0"/>
                <a:ea typeface="Gill Sans" charset="0"/>
                <a:cs typeface="Gill Sans" charset="0"/>
                <a:sym typeface="Gill Sans" charset="0"/>
              </a:rPr>
              <a:t>Inventory Control, Barcodes</a:t>
            </a:r>
          </a:p>
        </p:txBody>
      </p:sp>
      <p:sp>
        <p:nvSpPr>
          <p:cNvPr id="16" name="Rectangle 15"/>
          <p:cNvSpPr>
            <a:spLocks/>
          </p:cNvSpPr>
          <p:nvPr/>
        </p:nvSpPr>
        <p:spPr bwMode="auto">
          <a:xfrm>
            <a:off x="457200" y="1608084"/>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marL="0" marR="0" lvl="0" indent="0" algn="ctr" defTabSz="914400" rtl="0" eaLnBrk="1" fontAlgn="auto" latinLnBrk="0" hangingPunct="1">
              <a:lnSpc>
                <a:spcPct val="130000"/>
              </a:lnSpc>
              <a:spcBef>
                <a:spcPts val="1477"/>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Helvetica" charset="0"/>
                <a:cs typeface="Helvetica" charset="0"/>
                <a:sym typeface="Helvetica" charset="0"/>
              </a:rPr>
              <a:t>A person who installs, maintains, supports, operates or upgrades the automated  material handling equipment and systems that support the supply chain.</a:t>
            </a:r>
          </a:p>
        </p:txBody>
      </p:sp>
      <p:sp>
        <p:nvSpPr>
          <p:cNvPr id="17" name="Line 1"/>
          <p:cNvSpPr>
            <a:spLocks noChangeShapeType="1"/>
          </p:cNvSpPr>
          <p:nvPr/>
        </p:nvSpPr>
        <p:spPr bwMode="auto">
          <a:xfrm>
            <a:off x="4419600" y="3393724"/>
            <a:ext cx="1117" cy="31253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Line 2"/>
          <p:cNvSpPr>
            <a:spLocks noChangeShapeType="1"/>
          </p:cNvSpPr>
          <p:nvPr/>
        </p:nvSpPr>
        <p:spPr bwMode="auto">
          <a:xfrm rot="10800000" flipH="1">
            <a:off x="3327505" y="5048589"/>
            <a:ext cx="268187" cy="12084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ine 3"/>
          <p:cNvSpPr>
            <a:spLocks noChangeShapeType="1"/>
          </p:cNvSpPr>
          <p:nvPr/>
        </p:nvSpPr>
        <p:spPr bwMode="auto">
          <a:xfrm rot="10800000">
            <a:off x="5362719" y="5006435"/>
            <a:ext cx="241855" cy="1451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Line 4"/>
          <p:cNvSpPr>
            <a:spLocks noChangeShapeType="1"/>
          </p:cNvSpPr>
          <p:nvPr/>
        </p:nvSpPr>
        <p:spPr bwMode="auto">
          <a:xfrm rot="10800000">
            <a:off x="3452519" y="3803190"/>
            <a:ext cx="278303" cy="16438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Line 5"/>
          <p:cNvSpPr>
            <a:spLocks noChangeShapeType="1"/>
          </p:cNvSpPr>
          <p:nvPr/>
        </p:nvSpPr>
        <p:spPr bwMode="auto">
          <a:xfrm flipH="1">
            <a:off x="5120062" y="3722824"/>
            <a:ext cx="225551" cy="2089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fld id="{1ABBCEA7-0DC2-4960-AE18-C631EB623A66}" type="slidenum">
              <a:rPr lang="en-US" smtClean="0"/>
              <a:pPr/>
              <a:t>9</a:t>
            </a:fld>
            <a:endParaRPr lang="en-US" dirty="0"/>
          </a:p>
        </p:txBody>
      </p:sp>
    </p:spTree>
    <p:extLst>
      <p:ext uri="{BB962C8B-B14F-4D97-AF65-F5344CB8AC3E}">
        <p14:creationId xmlns:p14="http://schemas.microsoft.com/office/powerpoint/2010/main" val="834448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25DA7EFABEF439271A3FD99786188" ma:contentTypeVersion="14" ma:contentTypeDescription="Create a new document." ma:contentTypeScope="" ma:versionID="83f5729b119d806f3c9f0b5b27ae4897">
  <xsd:schema xmlns:xsd="http://www.w3.org/2001/XMLSchema" xmlns:xs="http://www.w3.org/2001/XMLSchema" xmlns:p="http://schemas.microsoft.com/office/2006/metadata/properties" xmlns:ns2="9d708fe1-499a-404b-8760-7fadc8efcb04" xmlns:ns3="0ea9a507-3a85-4b04-86ce-1835e911386e" targetNamespace="http://schemas.microsoft.com/office/2006/metadata/properties" ma:root="true" ma:fieldsID="5f94c4f7a8e175909b42d24fc7561050" ns2:_="" ns3:_="">
    <xsd:import namespace="9d708fe1-499a-404b-8760-7fadc8efcb04"/>
    <xsd:import namespace="0ea9a507-3a85-4b04-86ce-1835e911386e"/>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08fe1-499a-404b-8760-7fadc8ef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a9a507-3a85-4b04-86ce-1835e91138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d708fe1-499a-404b-8760-7fadc8efcb04" xsi:nil="true"/>
  </documentManagement>
</p:properties>
</file>

<file path=customXml/itemProps1.xml><?xml version="1.0" encoding="utf-8"?>
<ds:datastoreItem xmlns:ds="http://schemas.openxmlformats.org/officeDocument/2006/customXml" ds:itemID="{6E697396-B3D8-4C53-9BC0-09DF6FFFC5A4}"/>
</file>

<file path=customXml/itemProps2.xml><?xml version="1.0" encoding="utf-8"?>
<ds:datastoreItem xmlns:ds="http://schemas.openxmlformats.org/officeDocument/2006/customXml" ds:itemID="{6A41BC68-9DAA-41DC-A8CA-67973C99038E}"/>
</file>

<file path=customXml/itemProps3.xml><?xml version="1.0" encoding="utf-8"?>
<ds:datastoreItem xmlns:ds="http://schemas.openxmlformats.org/officeDocument/2006/customXml" ds:itemID="{20E51C9F-543A-4494-A04C-A23F38552407}"/>
</file>

<file path=docProps/app.xml><?xml version="1.0" encoding="utf-8"?>
<Properties xmlns="http://schemas.openxmlformats.org/officeDocument/2006/extended-properties" xmlns:vt="http://schemas.openxmlformats.org/officeDocument/2006/docPropsVTypes">
  <Template/>
  <TotalTime>1677</TotalTime>
  <Words>2753</Words>
  <Application>Microsoft Office PowerPoint</Application>
  <PresentationFormat>On-screen Show (4:3)</PresentationFormat>
  <Paragraphs>286</Paragraphs>
  <Slides>23</Slides>
  <Notes>23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Courier New</vt:lpstr>
      <vt:lpstr>Gill Sans</vt:lpstr>
      <vt:lpstr>Helvetica</vt:lpstr>
      <vt:lpstr>Montserrat ExtraBold</vt:lpstr>
      <vt:lpstr>Times New Roman</vt:lpstr>
      <vt:lpstr>ヒラギノ角ゴ ProN W3</vt:lpstr>
      <vt:lpstr>ヒラギノ角ゴ ProN W6</vt:lpstr>
      <vt:lpstr>Office Theme</vt:lpstr>
      <vt:lpstr>Developing Partnerships in Today’s Evolving Supply Chain Technological Environment</vt:lpstr>
      <vt:lpstr>Outline</vt:lpstr>
      <vt:lpstr>Supply Chain Technology Today (video)</vt:lpstr>
      <vt:lpstr>Supply Chain Technology Today Video Description</vt:lpstr>
      <vt:lpstr>PowerPoint Presentation</vt:lpstr>
      <vt:lpstr>National Center for Supply Chain Automation (NCSCA)</vt:lpstr>
      <vt:lpstr>NCSCA – ATE - www.supplychainautomation.com</vt:lpstr>
      <vt:lpstr>PowerPoint Presentation</vt:lpstr>
      <vt:lpstr>DEFINITION OF MULTI-CRAFT, AUTOMATION OR  SUPPLY CHAIN TECHNICIAN (SCT)</vt:lpstr>
      <vt:lpstr>NCSCA Objectives</vt:lpstr>
      <vt:lpstr>Building Relationships with Industry &amp; Education</vt:lpstr>
      <vt:lpstr>PowerPoint Presentation</vt:lpstr>
      <vt:lpstr>Workforce Development Initiatives</vt:lpstr>
      <vt:lpstr>Career Pathway Development From  K-12 Through Community College</vt:lpstr>
      <vt:lpstr>Model Associate Degree (Updated 2020) </vt:lpstr>
      <vt:lpstr>Examples of High School Inclusion of Model Program Coursework</vt:lpstr>
      <vt:lpstr>E-text Available for the Classroom</vt:lpstr>
      <vt:lpstr>MSSC Supply Chain Automation Certification (Stackable Certificates)</vt:lpstr>
      <vt:lpstr>MSSC Supply Chain Automation Certification (Stackable)</vt:lpstr>
      <vt:lpstr>SCA Virtual Resources</vt:lpstr>
      <vt:lpstr>Focus for the Future New and Emerging Technologies </vt:lpstr>
      <vt:lpstr>Educational Objectives </vt:lpstr>
      <vt:lpstr>     Thank You!  www.supplychainautomation.com   Please contact us with any questions:  Beverly Hilderbrand, Educational Liaison  Beverly@supplychainautomation.com   Ned Young, Ph.D., Co-PI   ned.young@Sinclair.edu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SCTE</dc:title>
  <dc:creator>Steve</dc:creator>
  <cp:lastModifiedBy>Ned Young</cp:lastModifiedBy>
  <cp:revision>155</cp:revision>
  <dcterms:created xsi:type="dcterms:W3CDTF">2015-10-27T23:54:49Z</dcterms:created>
  <dcterms:modified xsi:type="dcterms:W3CDTF">2020-09-14T16:08:37Z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0x010100CAD25DA7EFABEF439271A3FD99786188</vt:lpwstr>
  </property>
  <property fmtid="{D5CDD505-2E9C-101B-9397-08002B2CF9AE}" pid="3" name="Order">
    <vt:r8>28294600</vt:r8>
  </property>
</Properties>
</file>