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8" r:id="rId5"/>
    <p:sldId id="1299" r:id="rId6"/>
    <p:sldId id="259" r:id="rId7"/>
    <p:sldId id="1293" r:id="rId8"/>
    <p:sldId id="750" r:id="rId9"/>
    <p:sldId id="751" r:id="rId10"/>
    <p:sldId id="752" r:id="rId11"/>
    <p:sldId id="676" r:id="rId12"/>
    <p:sldId id="677" r:id="rId13"/>
    <p:sldId id="680" r:id="rId14"/>
    <p:sldId id="681" r:id="rId15"/>
    <p:sldId id="674" r:id="rId16"/>
    <p:sldId id="257" r:id="rId17"/>
    <p:sldId id="272" r:id="rId18"/>
    <p:sldId id="669" r:id="rId19"/>
    <p:sldId id="713" r:id="rId20"/>
    <p:sldId id="714" r:id="rId21"/>
    <p:sldId id="753" r:id="rId22"/>
    <p:sldId id="738" r:id="rId23"/>
    <p:sldId id="739" r:id="rId24"/>
    <p:sldId id="743" r:id="rId25"/>
    <p:sldId id="742" r:id="rId26"/>
    <p:sldId id="661" r:id="rId27"/>
    <p:sldId id="673" r:id="rId28"/>
    <p:sldId id="749" r:id="rId29"/>
    <p:sldId id="754" r:id="rId30"/>
    <p:sldId id="675" r:id="rId31"/>
    <p:sldId id="129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BC"/>
    <a:srgbClr val="5D5040"/>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1"/>
  </p:normalViewPr>
  <p:slideViewPr>
    <p:cSldViewPr snapToGrid="0" snapToObjects="1">
      <p:cViewPr varScale="1">
        <p:scale>
          <a:sx n="59" d="100"/>
          <a:sy n="59" d="100"/>
        </p:scale>
        <p:origin x="868" y="5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34" d="100"/>
          <a:sy n="34"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7DA02-01F1-4C3A-967A-6E57C6F9EC4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F7DF05E-03BC-4174-A0D0-866158E71142}">
      <dgm:prSet phldrT="[Text]" custT="1"/>
      <dgm:spPr>
        <a:solidFill>
          <a:schemeClr val="accent1">
            <a:lumMod val="60000"/>
            <a:lumOff val="40000"/>
          </a:schemeClr>
        </a:solidFill>
      </dgm:spPr>
      <dgm:t>
        <a:bodyPr/>
        <a:lstStyle/>
        <a:p>
          <a:pPr marL="0" algn="ctr" defTabSz="685800" rtl="0" eaLnBrk="0" fontAlgn="base" latinLnBrk="0" hangingPunct="0">
            <a:spcBef>
              <a:spcPct val="0"/>
            </a:spcBef>
            <a:spcAft>
              <a:spcPct val="0"/>
            </a:spcAft>
            <a:defRPr/>
          </a:pPr>
          <a:r>
            <a:rPr lang="en-US" sz="2400" b="1" kern="1200" dirty="0">
              <a:solidFill>
                <a:schemeClr val="tx1"/>
              </a:solidFill>
              <a:latin typeface="Verdana"/>
              <a:ea typeface="ＭＳ Ｐゴシック" charset="0"/>
              <a:cs typeface="Verdana"/>
            </a:rPr>
            <a:t>Teacher Competence</a:t>
          </a:r>
        </a:p>
      </dgm:t>
    </dgm:pt>
    <dgm:pt modelId="{75CBACC3-4117-45C1-957F-BB273B49D0CE}" type="parTrans" cxnId="{2D93EC82-9D93-44F8-8FB0-C3F9D4553258}">
      <dgm:prSet/>
      <dgm:spPr/>
      <dgm:t>
        <a:bodyPr/>
        <a:lstStyle/>
        <a:p>
          <a:endParaRPr lang="en-US"/>
        </a:p>
      </dgm:t>
    </dgm:pt>
    <dgm:pt modelId="{D8CE4C85-0A2E-468F-A462-4F63F2FE990E}" type="sibTrans" cxnId="{2D93EC82-9D93-44F8-8FB0-C3F9D4553258}">
      <dgm:prSet/>
      <dgm:spPr/>
      <dgm:t>
        <a:bodyPr/>
        <a:lstStyle/>
        <a:p>
          <a:endParaRPr lang="en-US"/>
        </a:p>
      </dgm:t>
    </dgm:pt>
    <dgm:pt modelId="{81ACC161-1327-415D-B72A-3B47FE901A48}">
      <dgm:prSet phldrT="[Text]" custT="1"/>
      <dgm:spPr>
        <a:solidFill>
          <a:schemeClr val="tx2"/>
        </a:solidFill>
      </dgm:spPr>
      <dgm:t>
        <a:bodyPr/>
        <a:lstStyle/>
        <a:p>
          <a:pPr algn="ctr"/>
          <a:endParaRPr lang="en-US" sz="800" b="1" dirty="0"/>
        </a:p>
        <a:p>
          <a:pPr algn="ctr"/>
          <a:r>
            <a:rPr lang="en-US" sz="2800" b="1" dirty="0">
              <a:solidFill>
                <a:schemeClr val="bg1"/>
              </a:solidFill>
            </a:rPr>
            <a:t>Instructional Planning</a:t>
          </a:r>
        </a:p>
        <a:p>
          <a:pPr algn="l"/>
          <a:r>
            <a:rPr lang="en-US" sz="2400" b="1" dirty="0">
              <a:solidFill>
                <a:srgbClr val="FFFF00"/>
              </a:solidFill>
              <a:latin typeface="Arial Narrow" panose="020B0606020202030204" pitchFamily="34" charset="0"/>
            </a:rPr>
            <a:t>Create short-term and long-term standards-based instructional plans based on the varying learning needs of students</a:t>
          </a:r>
          <a:r>
            <a:rPr lang="en-US" sz="2400" dirty="0">
              <a:solidFill>
                <a:schemeClr val="accent1"/>
              </a:solidFill>
              <a:latin typeface="Arial Narrow" panose="020B0606020202030204" pitchFamily="34" charset="0"/>
            </a:rPr>
            <a:t>.</a:t>
          </a:r>
        </a:p>
      </dgm:t>
    </dgm:pt>
    <dgm:pt modelId="{9B68CD3F-F187-4BD5-A89A-67C3F22A3233}" type="parTrans" cxnId="{5307CEE0-C029-4E88-80C7-9007FE478D15}">
      <dgm:prSet/>
      <dgm:spPr/>
      <dgm:t>
        <a:bodyPr/>
        <a:lstStyle/>
        <a:p>
          <a:endParaRPr lang="en-US"/>
        </a:p>
      </dgm:t>
    </dgm:pt>
    <dgm:pt modelId="{FA44DECF-083B-42A3-8430-99D526B83EC4}" type="sibTrans" cxnId="{5307CEE0-C029-4E88-80C7-9007FE478D15}">
      <dgm:prSet/>
      <dgm:spPr/>
      <dgm:t>
        <a:bodyPr/>
        <a:lstStyle/>
        <a:p>
          <a:endParaRPr lang="en-US"/>
        </a:p>
      </dgm:t>
    </dgm:pt>
    <dgm:pt modelId="{801028FB-2D5E-4C84-B587-573CC17BCE9C}">
      <dgm:prSet phldrT="[Text]" custT="1"/>
      <dgm:spPr>
        <a:solidFill>
          <a:schemeClr val="tx2"/>
        </a:solidFill>
      </dgm:spPr>
      <dgm:t>
        <a:bodyPr/>
        <a:lstStyle/>
        <a:p>
          <a:pPr algn="ctr"/>
          <a:endParaRPr lang="en-US" sz="1800" b="1" dirty="0"/>
        </a:p>
        <a:p>
          <a:pPr algn="ctr"/>
          <a:r>
            <a:rPr lang="en-US" sz="2800" b="1" dirty="0">
              <a:solidFill>
                <a:schemeClr val="bg1"/>
              </a:solidFill>
            </a:rPr>
            <a:t>Instructional Strategies </a:t>
          </a:r>
        </a:p>
        <a:p>
          <a:pPr algn="l"/>
          <a:r>
            <a:rPr lang="en-US" sz="2400" b="1" dirty="0">
              <a:solidFill>
                <a:srgbClr val="FFFF00"/>
              </a:solidFill>
              <a:latin typeface="Arial Narrow" panose="020B0606020202030204" pitchFamily="34" charset="0"/>
            </a:rPr>
            <a:t>Use instructional strategies that actively engage students in learning and encourage the development of problem-solving, critical thinking, and teamwork skills.</a:t>
          </a:r>
        </a:p>
      </dgm:t>
    </dgm:pt>
    <dgm:pt modelId="{1AB37074-9389-4ADB-9368-8C33670526D3}" type="parTrans" cxnId="{D74BE969-9D3C-4803-A20D-93E9DD585D22}">
      <dgm:prSet/>
      <dgm:spPr/>
      <dgm:t>
        <a:bodyPr/>
        <a:lstStyle/>
        <a:p>
          <a:endParaRPr lang="en-US"/>
        </a:p>
      </dgm:t>
    </dgm:pt>
    <dgm:pt modelId="{C57A97BB-6BDC-448E-90D2-17B280DC3F3A}" type="sibTrans" cxnId="{D74BE969-9D3C-4803-A20D-93E9DD585D22}">
      <dgm:prSet/>
      <dgm:spPr/>
      <dgm:t>
        <a:bodyPr/>
        <a:lstStyle/>
        <a:p>
          <a:endParaRPr lang="en-US"/>
        </a:p>
      </dgm:t>
    </dgm:pt>
    <dgm:pt modelId="{2D54F750-C8EC-48CF-B7C4-EA607364F028}">
      <dgm:prSet phldrT="[Text]" custT="1"/>
      <dgm:spPr>
        <a:solidFill>
          <a:schemeClr val="tx2"/>
        </a:solidFill>
      </dgm:spPr>
      <dgm:t>
        <a:bodyPr/>
        <a:lstStyle/>
        <a:p>
          <a:pPr algn="ctr"/>
          <a:r>
            <a:rPr lang="en-US" sz="2800" b="1" dirty="0">
              <a:solidFill>
                <a:schemeClr val="bg1"/>
              </a:solidFill>
            </a:rPr>
            <a:t>Classroom Assessment</a:t>
          </a:r>
        </a:p>
        <a:p>
          <a:pPr algn="l"/>
          <a:r>
            <a:rPr lang="en-US" sz="2400" b="1" dirty="0">
              <a:solidFill>
                <a:srgbClr val="FFFF00"/>
              </a:solidFill>
              <a:latin typeface="Arial Narrow" panose="020B0606020202030204" pitchFamily="34" charset="0"/>
            </a:rPr>
            <a:t>Use formal and informal assessment strategies to evaluate student progress toward learning goals and provide feedback to improve student learning.</a:t>
          </a:r>
        </a:p>
        <a:p>
          <a:pPr algn="l"/>
          <a:endParaRPr lang="en-US" sz="1600" dirty="0">
            <a:solidFill>
              <a:schemeClr val="accent1"/>
            </a:solidFill>
            <a:latin typeface="Arial Narrow" panose="020B0606020202030204" pitchFamily="34" charset="0"/>
          </a:endParaRPr>
        </a:p>
        <a:p>
          <a:pPr algn="l"/>
          <a:r>
            <a:rPr lang="en-US" sz="1600" dirty="0">
              <a:latin typeface="Arial Narrow" panose="020B0606020202030204" pitchFamily="34" charset="0"/>
            </a:rPr>
            <a:t> </a:t>
          </a:r>
          <a:endParaRPr lang="en-US" sz="1800" dirty="0">
            <a:latin typeface="Arial Narrow" panose="020B0606020202030204" pitchFamily="34" charset="0"/>
          </a:endParaRPr>
        </a:p>
      </dgm:t>
    </dgm:pt>
    <dgm:pt modelId="{75C86653-D448-4CFE-B3AD-E054CE4ADAA3}" type="parTrans" cxnId="{D1AD2144-FA6A-475F-A814-A25F2376629C}">
      <dgm:prSet/>
      <dgm:spPr/>
      <dgm:t>
        <a:bodyPr/>
        <a:lstStyle/>
        <a:p>
          <a:endParaRPr lang="en-US"/>
        </a:p>
      </dgm:t>
    </dgm:pt>
    <dgm:pt modelId="{A0BBBBD0-9352-4DC6-96C5-A3136664DE1A}" type="sibTrans" cxnId="{D1AD2144-FA6A-475F-A814-A25F2376629C}">
      <dgm:prSet/>
      <dgm:spPr/>
      <dgm:t>
        <a:bodyPr/>
        <a:lstStyle/>
        <a:p>
          <a:endParaRPr lang="en-US"/>
        </a:p>
      </dgm:t>
    </dgm:pt>
    <dgm:pt modelId="{76FB8389-6971-4DC8-9E4C-B75633B033AD}">
      <dgm:prSet phldrT="[Text]" custT="1"/>
      <dgm:spPr>
        <a:solidFill>
          <a:srgbClr val="2758BC"/>
        </a:solidFill>
      </dgm:spPr>
      <dgm:t>
        <a:bodyPr/>
        <a:lstStyle/>
        <a:p>
          <a:pPr algn="ctr"/>
          <a:endParaRPr lang="en-US" sz="2000" b="1" dirty="0">
            <a:solidFill>
              <a:schemeClr val="bg1"/>
            </a:solidFill>
          </a:endParaRPr>
        </a:p>
        <a:p>
          <a:pPr algn="ctr"/>
          <a:r>
            <a:rPr lang="en-US" sz="2800" b="1" dirty="0">
              <a:solidFill>
                <a:schemeClr val="bg1"/>
              </a:solidFill>
            </a:rPr>
            <a:t>Classroom Culture/ Management</a:t>
          </a:r>
        </a:p>
        <a:p>
          <a:pPr algn="l"/>
          <a:r>
            <a:rPr lang="en-US" sz="2400" b="1" dirty="0">
              <a:solidFill>
                <a:srgbClr val="FFFF00"/>
              </a:solidFill>
              <a:latin typeface="Arial Narrow" panose="020B0606020202030204" pitchFamily="34" charset="0"/>
            </a:rPr>
            <a:t>Create a learning environment that encourages student motivation, positive behavior, and collaborative social interaction</a:t>
          </a:r>
          <a:r>
            <a:rPr lang="en-US" sz="2400" dirty="0">
              <a:solidFill>
                <a:schemeClr val="accent1"/>
              </a:solidFill>
              <a:latin typeface="Arial Narrow" panose="020B0606020202030204" pitchFamily="34" charset="0"/>
            </a:rPr>
            <a:t>.</a:t>
          </a:r>
        </a:p>
        <a:p>
          <a:pPr algn="l"/>
          <a:endParaRPr lang="en-US" sz="1800" dirty="0">
            <a:solidFill>
              <a:schemeClr val="accent1"/>
            </a:solidFill>
            <a:latin typeface="Arial Narrow" panose="020B0606020202030204" pitchFamily="34" charset="0"/>
          </a:endParaRPr>
        </a:p>
        <a:p>
          <a:pPr algn="l"/>
          <a:endParaRPr lang="en-US" sz="1800" dirty="0">
            <a:latin typeface="Arial Narrow" panose="020B0606020202030204" pitchFamily="34" charset="0"/>
          </a:endParaRPr>
        </a:p>
        <a:p>
          <a:pPr algn="l"/>
          <a:r>
            <a:rPr lang="en-US" sz="1600" dirty="0">
              <a:latin typeface="Arial Narrow" panose="020B0606020202030204" pitchFamily="34" charset="0"/>
            </a:rPr>
            <a:t>.</a:t>
          </a:r>
        </a:p>
      </dgm:t>
    </dgm:pt>
    <dgm:pt modelId="{D7444274-2472-4BFF-8DEB-DC6AD19A6945}" type="parTrans" cxnId="{B708F960-BEED-4A2B-8A76-776613D6F0AF}">
      <dgm:prSet/>
      <dgm:spPr/>
      <dgm:t>
        <a:bodyPr/>
        <a:lstStyle/>
        <a:p>
          <a:endParaRPr lang="en-US"/>
        </a:p>
      </dgm:t>
    </dgm:pt>
    <dgm:pt modelId="{8103C829-6BF5-4210-8E17-C3CDB8D73E7D}" type="sibTrans" cxnId="{B708F960-BEED-4A2B-8A76-776613D6F0AF}">
      <dgm:prSet/>
      <dgm:spPr/>
      <dgm:t>
        <a:bodyPr/>
        <a:lstStyle/>
        <a:p>
          <a:endParaRPr lang="en-US"/>
        </a:p>
      </dgm:t>
    </dgm:pt>
    <dgm:pt modelId="{4B0BB6EB-5A5D-4DCE-B418-7B5E259A5FE7}" type="pres">
      <dgm:prSet presAssocID="{C637DA02-01F1-4C3A-967A-6E57C6F9EC45}" presName="diagram" presStyleCnt="0">
        <dgm:presLayoutVars>
          <dgm:chMax val="1"/>
          <dgm:dir/>
          <dgm:animLvl val="ctr"/>
          <dgm:resizeHandles val="exact"/>
        </dgm:presLayoutVars>
      </dgm:prSet>
      <dgm:spPr/>
    </dgm:pt>
    <dgm:pt modelId="{816E57FD-364C-4325-9C27-9AFD7F8E2594}" type="pres">
      <dgm:prSet presAssocID="{C637DA02-01F1-4C3A-967A-6E57C6F9EC45}" presName="matrix" presStyleCnt="0"/>
      <dgm:spPr/>
    </dgm:pt>
    <dgm:pt modelId="{3962A4B7-1245-4412-AABF-BB4D97CC9252}" type="pres">
      <dgm:prSet presAssocID="{C637DA02-01F1-4C3A-967A-6E57C6F9EC45}" presName="tile1" presStyleLbl="node1" presStyleIdx="0" presStyleCnt="4" custLinFactNeighborY="-3636"/>
      <dgm:spPr/>
    </dgm:pt>
    <dgm:pt modelId="{3FCA4261-3219-49F2-8375-968FAE555436}" type="pres">
      <dgm:prSet presAssocID="{C637DA02-01F1-4C3A-967A-6E57C6F9EC45}" presName="tile1text" presStyleLbl="node1" presStyleIdx="0" presStyleCnt="4">
        <dgm:presLayoutVars>
          <dgm:chMax val="0"/>
          <dgm:chPref val="0"/>
          <dgm:bulletEnabled val="1"/>
        </dgm:presLayoutVars>
      </dgm:prSet>
      <dgm:spPr/>
    </dgm:pt>
    <dgm:pt modelId="{39EDF874-CD62-4901-838A-BA6D92884D63}" type="pres">
      <dgm:prSet presAssocID="{C637DA02-01F1-4C3A-967A-6E57C6F9EC45}" presName="tile2" presStyleLbl="node1" presStyleIdx="1" presStyleCnt="4"/>
      <dgm:spPr/>
    </dgm:pt>
    <dgm:pt modelId="{1077EA0C-39C9-40D4-ACA6-FDE2129EE3EF}" type="pres">
      <dgm:prSet presAssocID="{C637DA02-01F1-4C3A-967A-6E57C6F9EC45}" presName="tile2text" presStyleLbl="node1" presStyleIdx="1" presStyleCnt="4">
        <dgm:presLayoutVars>
          <dgm:chMax val="0"/>
          <dgm:chPref val="0"/>
          <dgm:bulletEnabled val="1"/>
        </dgm:presLayoutVars>
      </dgm:prSet>
      <dgm:spPr/>
    </dgm:pt>
    <dgm:pt modelId="{4F5B3F1F-8BFC-4CB5-8F34-BE1EFFC2190B}" type="pres">
      <dgm:prSet presAssocID="{C637DA02-01F1-4C3A-967A-6E57C6F9EC45}" presName="tile3" presStyleLbl="node1" presStyleIdx="2" presStyleCnt="4"/>
      <dgm:spPr/>
    </dgm:pt>
    <dgm:pt modelId="{EB91999F-DB2E-4839-B91C-FC754FA156C9}" type="pres">
      <dgm:prSet presAssocID="{C637DA02-01F1-4C3A-967A-6E57C6F9EC45}" presName="tile3text" presStyleLbl="node1" presStyleIdx="2" presStyleCnt="4">
        <dgm:presLayoutVars>
          <dgm:chMax val="0"/>
          <dgm:chPref val="0"/>
          <dgm:bulletEnabled val="1"/>
        </dgm:presLayoutVars>
      </dgm:prSet>
      <dgm:spPr/>
    </dgm:pt>
    <dgm:pt modelId="{CB15242B-CEDC-43A4-B055-C6328F403081}" type="pres">
      <dgm:prSet presAssocID="{C637DA02-01F1-4C3A-967A-6E57C6F9EC45}" presName="tile4" presStyleLbl="node1" presStyleIdx="3" presStyleCnt="4"/>
      <dgm:spPr/>
    </dgm:pt>
    <dgm:pt modelId="{64B70439-2306-4244-ADC4-BE78663CA6CD}" type="pres">
      <dgm:prSet presAssocID="{C637DA02-01F1-4C3A-967A-6E57C6F9EC45}" presName="tile4text" presStyleLbl="node1" presStyleIdx="3" presStyleCnt="4">
        <dgm:presLayoutVars>
          <dgm:chMax val="0"/>
          <dgm:chPref val="0"/>
          <dgm:bulletEnabled val="1"/>
        </dgm:presLayoutVars>
      </dgm:prSet>
      <dgm:spPr/>
    </dgm:pt>
    <dgm:pt modelId="{F880398E-A463-4280-8CE7-28F00277FD8A}" type="pres">
      <dgm:prSet presAssocID="{C637DA02-01F1-4C3A-967A-6E57C6F9EC45}" presName="centerTile" presStyleLbl="fgShp" presStyleIdx="0" presStyleCnt="1" custScaleX="78870" custScaleY="53195">
        <dgm:presLayoutVars>
          <dgm:chMax val="0"/>
          <dgm:chPref val="0"/>
        </dgm:presLayoutVars>
      </dgm:prSet>
      <dgm:spPr/>
    </dgm:pt>
  </dgm:ptLst>
  <dgm:cxnLst>
    <dgm:cxn modelId="{35962122-C9A2-4E03-B980-7C78007C2E41}" type="presOf" srcId="{76FB8389-6971-4DC8-9E4C-B75633B033AD}" destId="{64B70439-2306-4244-ADC4-BE78663CA6CD}" srcOrd="1" destOrd="0" presId="urn:microsoft.com/office/officeart/2005/8/layout/matrix1"/>
    <dgm:cxn modelId="{9316AF5E-302F-4DAE-8518-FC4B3BE117B8}" type="presOf" srcId="{2D54F750-C8EC-48CF-B7C4-EA607364F028}" destId="{EB91999F-DB2E-4839-B91C-FC754FA156C9}" srcOrd="1" destOrd="0" presId="urn:microsoft.com/office/officeart/2005/8/layout/matrix1"/>
    <dgm:cxn modelId="{B708F960-BEED-4A2B-8A76-776613D6F0AF}" srcId="{7F7DF05E-03BC-4174-A0D0-866158E71142}" destId="{76FB8389-6971-4DC8-9E4C-B75633B033AD}" srcOrd="3" destOrd="0" parTransId="{D7444274-2472-4BFF-8DEB-DC6AD19A6945}" sibTransId="{8103C829-6BF5-4210-8E17-C3CDB8D73E7D}"/>
    <dgm:cxn modelId="{D1AD2144-FA6A-475F-A814-A25F2376629C}" srcId="{7F7DF05E-03BC-4174-A0D0-866158E71142}" destId="{2D54F750-C8EC-48CF-B7C4-EA607364F028}" srcOrd="2" destOrd="0" parTransId="{75C86653-D448-4CFE-B3AD-E054CE4ADAA3}" sibTransId="{A0BBBBD0-9352-4DC6-96C5-A3136664DE1A}"/>
    <dgm:cxn modelId="{D74BE969-9D3C-4803-A20D-93E9DD585D22}" srcId="{7F7DF05E-03BC-4174-A0D0-866158E71142}" destId="{801028FB-2D5E-4C84-B587-573CC17BCE9C}" srcOrd="1" destOrd="0" parTransId="{1AB37074-9389-4ADB-9368-8C33670526D3}" sibTransId="{C57A97BB-6BDC-448E-90D2-17B280DC3F3A}"/>
    <dgm:cxn modelId="{93158482-A75D-4220-A322-B76E53598CE2}" type="presOf" srcId="{C637DA02-01F1-4C3A-967A-6E57C6F9EC45}" destId="{4B0BB6EB-5A5D-4DCE-B418-7B5E259A5FE7}" srcOrd="0" destOrd="0" presId="urn:microsoft.com/office/officeart/2005/8/layout/matrix1"/>
    <dgm:cxn modelId="{2D93EC82-9D93-44F8-8FB0-C3F9D4553258}" srcId="{C637DA02-01F1-4C3A-967A-6E57C6F9EC45}" destId="{7F7DF05E-03BC-4174-A0D0-866158E71142}" srcOrd="0" destOrd="0" parTransId="{75CBACC3-4117-45C1-957F-BB273B49D0CE}" sibTransId="{D8CE4C85-0A2E-468F-A462-4F63F2FE990E}"/>
    <dgm:cxn modelId="{C49394AC-69B0-47FB-9DCA-471E348E6D20}" type="presOf" srcId="{801028FB-2D5E-4C84-B587-573CC17BCE9C}" destId="{1077EA0C-39C9-40D4-ACA6-FDE2129EE3EF}" srcOrd="1" destOrd="0" presId="urn:microsoft.com/office/officeart/2005/8/layout/matrix1"/>
    <dgm:cxn modelId="{BA0138AE-F9E6-4170-AA0A-A335B0DAD39C}" type="presOf" srcId="{81ACC161-1327-415D-B72A-3B47FE901A48}" destId="{3962A4B7-1245-4412-AABF-BB4D97CC9252}" srcOrd="0" destOrd="0" presId="urn:microsoft.com/office/officeart/2005/8/layout/matrix1"/>
    <dgm:cxn modelId="{CEED8AB0-9477-4579-B5A2-8ADB5BC5B299}" type="presOf" srcId="{801028FB-2D5E-4C84-B587-573CC17BCE9C}" destId="{39EDF874-CD62-4901-838A-BA6D92884D63}" srcOrd="0" destOrd="0" presId="urn:microsoft.com/office/officeart/2005/8/layout/matrix1"/>
    <dgm:cxn modelId="{921D8FB9-C7BC-46A8-982A-53BDC8F20480}" type="presOf" srcId="{76FB8389-6971-4DC8-9E4C-B75633B033AD}" destId="{CB15242B-CEDC-43A4-B055-C6328F403081}" srcOrd="0" destOrd="0" presId="urn:microsoft.com/office/officeart/2005/8/layout/matrix1"/>
    <dgm:cxn modelId="{7CB15FD0-4144-47DA-8BE6-2C9EC584C9FE}" type="presOf" srcId="{81ACC161-1327-415D-B72A-3B47FE901A48}" destId="{3FCA4261-3219-49F2-8375-968FAE555436}" srcOrd="1" destOrd="0" presId="urn:microsoft.com/office/officeart/2005/8/layout/matrix1"/>
    <dgm:cxn modelId="{5307CEE0-C029-4E88-80C7-9007FE478D15}" srcId="{7F7DF05E-03BC-4174-A0D0-866158E71142}" destId="{81ACC161-1327-415D-B72A-3B47FE901A48}" srcOrd="0" destOrd="0" parTransId="{9B68CD3F-F187-4BD5-A89A-67C3F22A3233}" sibTransId="{FA44DECF-083B-42A3-8430-99D526B83EC4}"/>
    <dgm:cxn modelId="{ED13CEF1-5A61-4D39-809B-19AAD714AAE5}" type="presOf" srcId="{7F7DF05E-03BC-4174-A0D0-866158E71142}" destId="{F880398E-A463-4280-8CE7-28F00277FD8A}" srcOrd="0" destOrd="0" presId="urn:microsoft.com/office/officeart/2005/8/layout/matrix1"/>
    <dgm:cxn modelId="{84880FFE-28B8-4D54-AA3B-FCA54826D32A}" type="presOf" srcId="{2D54F750-C8EC-48CF-B7C4-EA607364F028}" destId="{4F5B3F1F-8BFC-4CB5-8F34-BE1EFFC2190B}" srcOrd="0" destOrd="0" presId="urn:microsoft.com/office/officeart/2005/8/layout/matrix1"/>
    <dgm:cxn modelId="{462971DC-9B17-470B-BCF5-DA89737898F3}" type="presParOf" srcId="{4B0BB6EB-5A5D-4DCE-B418-7B5E259A5FE7}" destId="{816E57FD-364C-4325-9C27-9AFD7F8E2594}" srcOrd="0" destOrd="0" presId="urn:microsoft.com/office/officeart/2005/8/layout/matrix1"/>
    <dgm:cxn modelId="{080FF9ED-EF92-4776-A4FF-B244E6F8F1E3}" type="presParOf" srcId="{816E57FD-364C-4325-9C27-9AFD7F8E2594}" destId="{3962A4B7-1245-4412-AABF-BB4D97CC9252}" srcOrd="0" destOrd="0" presId="urn:microsoft.com/office/officeart/2005/8/layout/matrix1"/>
    <dgm:cxn modelId="{4ACFC638-F134-4ED8-8602-0B2C914F566F}" type="presParOf" srcId="{816E57FD-364C-4325-9C27-9AFD7F8E2594}" destId="{3FCA4261-3219-49F2-8375-968FAE555436}" srcOrd="1" destOrd="0" presId="urn:microsoft.com/office/officeart/2005/8/layout/matrix1"/>
    <dgm:cxn modelId="{DDB7AAC0-BB32-40CC-B377-C5E7B1F94AC1}" type="presParOf" srcId="{816E57FD-364C-4325-9C27-9AFD7F8E2594}" destId="{39EDF874-CD62-4901-838A-BA6D92884D63}" srcOrd="2" destOrd="0" presId="urn:microsoft.com/office/officeart/2005/8/layout/matrix1"/>
    <dgm:cxn modelId="{19EC9A56-5747-4C8D-AEBD-14E56D2F75A3}" type="presParOf" srcId="{816E57FD-364C-4325-9C27-9AFD7F8E2594}" destId="{1077EA0C-39C9-40D4-ACA6-FDE2129EE3EF}" srcOrd="3" destOrd="0" presId="urn:microsoft.com/office/officeart/2005/8/layout/matrix1"/>
    <dgm:cxn modelId="{91BF9634-C2F7-4B22-B4B5-342B59859D52}" type="presParOf" srcId="{816E57FD-364C-4325-9C27-9AFD7F8E2594}" destId="{4F5B3F1F-8BFC-4CB5-8F34-BE1EFFC2190B}" srcOrd="4" destOrd="0" presId="urn:microsoft.com/office/officeart/2005/8/layout/matrix1"/>
    <dgm:cxn modelId="{4755A2F4-FF50-40E5-88D1-7058DB7D0B1F}" type="presParOf" srcId="{816E57FD-364C-4325-9C27-9AFD7F8E2594}" destId="{EB91999F-DB2E-4839-B91C-FC754FA156C9}" srcOrd="5" destOrd="0" presId="urn:microsoft.com/office/officeart/2005/8/layout/matrix1"/>
    <dgm:cxn modelId="{980FD130-BA0C-41B8-9D79-C03393BBA6F8}" type="presParOf" srcId="{816E57FD-364C-4325-9C27-9AFD7F8E2594}" destId="{CB15242B-CEDC-43A4-B055-C6328F403081}" srcOrd="6" destOrd="0" presId="urn:microsoft.com/office/officeart/2005/8/layout/matrix1"/>
    <dgm:cxn modelId="{D6D39D7B-FFF9-4592-8F74-A9BC2F591E03}" type="presParOf" srcId="{816E57FD-364C-4325-9C27-9AFD7F8E2594}" destId="{64B70439-2306-4244-ADC4-BE78663CA6CD}" srcOrd="7" destOrd="0" presId="urn:microsoft.com/office/officeart/2005/8/layout/matrix1"/>
    <dgm:cxn modelId="{82CAA529-0EA8-48CB-A6D2-115B7F606C00}" type="presParOf" srcId="{4B0BB6EB-5A5D-4DCE-B418-7B5E259A5FE7}" destId="{F880398E-A463-4280-8CE7-28F00277FD8A}"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67F37-8D2B-41B5-A2DF-F1B61CDB2A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7AA1656-375E-4F8A-9D8D-ACD5BDC817A0}">
      <dgm:prSet/>
      <dgm:spPr/>
      <dgm:t>
        <a:bodyPr/>
        <a:lstStyle/>
        <a:p>
          <a:r>
            <a:rPr lang="en-US"/>
            <a:t>Roles and Responsibilities of Teachers</a:t>
          </a:r>
        </a:p>
      </dgm:t>
    </dgm:pt>
    <dgm:pt modelId="{26AC1B90-4A66-4B01-B57F-BFDE0A85036D}" type="parTrans" cxnId="{D45A045D-B120-4015-BB66-63AE744A0263}">
      <dgm:prSet/>
      <dgm:spPr/>
      <dgm:t>
        <a:bodyPr/>
        <a:lstStyle/>
        <a:p>
          <a:endParaRPr lang="en-US"/>
        </a:p>
      </dgm:t>
    </dgm:pt>
    <dgm:pt modelId="{DA357D95-77C4-4316-82A2-17BAC2CFCBD3}" type="sibTrans" cxnId="{D45A045D-B120-4015-BB66-63AE744A0263}">
      <dgm:prSet/>
      <dgm:spPr/>
      <dgm:t>
        <a:bodyPr/>
        <a:lstStyle/>
        <a:p>
          <a:endParaRPr lang="en-US"/>
        </a:p>
      </dgm:t>
    </dgm:pt>
    <dgm:pt modelId="{A1252883-4554-4563-8A2E-C27029324ABC}">
      <dgm:prSet/>
      <dgm:spPr/>
      <dgm:t>
        <a:bodyPr/>
        <a:lstStyle/>
        <a:p>
          <a:r>
            <a:rPr lang="en-US" dirty="0"/>
            <a:t>Dealing with Inappropriate Behavior</a:t>
          </a:r>
        </a:p>
      </dgm:t>
    </dgm:pt>
    <dgm:pt modelId="{EE145AD5-7FB6-4838-8747-A316CCA53592}" type="parTrans" cxnId="{8DD283F4-0B61-4EDB-852C-F3B5FA002B61}">
      <dgm:prSet/>
      <dgm:spPr/>
      <dgm:t>
        <a:bodyPr/>
        <a:lstStyle/>
        <a:p>
          <a:endParaRPr lang="en-US"/>
        </a:p>
      </dgm:t>
    </dgm:pt>
    <dgm:pt modelId="{A3DC5855-2023-461F-916A-B465E9B6C08D}" type="sibTrans" cxnId="{8DD283F4-0B61-4EDB-852C-F3B5FA002B61}">
      <dgm:prSet/>
      <dgm:spPr/>
      <dgm:t>
        <a:bodyPr/>
        <a:lstStyle/>
        <a:p>
          <a:endParaRPr lang="en-US"/>
        </a:p>
      </dgm:t>
    </dgm:pt>
    <dgm:pt modelId="{8D66EBD9-2F6B-409B-AF56-336C1FF1FA0C}">
      <dgm:prSet/>
      <dgm:spPr/>
      <dgm:t>
        <a:bodyPr/>
        <a:lstStyle/>
        <a:p>
          <a:r>
            <a:rPr lang="en-US" dirty="0"/>
            <a:t>Managing Classroom and Laboratory</a:t>
          </a:r>
        </a:p>
      </dgm:t>
    </dgm:pt>
    <dgm:pt modelId="{214EAE8D-F23F-4E7E-9C9B-6F8A217E585B}" type="parTrans" cxnId="{9A77F41A-3B93-400F-BC03-577AE1C4A812}">
      <dgm:prSet/>
      <dgm:spPr/>
      <dgm:t>
        <a:bodyPr/>
        <a:lstStyle/>
        <a:p>
          <a:endParaRPr lang="en-US"/>
        </a:p>
      </dgm:t>
    </dgm:pt>
    <dgm:pt modelId="{38B6B3FB-BAB0-44A0-ADA0-2541B21698C2}" type="sibTrans" cxnId="{9A77F41A-3B93-400F-BC03-577AE1C4A812}">
      <dgm:prSet/>
      <dgm:spPr/>
      <dgm:t>
        <a:bodyPr/>
        <a:lstStyle/>
        <a:p>
          <a:endParaRPr lang="en-US"/>
        </a:p>
      </dgm:t>
    </dgm:pt>
    <dgm:pt modelId="{07919CAF-9155-40E4-8A10-211649C9A198}">
      <dgm:prSet/>
      <dgm:spPr/>
      <dgm:t>
        <a:bodyPr/>
        <a:lstStyle/>
        <a:p>
          <a:r>
            <a:rPr lang="en-US"/>
            <a:t>Incorporating CTSO’s</a:t>
          </a:r>
        </a:p>
      </dgm:t>
    </dgm:pt>
    <dgm:pt modelId="{767ED10E-303C-4D3B-8624-2D3B0A9A0119}" type="parTrans" cxnId="{E848EAF9-961E-4738-9149-0F3BAD7E6BA6}">
      <dgm:prSet/>
      <dgm:spPr/>
      <dgm:t>
        <a:bodyPr/>
        <a:lstStyle/>
        <a:p>
          <a:endParaRPr lang="en-US"/>
        </a:p>
      </dgm:t>
    </dgm:pt>
    <dgm:pt modelId="{2B45D5CE-072A-4FC6-A518-B5387F25B5EC}" type="sibTrans" cxnId="{E848EAF9-961E-4738-9149-0F3BAD7E6BA6}">
      <dgm:prSet/>
      <dgm:spPr/>
      <dgm:t>
        <a:bodyPr/>
        <a:lstStyle/>
        <a:p>
          <a:endParaRPr lang="en-US"/>
        </a:p>
      </dgm:t>
    </dgm:pt>
    <dgm:pt modelId="{7C16DA3E-C035-4BA9-897F-41CB7B1B3BF1}">
      <dgm:prSet/>
      <dgm:spPr/>
      <dgm:t>
        <a:bodyPr/>
        <a:lstStyle/>
        <a:p>
          <a:r>
            <a:rPr lang="en-US" dirty="0"/>
            <a:t>Project Based Learning</a:t>
          </a:r>
        </a:p>
      </dgm:t>
    </dgm:pt>
    <dgm:pt modelId="{7E10709B-6EBF-49A2-8526-9E39B607598F}" type="parTrans" cxnId="{C08B6514-A792-42C3-99E6-738B5B0A6E1B}">
      <dgm:prSet/>
      <dgm:spPr/>
      <dgm:t>
        <a:bodyPr/>
        <a:lstStyle/>
        <a:p>
          <a:endParaRPr lang="en-US"/>
        </a:p>
      </dgm:t>
    </dgm:pt>
    <dgm:pt modelId="{0B847341-E039-4DC9-850E-95B00EF638B3}" type="sibTrans" cxnId="{C08B6514-A792-42C3-99E6-738B5B0A6E1B}">
      <dgm:prSet/>
      <dgm:spPr/>
      <dgm:t>
        <a:bodyPr/>
        <a:lstStyle/>
        <a:p>
          <a:endParaRPr lang="en-US"/>
        </a:p>
      </dgm:t>
    </dgm:pt>
    <dgm:pt modelId="{9E1178A3-B6F5-4870-9EA7-11BFA348B535}">
      <dgm:prSet/>
      <dgm:spPr/>
      <dgm:t>
        <a:bodyPr/>
        <a:lstStyle/>
        <a:p>
          <a:r>
            <a:rPr lang="en-US" dirty="0"/>
            <a:t>Embedding Literacy and Numeracy in CTE Lessons</a:t>
          </a:r>
        </a:p>
      </dgm:t>
    </dgm:pt>
    <dgm:pt modelId="{0B67F390-7ABE-435E-AA61-F1F02D5C7703}" type="parTrans" cxnId="{4607DACD-D79C-415F-BFF1-C65ED67E7886}">
      <dgm:prSet/>
      <dgm:spPr/>
      <dgm:t>
        <a:bodyPr/>
        <a:lstStyle/>
        <a:p>
          <a:endParaRPr lang="en-US"/>
        </a:p>
      </dgm:t>
    </dgm:pt>
    <dgm:pt modelId="{A2A44A7A-114D-4561-B5E3-C977B6C82888}" type="sibTrans" cxnId="{4607DACD-D79C-415F-BFF1-C65ED67E7886}">
      <dgm:prSet/>
      <dgm:spPr/>
      <dgm:t>
        <a:bodyPr/>
        <a:lstStyle/>
        <a:p>
          <a:endParaRPr lang="en-US"/>
        </a:p>
      </dgm:t>
    </dgm:pt>
    <dgm:pt modelId="{E91BF6FB-0865-46CD-8D58-4C7C76D39CD9}">
      <dgm:prSet custT="1"/>
      <dgm:spPr/>
      <dgm:t>
        <a:bodyPr/>
        <a:lstStyle/>
        <a:p>
          <a:r>
            <a:rPr lang="en-US" sz="3200" dirty="0"/>
            <a:t>And much more . . .</a:t>
          </a:r>
        </a:p>
      </dgm:t>
    </dgm:pt>
    <dgm:pt modelId="{06FF36E5-DCD2-4D9C-9839-026838AC1C07}" type="parTrans" cxnId="{72F5D9D6-688B-4AB3-9BB0-C7BE6BB5365C}">
      <dgm:prSet/>
      <dgm:spPr/>
      <dgm:t>
        <a:bodyPr/>
        <a:lstStyle/>
        <a:p>
          <a:endParaRPr lang="en-US"/>
        </a:p>
      </dgm:t>
    </dgm:pt>
    <dgm:pt modelId="{4B35A0CF-D5B9-4486-A990-FE816A456574}" type="sibTrans" cxnId="{72F5D9D6-688B-4AB3-9BB0-C7BE6BB5365C}">
      <dgm:prSet/>
      <dgm:spPr/>
      <dgm:t>
        <a:bodyPr/>
        <a:lstStyle/>
        <a:p>
          <a:endParaRPr lang="en-US"/>
        </a:p>
      </dgm:t>
    </dgm:pt>
    <dgm:pt modelId="{0ED11999-4ED9-41A9-87FE-B7F7C0D9F92E}">
      <dgm:prSet custT="1"/>
      <dgm:spPr/>
      <dgm:t>
        <a:bodyPr/>
        <a:lstStyle/>
        <a:p>
          <a:endParaRPr lang="en-US" sz="2000" dirty="0"/>
        </a:p>
      </dgm:t>
    </dgm:pt>
    <dgm:pt modelId="{2B1D6A21-E600-4909-83E0-EA7E74E6A3AC}" type="parTrans" cxnId="{1EF25E06-4ACD-41EB-BC98-9138927039BC}">
      <dgm:prSet/>
      <dgm:spPr/>
      <dgm:t>
        <a:bodyPr/>
        <a:lstStyle/>
        <a:p>
          <a:endParaRPr lang="en-US"/>
        </a:p>
      </dgm:t>
    </dgm:pt>
    <dgm:pt modelId="{3DF4F80E-4675-4514-9652-A4EF50583B4E}" type="sibTrans" cxnId="{1EF25E06-4ACD-41EB-BC98-9138927039BC}">
      <dgm:prSet/>
      <dgm:spPr/>
      <dgm:t>
        <a:bodyPr/>
        <a:lstStyle/>
        <a:p>
          <a:endParaRPr lang="en-US"/>
        </a:p>
      </dgm:t>
    </dgm:pt>
    <dgm:pt modelId="{CBF7D58A-5495-405A-B080-9CFE0C342297}" type="pres">
      <dgm:prSet presAssocID="{2A367F37-8D2B-41B5-A2DF-F1B61CDB2A13}" presName="linear" presStyleCnt="0">
        <dgm:presLayoutVars>
          <dgm:animLvl val="lvl"/>
          <dgm:resizeHandles val="exact"/>
        </dgm:presLayoutVars>
      </dgm:prSet>
      <dgm:spPr/>
    </dgm:pt>
    <dgm:pt modelId="{6046F545-1D24-4220-9E5F-62F80E42A45D}" type="pres">
      <dgm:prSet presAssocID="{C7AA1656-375E-4F8A-9D8D-ACD5BDC817A0}" presName="parentText" presStyleLbl="node1" presStyleIdx="0" presStyleCnt="6">
        <dgm:presLayoutVars>
          <dgm:chMax val="0"/>
          <dgm:bulletEnabled val="1"/>
        </dgm:presLayoutVars>
      </dgm:prSet>
      <dgm:spPr/>
    </dgm:pt>
    <dgm:pt modelId="{D19830E5-F10F-49CE-9038-68C31CBDFBD0}" type="pres">
      <dgm:prSet presAssocID="{DA357D95-77C4-4316-82A2-17BAC2CFCBD3}" presName="spacer" presStyleCnt="0"/>
      <dgm:spPr/>
    </dgm:pt>
    <dgm:pt modelId="{A7DC24CA-88B6-4EDF-A784-55D5BE476916}" type="pres">
      <dgm:prSet presAssocID="{A1252883-4554-4563-8A2E-C27029324ABC}" presName="parentText" presStyleLbl="node1" presStyleIdx="1" presStyleCnt="6">
        <dgm:presLayoutVars>
          <dgm:chMax val="0"/>
          <dgm:bulletEnabled val="1"/>
        </dgm:presLayoutVars>
      </dgm:prSet>
      <dgm:spPr/>
    </dgm:pt>
    <dgm:pt modelId="{07E426E3-8995-4C92-A4A4-0033D193A5F8}" type="pres">
      <dgm:prSet presAssocID="{A3DC5855-2023-461F-916A-B465E9B6C08D}" presName="spacer" presStyleCnt="0"/>
      <dgm:spPr/>
    </dgm:pt>
    <dgm:pt modelId="{B9E5D446-4540-4A30-AD8D-07CD44909C73}" type="pres">
      <dgm:prSet presAssocID="{8D66EBD9-2F6B-409B-AF56-336C1FF1FA0C}" presName="parentText" presStyleLbl="node1" presStyleIdx="2" presStyleCnt="6">
        <dgm:presLayoutVars>
          <dgm:chMax val="0"/>
          <dgm:bulletEnabled val="1"/>
        </dgm:presLayoutVars>
      </dgm:prSet>
      <dgm:spPr/>
    </dgm:pt>
    <dgm:pt modelId="{F2BDB0F2-119A-4032-8D73-F17874569BA1}" type="pres">
      <dgm:prSet presAssocID="{38B6B3FB-BAB0-44A0-ADA0-2541B21698C2}" presName="spacer" presStyleCnt="0"/>
      <dgm:spPr/>
    </dgm:pt>
    <dgm:pt modelId="{26DF964D-3CC5-4C98-9991-C415C326DEB0}" type="pres">
      <dgm:prSet presAssocID="{07919CAF-9155-40E4-8A10-211649C9A198}" presName="parentText" presStyleLbl="node1" presStyleIdx="3" presStyleCnt="6" custScaleX="100000" custLinFactNeighborX="-1476">
        <dgm:presLayoutVars>
          <dgm:chMax val="0"/>
          <dgm:bulletEnabled val="1"/>
        </dgm:presLayoutVars>
      </dgm:prSet>
      <dgm:spPr/>
    </dgm:pt>
    <dgm:pt modelId="{8419BBA6-89D5-4283-9DF1-74B8AA4025C4}" type="pres">
      <dgm:prSet presAssocID="{2B45D5CE-072A-4FC6-A518-B5387F25B5EC}" presName="spacer" presStyleCnt="0"/>
      <dgm:spPr/>
    </dgm:pt>
    <dgm:pt modelId="{F1337660-544C-4EEC-A05F-1602C26B823E}" type="pres">
      <dgm:prSet presAssocID="{7C16DA3E-C035-4BA9-897F-41CB7B1B3BF1}" presName="parentText" presStyleLbl="node1" presStyleIdx="4" presStyleCnt="6">
        <dgm:presLayoutVars>
          <dgm:chMax val="0"/>
          <dgm:bulletEnabled val="1"/>
        </dgm:presLayoutVars>
      </dgm:prSet>
      <dgm:spPr/>
    </dgm:pt>
    <dgm:pt modelId="{AAE824F6-2C46-4C06-A64C-7357E656FF87}" type="pres">
      <dgm:prSet presAssocID="{0B847341-E039-4DC9-850E-95B00EF638B3}" presName="spacer" presStyleCnt="0"/>
      <dgm:spPr/>
    </dgm:pt>
    <dgm:pt modelId="{90A0C028-2680-4AAD-B4C3-F8EE0C6A27E5}" type="pres">
      <dgm:prSet presAssocID="{9E1178A3-B6F5-4870-9EA7-11BFA348B535}" presName="parentText" presStyleLbl="node1" presStyleIdx="5" presStyleCnt="6">
        <dgm:presLayoutVars>
          <dgm:chMax val="0"/>
          <dgm:bulletEnabled val="1"/>
        </dgm:presLayoutVars>
      </dgm:prSet>
      <dgm:spPr/>
    </dgm:pt>
    <dgm:pt modelId="{17145EF7-42DA-44A6-97F0-41FE8D854EAB}" type="pres">
      <dgm:prSet presAssocID="{9E1178A3-B6F5-4870-9EA7-11BFA348B535}" presName="childText" presStyleLbl="revTx" presStyleIdx="0" presStyleCnt="1">
        <dgm:presLayoutVars>
          <dgm:bulletEnabled val="1"/>
        </dgm:presLayoutVars>
      </dgm:prSet>
      <dgm:spPr/>
    </dgm:pt>
  </dgm:ptLst>
  <dgm:cxnLst>
    <dgm:cxn modelId="{1EF25E06-4ACD-41EB-BC98-9138927039BC}" srcId="{9E1178A3-B6F5-4870-9EA7-11BFA348B535}" destId="{0ED11999-4ED9-41A9-87FE-B7F7C0D9F92E}" srcOrd="0" destOrd="0" parTransId="{2B1D6A21-E600-4909-83E0-EA7E74E6A3AC}" sibTransId="{3DF4F80E-4675-4514-9652-A4EF50583B4E}"/>
    <dgm:cxn modelId="{4545A00C-E283-418D-8C96-846B38C9A21B}" type="presOf" srcId="{0ED11999-4ED9-41A9-87FE-B7F7C0D9F92E}" destId="{17145EF7-42DA-44A6-97F0-41FE8D854EAB}" srcOrd="0" destOrd="0" presId="urn:microsoft.com/office/officeart/2005/8/layout/vList2"/>
    <dgm:cxn modelId="{C08B6514-A792-42C3-99E6-738B5B0A6E1B}" srcId="{2A367F37-8D2B-41B5-A2DF-F1B61CDB2A13}" destId="{7C16DA3E-C035-4BA9-897F-41CB7B1B3BF1}" srcOrd="4" destOrd="0" parTransId="{7E10709B-6EBF-49A2-8526-9E39B607598F}" sibTransId="{0B847341-E039-4DC9-850E-95B00EF638B3}"/>
    <dgm:cxn modelId="{9A77F41A-3B93-400F-BC03-577AE1C4A812}" srcId="{2A367F37-8D2B-41B5-A2DF-F1B61CDB2A13}" destId="{8D66EBD9-2F6B-409B-AF56-336C1FF1FA0C}" srcOrd="2" destOrd="0" parTransId="{214EAE8D-F23F-4E7E-9C9B-6F8A217E585B}" sibTransId="{38B6B3FB-BAB0-44A0-ADA0-2541B21698C2}"/>
    <dgm:cxn modelId="{9FFC2930-B050-43EC-8910-D19992852867}" type="presOf" srcId="{A1252883-4554-4563-8A2E-C27029324ABC}" destId="{A7DC24CA-88B6-4EDF-A784-55D5BE476916}" srcOrd="0" destOrd="0" presId="urn:microsoft.com/office/officeart/2005/8/layout/vList2"/>
    <dgm:cxn modelId="{6EE95230-CC07-4D58-836B-340876051C4A}" type="presOf" srcId="{2A367F37-8D2B-41B5-A2DF-F1B61CDB2A13}" destId="{CBF7D58A-5495-405A-B080-9CFE0C342297}" srcOrd="0" destOrd="0" presId="urn:microsoft.com/office/officeart/2005/8/layout/vList2"/>
    <dgm:cxn modelId="{D45A045D-B120-4015-BB66-63AE744A0263}" srcId="{2A367F37-8D2B-41B5-A2DF-F1B61CDB2A13}" destId="{C7AA1656-375E-4F8A-9D8D-ACD5BDC817A0}" srcOrd="0" destOrd="0" parTransId="{26AC1B90-4A66-4B01-B57F-BFDE0A85036D}" sibTransId="{DA357D95-77C4-4316-82A2-17BAC2CFCBD3}"/>
    <dgm:cxn modelId="{B701DB79-23A5-4223-B43F-C685CB7DF5DA}" type="presOf" srcId="{7C16DA3E-C035-4BA9-897F-41CB7B1B3BF1}" destId="{F1337660-544C-4EEC-A05F-1602C26B823E}" srcOrd="0" destOrd="0" presId="urn:microsoft.com/office/officeart/2005/8/layout/vList2"/>
    <dgm:cxn modelId="{1BDC7897-B754-47D1-8EA3-E0A61B5493A2}" type="presOf" srcId="{8D66EBD9-2F6B-409B-AF56-336C1FF1FA0C}" destId="{B9E5D446-4540-4A30-AD8D-07CD44909C73}" srcOrd="0" destOrd="0" presId="urn:microsoft.com/office/officeart/2005/8/layout/vList2"/>
    <dgm:cxn modelId="{F15213A3-B9D4-4476-A1CC-B2EA1ED8E81E}" type="presOf" srcId="{C7AA1656-375E-4F8A-9D8D-ACD5BDC817A0}" destId="{6046F545-1D24-4220-9E5F-62F80E42A45D}" srcOrd="0" destOrd="0" presId="urn:microsoft.com/office/officeart/2005/8/layout/vList2"/>
    <dgm:cxn modelId="{449F85C5-8875-4956-9453-73CD6FAF6E6D}" type="presOf" srcId="{07919CAF-9155-40E4-8A10-211649C9A198}" destId="{26DF964D-3CC5-4C98-9991-C415C326DEB0}" srcOrd="0" destOrd="0" presId="urn:microsoft.com/office/officeart/2005/8/layout/vList2"/>
    <dgm:cxn modelId="{CEFB2FCD-8F86-4111-8E75-6AECA2505EB9}" type="presOf" srcId="{9E1178A3-B6F5-4870-9EA7-11BFA348B535}" destId="{90A0C028-2680-4AAD-B4C3-F8EE0C6A27E5}" srcOrd="0" destOrd="0" presId="urn:microsoft.com/office/officeart/2005/8/layout/vList2"/>
    <dgm:cxn modelId="{4607DACD-D79C-415F-BFF1-C65ED67E7886}" srcId="{2A367F37-8D2B-41B5-A2DF-F1B61CDB2A13}" destId="{9E1178A3-B6F5-4870-9EA7-11BFA348B535}" srcOrd="5" destOrd="0" parTransId="{0B67F390-7ABE-435E-AA61-F1F02D5C7703}" sibTransId="{A2A44A7A-114D-4561-B5E3-C977B6C82888}"/>
    <dgm:cxn modelId="{72F5D9D6-688B-4AB3-9BB0-C7BE6BB5365C}" srcId="{9E1178A3-B6F5-4870-9EA7-11BFA348B535}" destId="{E91BF6FB-0865-46CD-8D58-4C7C76D39CD9}" srcOrd="1" destOrd="0" parTransId="{06FF36E5-DCD2-4D9C-9839-026838AC1C07}" sibTransId="{4B35A0CF-D5B9-4486-A990-FE816A456574}"/>
    <dgm:cxn modelId="{8DD283F4-0B61-4EDB-852C-F3B5FA002B61}" srcId="{2A367F37-8D2B-41B5-A2DF-F1B61CDB2A13}" destId="{A1252883-4554-4563-8A2E-C27029324ABC}" srcOrd="1" destOrd="0" parTransId="{EE145AD5-7FB6-4838-8747-A316CCA53592}" sibTransId="{A3DC5855-2023-461F-916A-B465E9B6C08D}"/>
    <dgm:cxn modelId="{390AB5F9-5413-497B-840D-99363934AA8B}" type="presOf" srcId="{E91BF6FB-0865-46CD-8D58-4C7C76D39CD9}" destId="{17145EF7-42DA-44A6-97F0-41FE8D854EAB}" srcOrd="0" destOrd="1" presId="urn:microsoft.com/office/officeart/2005/8/layout/vList2"/>
    <dgm:cxn modelId="{E848EAF9-961E-4738-9149-0F3BAD7E6BA6}" srcId="{2A367F37-8D2B-41B5-A2DF-F1B61CDB2A13}" destId="{07919CAF-9155-40E4-8A10-211649C9A198}" srcOrd="3" destOrd="0" parTransId="{767ED10E-303C-4D3B-8624-2D3B0A9A0119}" sibTransId="{2B45D5CE-072A-4FC6-A518-B5387F25B5EC}"/>
    <dgm:cxn modelId="{A456F9D0-D2F7-4F4A-A029-E91FBE9B02BD}" type="presParOf" srcId="{CBF7D58A-5495-405A-B080-9CFE0C342297}" destId="{6046F545-1D24-4220-9E5F-62F80E42A45D}" srcOrd="0" destOrd="0" presId="urn:microsoft.com/office/officeart/2005/8/layout/vList2"/>
    <dgm:cxn modelId="{01D83DB3-D53E-420F-8F8D-08873F2CB7AA}" type="presParOf" srcId="{CBF7D58A-5495-405A-B080-9CFE0C342297}" destId="{D19830E5-F10F-49CE-9038-68C31CBDFBD0}" srcOrd="1" destOrd="0" presId="urn:microsoft.com/office/officeart/2005/8/layout/vList2"/>
    <dgm:cxn modelId="{C49B1611-B015-4DFC-AF84-38DA13076C48}" type="presParOf" srcId="{CBF7D58A-5495-405A-B080-9CFE0C342297}" destId="{A7DC24CA-88B6-4EDF-A784-55D5BE476916}" srcOrd="2" destOrd="0" presId="urn:microsoft.com/office/officeart/2005/8/layout/vList2"/>
    <dgm:cxn modelId="{435B4B82-AB8A-4DAC-B2C4-3C9C136E6D52}" type="presParOf" srcId="{CBF7D58A-5495-405A-B080-9CFE0C342297}" destId="{07E426E3-8995-4C92-A4A4-0033D193A5F8}" srcOrd="3" destOrd="0" presId="urn:microsoft.com/office/officeart/2005/8/layout/vList2"/>
    <dgm:cxn modelId="{72A9D857-A3AF-45D5-A92E-88EE90713C51}" type="presParOf" srcId="{CBF7D58A-5495-405A-B080-9CFE0C342297}" destId="{B9E5D446-4540-4A30-AD8D-07CD44909C73}" srcOrd="4" destOrd="0" presId="urn:microsoft.com/office/officeart/2005/8/layout/vList2"/>
    <dgm:cxn modelId="{6B99B08A-3406-4F35-AE12-F00CDDC55466}" type="presParOf" srcId="{CBF7D58A-5495-405A-B080-9CFE0C342297}" destId="{F2BDB0F2-119A-4032-8D73-F17874569BA1}" srcOrd="5" destOrd="0" presId="urn:microsoft.com/office/officeart/2005/8/layout/vList2"/>
    <dgm:cxn modelId="{94511EEB-78B9-4405-81FD-61F1767E6ABC}" type="presParOf" srcId="{CBF7D58A-5495-405A-B080-9CFE0C342297}" destId="{26DF964D-3CC5-4C98-9991-C415C326DEB0}" srcOrd="6" destOrd="0" presId="urn:microsoft.com/office/officeart/2005/8/layout/vList2"/>
    <dgm:cxn modelId="{62D0DBB6-4F8E-4D01-B62A-D17E88BC4412}" type="presParOf" srcId="{CBF7D58A-5495-405A-B080-9CFE0C342297}" destId="{8419BBA6-89D5-4283-9DF1-74B8AA4025C4}" srcOrd="7" destOrd="0" presId="urn:microsoft.com/office/officeart/2005/8/layout/vList2"/>
    <dgm:cxn modelId="{A45ADDEA-4858-4339-BB51-DF4394632264}" type="presParOf" srcId="{CBF7D58A-5495-405A-B080-9CFE0C342297}" destId="{F1337660-544C-4EEC-A05F-1602C26B823E}" srcOrd="8" destOrd="0" presId="urn:microsoft.com/office/officeart/2005/8/layout/vList2"/>
    <dgm:cxn modelId="{AA4CA041-A2A7-4134-9DCD-1B4E884D67E2}" type="presParOf" srcId="{CBF7D58A-5495-405A-B080-9CFE0C342297}" destId="{AAE824F6-2C46-4C06-A64C-7357E656FF87}" srcOrd="9" destOrd="0" presId="urn:microsoft.com/office/officeart/2005/8/layout/vList2"/>
    <dgm:cxn modelId="{7B181281-A949-4661-849B-55703DD0F404}" type="presParOf" srcId="{CBF7D58A-5495-405A-B080-9CFE0C342297}" destId="{90A0C028-2680-4AAD-B4C3-F8EE0C6A27E5}" srcOrd="10" destOrd="0" presId="urn:microsoft.com/office/officeart/2005/8/layout/vList2"/>
    <dgm:cxn modelId="{89BFB086-4485-4C47-B008-421327A437FF}" type="presParOf" srcId="{CBF7D58A-5495-405A-B080-9CFE0C342297}" destId="{17145EF7-42DA-44A6-97F0-41FE8D854EAB}"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A4B7-1245-4412-AABF-BB4D97CC9252}">
      <dsp:nvSpPr>
        <dsp:cNvPr id="0" name=""/>
        <dsp:cNvSpPr/>
      </dsp:nvSpPr>
      <dsp:spPr>
        <a:xfrm rot="16200000">
          <a:off x="1602315" y="-1602315"/>
          <a:ext cx="2359911" cy="5564542"/>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2800" b="1" kern="1200" dirty="0">
              <a:solidFill>
                <a:schemeClr val="bg1"/>
              </a:solidFill>
            </a:rPr>
            <a:t>Instructional Planning</a:t>
          </a:r>
        </a:p>
        <a:p>
          <a:pPr marL="0" lvl="0" indent="0" algn="l" defTabSz="355600">
            <a:lnSpc>
              <a:spcPct val="90000"/>
            </a:lnSpc>
            <a:spcBef>
              <a:spcPct val="0"/>
            </a:spcBef>
            <a:spcAft>
              <a:spcPct val="35000"/>
            </a:spcAft>
            <a:buNone/>
          </a:pPr>
          <a:r>
            <a:rPr lang="en-US" sz="2400" b="1" kern="1200" dirty="0">
              <a:solidFill>
                <a:srgbClr val="FFFF00"/>
              </a:solidFill>
              <a:latin typeface="Arial Narrow" panose="020B0606020202030204" pitchFamily="34" charset="0"/>
            </a:rPr>
            <a:t>Create short-term and long-term standards-based instructional plans based on the varying learning needs of students</a:t>
          </a:r>
          <a:r>
            <a:rPr lang="en-US" sz="2400" kern="1200" dirty="0">
              <a:solidFill>
                <a:schemeClr val="accent1"/>
              </a:solidFill>
              <a:latin typeface="Arial Narrow" panose="020B0606020202030204" pitchFamily="34" charset="0"/>
            </a:rPr>
            <a:t>.</a:t>
          </a:r>
        </a:p>
      </dsp:txBody>
      <dsp:txXfrm rot="5400000">
        <a:off x="0" y="0"/>
        <a:ext cx="5564542" cy="1769933"/>
      </dsp:txXfrm>
    </dsp:sp>
    <dsp:sp modelId="{39EDF874-CD62-4901-838A-BA6D92884D63}">
      <dsp:nvSpPr>
        <dsp:cNvPr id="0" name=""/>
        <dsp:cNvSpPr/>
      </dsp:nvSpPr>
      <dsp:spPr>
        <a:xfrm>
          <a:off x="5564542" y="0"/>
          <a:ext cx="5564542" cy="2359911"/>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2800" b="1" kern="1200" dirty="0">
              <a:solidFill>
                <a:schemeClr val="bg1"/>
              </a:solidFill>
            </a:rPr>
            <a:t>Instructional Strategies </a:t>
          </a:r>
        </a:p>
        <a:p>
          <a:pPr marL="0" lvl="0" indent="0" algn="l" defTabSz="800100">
            <a:lnSpc>
              <a:spcPct val="90000"/>
            </a:lnSpc>
            <a:spcBef>
              <a:spcPct val="0"/>
            </a:spcBef>
            <a:spcAft>
              <a:spcPct val="35000"/>
            </a:spcAft>
            <a:buNone/>
          </a:pPr>
          <a:r>
            <a:rPr lang="en-US" sz="2400" b="1" kern="1200" dirty="0">
              <a:solidFill>
                <a:srgbClr val="FFFF00"/>
              </a:solidFill>
              <a:latin typeface="Arial Narrow" panose="020B0606020202030204" pitchFamily="34" charset="0"/>
            </a:rPr>
            <a:t>Use instructional strategies that actively engage students in learning and encourage the development of problem-solving, critical thinking, and teamwork skills.</a:t>
          </a:r>
        </a:p>
      </dsp:txBody>
      <dsp:txXfrm>
        <a:off x="5564542" y="0"/>
        <a:ext cx="5564542" cy="1769933"/>
      </dsp:txXfrm>
    </dsp:sp>
    <dsp:sp modelId="{4F5B3F1F-8BFC-4CB5-8F34-BE1EFFC2190B}">
      <dsp:nvSpPr>
        <dsp:cNvPr id="0" name=""/>
        <dsp:cNvSpPr/>
      </dsp:nvSpPr>
      <dsp:spPr>
        <a:xfrm rot="10800000">
          <a:off x="0" y="2359911"/>
          <a:ext cx="5564542" cy="2359911"/>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Classroom Assessment</a:t>
          </a:r>
        </a:p>
        <a:p>
          <a:pPr marL="0" lvl="0" indent="0" algn="l" defTabSz="1244600">
            <a:lnSpc>
              <a:spcPct val="90000"/>
            </a:lnSpc>
            <a:spcBef>
              <a:spcPct val="0"/>
            </a:spcBef>
            <a:spcAft>
              <a:spcPct val="35000"/>
            </a:spcAft>
            <a:buNone/>
          </a:pPr>
          <a:r>
            <a:rPr lang="en-US" sz="2400" b="1" kern="1200" dirty="0">
              <a:solidFill>
                <a:srgbClr val="FFFF00"/>
              </a:solidFill>
              <a:latin typeface="Arial Narrow" panose="020B0606020202030204" pitchFamily="34" charset="0"/>
            </a:rPr>
            <a:t>Use formal and informal assessment strategies to evaluate student progress toward learning goals and provide feedback to improve student learning.</a:t>
          </a:r>
        </a:p>
        <a:p>
          <a:pPr marL="0" lvl="0" indent="0" algn="l" defTabSz="1244600">
            <a:lnSpc>
              <a:spcPct val="90000"/>
            </a:lnSpc>
            <a:spcBef>
              <a:spcPct val="0"/>
            </a:spcBef>
            <a:spcAft>
              <a:spcPct val="35000"/>
            </a:spcAft>
            <a:buNone/>
          </a:pPr>
          <a:endParaRPr lang="en-US" sz="1600" kern="1200" dirty="0">
            <a:solidFill>
              <a:schemeClr val="accent1"/>
            </a:solidFill>
            <a:latin typeface="Arial Narrow" panose="020B0606020202030204" pitchFamily="34" charset="0"/>
          </a:endParaRPr>
        </a:p>
        <a:p>
          <a:pPr marL="0" lvl="0" indent="0" algn="l" defTabSz="1244600">
            <a:lnSpc>
              <a:spcPct val="90000"/>
            </a:lnSpc>
            <a:spcBef>
              <a:spcPct val="0"/>
            </a:spcBef>
            <a:spcAft>
              <a:spcPct val="35000"/>
            </a:spcAft>
            <a:buNone/>
          </a:pPr>
          <a:r>
            <a:rPr lang="en-US" sz="1600" kern="1200" dirty="0">
              <a:latin typeface="Arial Narrow" panose="020B0606020202030204" pitchFamily="34" charset="0"/>
            </a:rPr>
            <a:t> </a:t>
          </a:r>
          <a:endParaRPr lang="en-US" sz="1800" kern="1200" dirty="0">
            <a:latin typeface="Arial Narrow" panose="020B0606020202030204" pitchFamily="34" charset="0"/>
          </a:endParaRPr>
        </a:p>
      </dsp:txBody>
      <dsp:txXfrm rot="10800000">
        <a:off x="0" y="2949888"/>
        <a:ext cx="5564542" cy="1769933"/>
      </dsp:txXfrm>
    </dsp:sp>
    <dsp:sp modelId="{CB15242B-CEDC-43A4-B055-C6328F403081}">
      <dsp:nvSpPr>
        <dsp:cNvPr id="0" name=""/>
        <dsp:cNvSpPr/>
      </dsp:nvSpPr>
      <dsp:spPr>
        <a:xfrm rot="5400000">
          <a:off x="7166858" y="757595"/>
          <a:ext cx="2359911" cy="5564542"/>
        </a:xfrm>
        <a:prstGeom prst="round1Rect">
          <a:avLst/>
        </a:prstGeom>
        <a:solidFill>
          <a:srgbClr val="2758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a:p>
          <a:pPr marL="0" lvl="0" indent="0" algn="ctr" defTabSz="889000">
            <a:lnSpc>
              <a:spcPct val="90000"/>
            </a:lnSpc>
            <a:spcBef>
              <a:spcPct val="0"/>
            </a:spcBef>
            <a:spcAft>
              <a:spcPct val="35000"/>
            </a:spcAft>
            <a:buNone/>
          </a:pPr>
          <a:r>
            <a:rPr lang="en-US" sz="2800" b="1" kern="1200" dirty="0">
              <a:solidFill>
                <a:schemeClr val="bg1"/>
              </a:solidFill>
            </a:rPr>
            <a:t>Classroom Culture/ Management</a:t>
          </a:r>
        </a:p>
        <a:p>
          <a:pPr marL="0" lvl="0" indent="0" algn="l" defTabSz="889000">
            <a:lnSpc>
              <a:spcPct val="90000"/>
            </a:lnSpc>
            <a:spcBef>
              <a:spcPct val="0"/>
            </a:spcBef>
            <a:spcAft>
              <a:spcPct val="35000"/>
            </a:spcAft>
            <a:buNone/>
          </a:pPr>
          <a:r>
            <a:rPr lang="en-US" sz="2400" b="1" kern="1200" dirty="0">
              <a:solidFill>
                <a:srgbClr val="FFFF00"/>
              </a:solidFill>
              <a:latin typeface="Arial Narrow" panose="020B0606020202030204" pitchFamily="34" charset="0"/>
            </a:rPr>
            <a:t>Create a learning environment that encourages student motivation, positive behavior, and collaborative social interaction</a:t>
          </a:r>
          <a:r>
            <a:rPr lang="en-US" sz="2400" kern="1200" dirty="0">
              <a:solidFill>
                <a:schemeClr val="accent1"/>
              </a:solidFill>
              <a:latin typeface="Arial Narrow" panose="020B0606020202030204" pitchFamily="34" charset="0"/>
            </a:rPr>
            <a:t>.</a:t>
          </a:r>
        </a:p>
        <a:p>
          <a:pPr marL="0" lvl="0" indent="0" algn="l" defTabSz="889000">
            <a:lnSpc>
              <a:spcPct val="90000"/>
            </a:lnSpc>
            <a:spcBef>
              <a:spcPct val="0"/>
            </a:spcBef>
            <a:spcAft>
              <a:spcPct val="35000"/>
            </a:spcAft>
            <a:buNone/>
          </a:pPr>
          <a:endParaRPr lang="en-US" sz="1800" kern="1200" dirty="0">
            <a:solidFill>
              <a:schemeClr val="accent1"/>
            </a:solidFill>
            <a:latin typeface="Arial Narrow" panose="020B0606020202030204" pitchFamily="34" charset="0"/>
          </a:endParaRPr>
        </a:p>
        <a:p>
          <a:pPr marL="0" lvl="0" indent="0" algn="l" defTabSz="889000">
            <a:lnSpc>
              <a:spcPct val="90000"/>
            </a:lnSpc>
            <a:spcBef>
              <a:spcPct val="0"/>
            </a:spcBef>
            <a:spcAft>
              <a:spcPct val="35000"/>
            </a:spcAft>
            <a:buNone/>
          </a:pPr>
          <a:endParaRPr lang="en-US" sz="18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US" sz="1600" kern="1200" dirty="0">
              <a:latin typeface="Arial Narrow" panose="020B0606020202030204" pitchFamily="34" charset="0"/>
            </a:rPr>
            <a:t>.</a:t>
          </a:r>
        </a:p>
      </dsp:txBody>
      <dsp:txXfrm rot="-5400000">
        <a:off x="5564543" y="2949888"/>
        <a:ext cx="5564542" cy="1769933"/>
      </dsp:txXfrm>
    </dsp:sp>
    <dsp:sp modelId="{F880398E-A463-4280-8CE7-28F00277FD8A}">
      <dsp:nvSpPr>
        <dsp:cNvPr id="0" name=""/>
        <dsp:cNvSpPr/>
      </dsp:nvSpPr>
      <dsp:spPr>
        <a:xfrm>
          <a:off x="4247916" y="2046072"/>
          <a:ext cx="2633252" cy="62767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685800" rtl="0" eaLnBrk="0" fontAlgn="base" latinLnBrk="0" hangingPunct="0">
            <a:lnSpc>
              <a:spcPct val="90000"/>
            </a:lnSpc>
            <a:spcBef>
              <a:spcPct val="0"/>
            </a:spcBef>
            <a:spcAft>
              <a:spcPct val="0"/>
            </a:spcAft>
            <a:buNone/>
            <a:defRPr/>
          </a:pPr>
          <a:r>
            <a:rPr lang="en-US" sz="2400" b="1" kern="1200" dirty="0">
              <a:solidFill>
                <a:schemeClr val="tx1"/>
              </a:solidFill>
              <a:latin typeface="Verdana"/>
              <a:ea typeface="ＭＳ Ｐゴシック" charset="0"/>
              <a:cs typeface="Verdana"/>
            </a:rPr>
            <a:t>Teacher Competence</a:t>
          </a:r>
        </a:p>
      </dsp:txBody>
      <dsp:txXfrm>
        <a:off x="4278557" y="2076713"/>
        <a:ext cx="2571970" cy="566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6F545-1D24-4220-9E5F-62F80E42A45D}">
      <dsp:nvSpPr>
        <dsp:cNvPr id="0" name=""/>
        <dsp:cNvSpPr/>
      </dsp:nvSpPr>
      <dsp:spPr>
        <a:xfrm>
          <a:off x="0" y="50175"/>
          <a:ext cx="11011218" cy="7253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Roles and Responsibilities of Teachers</a:t>
          </a:r>
        </a:p>
      </dsp:txBody>
      <dsp:txXfrm>
        <a:off x="35411" y="85586"/>
        <a:ext cx="10940396" cy="654577"/>
      </dsp:txXfrm>
    </dsp:sp>
    <dsp:sp modelId="{A7DC24CA-88B6-4EDF-A784-55D5BE476916}">
      <dsp:nvSpPr>
        <dsp:cNvPr id="0" name=""/>
        <dsp:cNvSpPr/>
      </dsp:nvSpPr>
      <dsp:spPr>
        <a:xfrm>
          <a:off x="0" y="864855"/>
          <a:ext cx="11011218" cy="725399"/>
        </a:xfrm>
        <a:prstGeom prst="roundRect">
          <a:avLst/>
        </a:prstGeom>
        <a:solidFill>
          <a:schemeClr val="accent5">
            <a:hueOff val="250764"/>
            <a:satOff val="1434"/>
            <a:lumOff val="7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Dealing with Inappropriate Behavior</a:t>
          </a:r>
        </a:p>
      </dsp:txBody>
      <dsp:txXfrm>
        <a:off x="35411" y="900266"/>
        <a:ext cx="10940396" cy="654577"/>
      </dsp:txXfrm>
    </dsp:sp>
    <dsp:sp modelId="{B9E5D446-4540-4A30-AD8D-07CD44909C73}">
      <dsp:nvSpPr>
        <dsp:cNvPr id="0" name=""/>
        <dsp:cNvSpPr/>
      </dsp:nvSpPr>
      <dsp:spPr>
        <a:xfrm>
          <a:off x="0" y="1679535"/>
          <a:ext cx="11011218" cy="725399"/>
        </a:xfrm>
        <a:prstGeom prst="roundRect">
          <a:avLst/>
        </a:prstGeom>
        <a:solidFill>
          <a:schemeClr val="accent5">
            <a:hueOff val="501527"/>
            <a:satOff val="2868"/>
            <a:lumOff val="15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Managing Classroom and Laboratory</a:t>
          </a:r>
        </a:p>
      </dsp:txBody>
      <dsp:txXfrm>
        <a:off x="35411" y="1714946"/>
        <a:ext cx="10940396" cy="654577"/>
      </dsp:txXfrm>
    </dsp:sp>
    <dsp:sp modelId="{26DF964D-3CC5-4C98-9991-C415C326DEB0}">
      <dsp:nvSpPr>
        <dsp:cNvPr id="0" name=""/>
        <dsp:cNvSpPr/>
      </dsp:nvSpPr>
      <dsp:spPr>
        <a:xfrm>
          <a:off x="0" y="2494215"/>
          <a:ext cx="11011218" cy="725399"/>
        </a:xfrm>
        <a:prstGeom prst="roundRect">
          <a:avLst/>
        </a:prstGeom>
        <a:solidFill>
          <a:schemeClr val="accent5">
            <a:hueOff val="752291"/>
            <a:satOff val="4302"/>
            <a:lumOff val="23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Incorporating CTSO’s</a:t>
          </a:r>
        </a:p>
      </dsp:txBody>
      <dsp:txXfrm>
        <a:off x="35411" y="2529626"/>
        <a:ext cx="10940396" cy="654577"/>
      </dsp:txXfrm>
    </dsp:sp>
    <dsp:sp modelId="{F1337660-544C-4EEC-A05F-1602C26B823E}">
      <dsp:nvSpPr>
        <dsp:cNvPr id="0" name=""/>
        <dsp:cNvSpPr/>
      </dsp:nvSpPr>
      <dsp:spPr>
        <a:xfrm>
          <a:off x="0" y="3308895"/>
          <a:ext cx="11011218" cy="725399"/>
        </a:xfrm>
        <a:prstGeom prst="roundRect">
          <a:avLst/>
        </a:prstGeom>
        <a:solidFill>
          <a:schemeClr val="accent5">
            <a:hueOff val="1003055"/>
            <a:satOff val="5736"/>
            <a:lumOff val="30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Project Based Learning</a:t>
          </a:r>
        </a:p>
      </dsp:txBody>
      <dsp:txXfrm>
        <a:off x="35411" y="3344306"/>
        <a:ext cx="10940396" cy="654577"/>
      </dsp:txXfrm>
    </dsp:sp>
    <dsp:sp modelId="{90A0C028-2680-4AAD-B4C3-F8EE0C6A27E5}">
      <dsp:nvSpPr>
        <dsp:cNvPr id="0" name=""/>
        <dsp:cNvSpPr/>
      </dsp:nvSpPr>
      <dsp:spPr>
        <a:xfrm>
          <a:off x="0" y="4123575"/>
          <a:ext cx="11011218" cy="725399"/>
        </a:xfrm>
        <a:prstGeom prst="roundRect">
          <a:avLst/>
        </a:prstGeom>
        <a:solidFill>
          <a:schemeClr val="accent5">
            <a:hueOff val="1253818"/>
            <a:satOff val="7170"/>
            <a:lumOff val="3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Embedding Literacy and Numeracy in CTE Lessons</a:t>
          </a:r>
        </a:p>
      </dsp:txBody>
      <dsp:txXfrm>
        <a:off x="35411" y="4158986"/>
        <a:ext cx="10940396" cy="654577"/>
      </dsp:txXfrm>
    </dsp:sp>
    <dsp:sp modelId="{17145EF7-42DA-44A6-97F0-41FE8D854EAB}">
      <dsp:nvSpPr>
        <dsp:cNvPr id="0" name=""/>
        <dsp:cNvSpPr/>
      </dsp:nvSpPr>
      <dsp:spPr>
        <a:xfrm>
          <a:off x="0" y="4848975"/>
          <a:ext cx="11011218" cy="80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06"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85750" lvl="1" indent="-285750" algn="l" defTabSz="1422400">
            <a:lnSpc>
              <a:spcPct val="90000"/>
            </a:lnSpc>
            <a:spcBef>
              <a:spcPct val="0"/>
            </a:spcBef>
            <a:spcAft>
              <a:spcPct val="20000"/>
            </a:spcAft>
            <a:buChar char="•"/>
          </a:pPr>
          <a:r>
            <a:rPr lang="en-US" sz="3200" kern="1200" dirty="0"/>
            <a:t>And much more . . .</a:t>
          </a:r>
        </a:p>
      </dsp:txBody>
      <dsp:txXfrm>
        <a:off x="0" y="4848975"/>
        <a:ext cx="11011218" cy="80212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9/19/2020</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9/19/2020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SREB - https://www.sreb.org/</a:t>
            </a:r>
          </a:p>
        </p:txBody>
      </p:sp>
      <p:sp>
        <p:nvSpPr>
          <p:cNvPr id="4" name="Footer Placeholder 3"/>
          <p:cNvSpPr>
            <a:spLocks noGrp="1"/>
          </p:cNvSpPr>
          <p:nvPr>
            <p:ph type="ftr" sz="quarter" idx="4"/>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5"/>
          </p:nvPr>
        </p:nvSpPr>
        <p:spPr/>
        <p:txBody>
          <a:bodyPr/>
          <a:lstStyle/>
          <a:p>
            <a:fld id="{CF2903E7-652A-FC41-B5FF-0807B98EA45D}" type="slidenum">
              <a:rPr lang="en-US" smtClean="0"/>
              <a:pPr/>
              <a:t>4</a:t>
            </a:fld>
            <a:endParaRPr lang="en-US" dirty="0"/>
          </a:p>
        </p:txBody>
      </p:sp>
    </p:spTree>
    <p:extLst>
      <p:ext uri="{BB962C8B-B14F-4D97-AF65-F5344CB8AC3E}">
        <p14:creationId xmlns:p14="http://schemas.microsoft.com/office/powerpoint/2010/main" val="185374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about assessing student learning.  A big part of coaching/observing Ts is watching what Ss are doing.  We are assessing student learning. That’s where you see the results of the teacher’s planning.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65162-D005-407A-AADF-9E7DA0132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4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 in the mailroom at a high school “Well I taught it, so they should have learned it.”  If students didn’t learn, take a look at the instruction to see if you need different learning activities, more practice, small group discussions.  Learning activities need to be aligned with performance expectations.  If I only lecture or show a video about replacing brake pads but no student practice, then may not be able to perform the actual skill.  Is that what the standard requires … know about replacing brake pads or actually replacing them?</a:t>
            </a:r>
          </a:p>
        </p:txBody>
      </p:sp>
      <p:sp>
        <p:nvSpPr>
          <p:cNvPr id="4" name="Slide Number Placeholder 3"/>
          <p:cNvSpPr>
            <a:spLocks noGrp="1"/>
          </p:cNvSpPr>
          <p:nvPr>
            <p:ph type="sldNum" sz="quarter" idx="5"/>
          </p:nvPr>
        </p:nvSpPr>
        <p:spPr/>
        <p:txBody>
          <a:bodyPr/>
          <a:lstStyle/>
          <a:p>
            <a:fld id="{87565162-D005-407A-AADF-9E7DA013232E}" type="slidenum">
              <a:rPr lang="en-US" smtClean="0"/>
              <a:t>20</a:t>
            </a:fld>
            <a:endParaRPr lang="en-US"/>
          </a:p>
        </p:txBody>
      </p:sp>
    </p:spTree>
    <p:extLst>
      <p:ext uri="{BB962C8B-B14F-4D97-AF65-F5344CB8AC3E}">
        <p14:creationId xmlns:p14="http://schemas.microsoft.com/office/powerpoint/2010/main" val="264497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BBC83-2A83-41F1-BFFB-7521B8A1D327}" type="slidenum">
              <a:rPr lang="en-US" smtClean="0"/>
              <a:t>21</a:t>
            </a:fld>
            <a:endParaRPr lang="en-US"/>
          </a:p>
        </p:txBody>
      </p:sp>
    </p:spTree>
    <p:extLst>
      <p:ext uri="{BB962C8B-B14F-4D97-AF65-F5344CB8AC3E}">
        <p14:creationId xmlns:p14="http://schemas.microsoft.com/office/powerpoint/2010/main" val="166842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scope and sequence can be customized, SREB’s research-based design is typically implemented over two years with professional development and coaching services that strengthen teachers’ capacity to create challenging, standards-driven assignments.  Deeper professional learning to enhance students’ literacy, math and science knowledge and skills as well as collaborative, project-based learning units are often the focus of Year 2 with continued mentoring and support.  Using online systems, teachers can share their own promising practices and support each other during the ‘highs’ and ‘lows’ they often experience.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D5040"/>
                </a:solidFill>
                <a:effectLst/>
                <a:uLnTx/>
                <a:uFillTx/>
                <a:latin typeface="Arial"/>
                <a:ea typeface="+mn-ea"/>
                <a:cs typeface="+mn-cs"/>
              </a:rPr>
              <a:t>Presentation Title / Presenter First Name Last Name</a:t>
            </a:r>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269225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C00000"/>
                </a:solidFill>
              </a:rPr>
              <a:t>Teaching to Lead can be used by states, districts, or schools to support new or veteran CTE teachers in the first or second year of teaching and beyond.  It can also take the place of traditional teacher preparation programs or alternative certification models.  Not only can SREB staff facilitate the program, but SREB can help build capacity in states, districts, and schools to continue the program with their own staff.  </a:t>
            </a:r>
          </a:p>
          <a:p>
            <a:endParaRPr lang="en-US" b="0" dirty="0">
              <a:solidFill>
                <a:srgbClr val="C00000"/>
              </a:solidFill>
            </a:endParaRPr>
          </a:p>
        </p:txBody>
      </p:sp>
      <p:sp>
        <p:nvSpPr>
          <p:cNvPr id="4" name="Footer Placeholder 3"/>
          <p:cNvSpPr>
            <a:spLocks noGrp="1"/>
          </p:cNvSpPr>
          <p:nvPr>
            <p:ph type="ftr" sz="quarter" idx="4"/>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5"/>
          </p:nvPr>
        </p:nvSpPr>
        <p:spPr/>
        <p:txBody>
          <a:bodyPr/>
          <a:lstStyle/>
          <a:p>
            <a:fld id="{F181F52B-E6F8-E042-8CDF-7487D4221E1E}" type="slidenum">
              <a:rPr lang="en-US" smtClean="0"/>
              <a:t>24</a:t>
            </a:fld>
            <a:endParaRPr lang="en-US" dirty="0"/>
          </a:p>
        </p:txBody>
      </p:sp>
    </p:spTree>
    <p:extLst>
      <p:ext uri="{BB962C8B-B14F-4D97-AF65-F5344CB8AC3E}">
        <p14:creationId xmlns:p14="http://schemas.microsoft.com/office/powerpoint/2010/main" val="1852884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and veteran CTE teachers along with CTE directors attest to the effectiveness and value of Teaching to Lead.  Data from an evaluation of the program in West Virginia, suggests that 88% of new CTE teachers planned to continue teaching at their schools after completing the Teaching to Lead program.</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 Presenter First Name Last Name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0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to Lead has helped new and early-career CTE teachers plan instruction, engage students, manage classrooms, create standards-driven assessments, and gain confidence in their craft.  To learn more about Teaching to Lead, visit SREB’s website or contact Debbie Anderson, Program Manager for Teaching to Lead.</a:t>
            </a:r>
          </a:p>
        </p:txBody>
      </p:sp>
      <p:sp>
        <p:nvSpPr>
          <p:cNvPr id="4" name="Footer Placeholder 3"/>
          <p:cNvSpPr>
            <a:spLocks noGrp="1"/>
          </p:cNvSpPr>
          <p:nvPr>
            <p:ph type="ftr" sz="quarter" idx="4"/>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5"/>
          </p:nvPr>
        </p:nvSpPr>
        <p:spPr/>
        <p:txBody>
          <a:bodyPr/>
          <a:lstStyle/>
          <a:p>
            <a:fld id="{F181F52B-E6F8-E042-8CDF-7487D4221E1E}" type="slidenum">
              <a:rPr lang="en-US" smtClean="0"/>
              <a:t>27</a:t>
            </a:fld>
            <a:endParaRPr lang="en-US" dirty="0"/>
          </a:p>
        </p:txBody>
      </p:sp>
    </p:spTree>
    <p:extLst>
      <p:ext uri="{BB962C8B-B14F-4D97-AF65-F5344CB8AC3E}">
        <p14:creationId xmlns:p14="http://schemas.microsoft.com/office/powerpoint/2010/main" val="194637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BBC83-2A83-41F1-BFFB-7521B8A1D327}" type="slidenum">
              <a:rPr lang="en-US" smtClean="0"/>
              <a:t>10</a:t>
            </a:fld>
            <a:endParaRPr lang="en-US"/>
          </a:p>
        </p:txBody>
      </p:sp>
    </p:spTree>
    <p:extLst>
      <p:ext uri="{BB962C8B-B14F-4D97-AF65-F5344CB8AC3E}">
        <p14:creationId xmlns:p14="http://schemas.microsoft.com/office/powerpoint/2010/main" val="138361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supports do currently have in place that get alternatively certified teachers ready for the classroom and then support them throughout the first and second years of teaching?  Talk to your elbow partner</a:t>
            </a:r>
          </a:p>
        </p:txBody>
      </p:sp>
      <p:sp>
        <p:nvSpPr>
          <p:cNvPr id="4" name="Slide Number Placeholder 3"/>
          <p:cNvSpPr>
            <a:spLocks noGrp="1"/>
          </p:cNvSpPr>
          <p:nvPr>
            <p:ph type="sldNum" sz="quarter" idx="5"/>
          </p:nvPr>
        </p:nvSpPr>
        <p:spPr/>
        <p:txBody>
          <a:bodyPr/>
          <a:lstStyle/>
          <a:p>
            <a:fld id="{587BBC83-2A83-41F1-BFFB-7521B8A1D327}" type="slidenum">
              <a:rPr lang="en-US" smtClean="0"/>
              <a:t>11</a:t>
            </a:fld>
            <a:endParaRPr lang="en-US"/>
          </a:p>
        </p:txBody>
      </p:sp>
    </p:spTree>
    <p:extLst>
      <p:ext uri="{BB962C8B-B14F-4D97-AF65-F5344CB8AC3E}">
        <p14:creationId xmlns:p14="http://schemas.microsoft.com/office/powerpoint/2010/main" val="105687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teachers are the key to preparing students for success after high school.  The Teaching to Lead program helps new career and technical education teachers become great teachers.  Developed by the Southern Regional Education Board and the National Research Center for Career and Technical Education, Teaching to Lead was especially designed to prepare and support CTE teachers entering the classroom after successful careers in business and industry.</a:t>
            </a:r>
          </a:p>
        </p:txBody>
      </p:sp>
      <p:sp>
        <p:nvSpPr>
          <p:cNvPr id="4" name="Footer Placeholder 3"/>
          <p:cNvSpPr>
            <a:spLocks noGrp="1"/>
          </p:cNvSpPr>
          <p:nvPr>
            <p:ph type="ftr" sz="quarter" idx="4"/>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5"/>
          </p:nvPr>
        </p:nvSpPr>
        <p:spPr/>
        <p:txBody>
          <a:bodyPr/>
          <a:lstStyle/>
          <a:p>
            <a:fld id="{F181F52B-E6F8-E042-8CDF-7487D4221E1E}" type="slidenum">
              <a:rPr lang="en-US" smtClean="0"/>
              <a:t>12</a:t>
            </a:fld>
            <a:endParaRPr lang="en-US" dirty="0"/>
          </a:p>
        </p:txBody>
      </p:sp>
    </p:spTree>
    <p:extLst>
      <p:ext uri="{BB962C8B-B14F-4D97-AF65-F5344CB8AC3E}">
        <p14:creationId xmlns:p14="http://schemas.microsoft.com/office/powerpoint/2010/main" val="183712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professional development, critical elements in the Teaching to Lead model are coaching and support from administrators and mentors as well as intensive reflection on instructional practices.  Program results have shown increased teacher competence, confidence, and career commitment.</a:t>
            </a:r>
          </a:p>
        </p:txBody>
      </p:sp>
      <p:sp>
        <p:nvSpPr>
          <p:cNvPr id="4" name="Footer Placeholder 3"/>
          <p:cNvSpPr>
            <a:spLocks noGrp="1"/>
          </p:cNvSpPr>
          <p:nvPr>
            <p:ph type="ftr" sz="quarter" idx="4"/>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5"/>
          </p:nvPr>
        </p:nvSpPr>
        <p:spPr/>
        <p:txBody>
          <a:bodyPr/>
          <a:lstStyle/>
          <a:p>
            <a:fld id="{F181F52B-E6F8-E042-8CDF-7487D4221E1E}" type="slidenum">
              <a:rPr lang="en-US" smtClean="0"/>
              <a:t>13</a:t>
            </a:fld>
            <a:endParaRPr lang="en-US" dirty="0"/>
          </a:p>
        </p:txBody>
      </p:sp>
    </p:spTree>
    <p:extLst>
      <p:ext uri="{BB962C8B-B14F-4D97-AF65-F5344CB8AC3E}">
        <p14:creationId xmlns:p14="http://schemas.microsoft.com/office/powerpoint/2010/main" val="240363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development consists of over 200 hours of training before, during, and after the first year of teaching.  Modules are taught in a scope and sequence so participants can use the tools and strategies right away.  Beginning with building relationships with students and creating a positive learning environment, training is delivered by trainers with real-world teaching and leadership experience to inspire and support new teachers.  Often, training objectives are aligned with district or state evaluation requirements, so teachers can connect their learning to performance expectations.</a:t>
            </a:r>
          </a:p>
        </p:txBody>
      </p:sp>
      <p:sp>
        <p:nvSpPr>
          <p:cNvPr id="4" name="Footer Placeholder 3"/>
          <p:cNvSpPr>
            <a:spLocks noGrp="1"/>
          </p:cNvSpPr>
          <p:nvPr>
            <p:ph type="ftr" sz="quarter" idx="4"/>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5"/>
          </p:nvPr>
        </p:nvSpPr>
        <p:spPr/>
        <p:txBody>
          <a:bodyPr/>
          <a:lstStyle/>
          <a:p>
            <a:fld id="{F181F52B-E6F8-E042-8CDF-7487D4221E1E}" type="slidenum">
              <a:rPr lang="en-US" smtClean="0"/>
              <a:t>14</a:t>
            </a:fld>
            <a:endParaRPr lang="en-US" dirty="0"/>
          </a:p>
        </p:txBody>
      </p:sp>
    </p:spTree>
    <p:extLst>
      <p:ext uri="{BB962C8B-B14F-4D97-AF65-F5344CB8AC3E}">
        <p14:creationId xmlns:p14="http://schemas.microsoft.com/office/powerpoint/2010/main" val="20023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 what people see teachers do.  In front of groups, presenting info, etc.  Each of the foundations of teaching are very important.  However, a huge part of the work is planning the instruction.  New Ts struggle to find the time.  I can’t have 30 years’ worth of lesson plans or experience in the first year of teaching.  You’re building your teacher bag or your toolkit.  </a:t>
            </a:r>
          </a:p>
        </p:txBody>
      </p:sp>
      <p:sp>
        <p:nvSpPr>
          <p:cNvPr id="4" name="Slide Number Placeholder 3"/>
          <p:cNvSpPr>
            <a:spLocks noGrp="1"/>
          </p:cNvSpPr>
          <p:nvPr>
            <p:ph type="sldNum" sz="quarter" idx="5"/>
          </p:nvPr>
        </p:nvSpPr>
        <p:spPr/>
        <p:txBody>
          <a:bodyPr/>
          <a:lstStyle/>
          <a:p>
            <a:fld id="{93D203E5-A992-E54E-B28F-BF55459626CF}" type="slidenum">
              <a:rPr lang="en-US" smtClean="0"/>
              <a:t>15</a:t>
            </a:fld>
            <a:endParaRPr lang="en-US"/>
          </a:p>
        </p:txBody>
      </p:sp>
    </p:spTree>
    <p:extLst>
      <p:ext uri="{BB962C8B-B14F-4D97-AF65-F5344CB8AC3E}">
        <p14:creationId xmlns:p14="http://schemas.microsoft.com/office/powerpoint/2010/main" val="250009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B2B49-FD11-4759-B78D-DE904F75CCB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Are you familiar with the terms?  First going to do an overview.  Then spend more time with each tool and the resources that you have in your notebook.  Slide directs them to their participant notebook or teacher handbook.</a:t>
            </a:r>
          </a:p>
        </p:txBody>
      </p:sp>
    </p:spTree>
    <p:extLst>
      <p:ext uri="{BB962C8B-B14F-4D97-AF65-F5344CB8AC3E}">
        <p14:creationId xmlns:p14="http://schemas.microsoft.com/office/powerpoint/2010/main" val="110191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tools relate to one another.  We’re going to examine the purpose of each tool and its role in effective planning.  Then we will look at the components of each tool and how to prepare them.  </a:t>
            </a:r>
          </a:p>
          <a:p>
            <a:endParaRPr lang="en-US" dirty="0"/>
          </a:p>
          <a:p>
            <a:r>
              <a:rPr lang="en-US" dirty="0"/>
              <a:t>This is the BIG PICTURE … share with students, where are we headed, good time to define vocabulary (usually introduce word wall here), then we break down the details or the steps or the components.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D203E5-A992-E54E-B28F-BF55459626C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4385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05400"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3105400" y="1126395"/>
            <a:ext cx="8341533" cy="1470025"/>
          </a:xfrm>
        </p:spPr>
        <p:txBody>
          <a:bodyPr>
            <a:noAutofit/>
          </a:bodyPr>
          <a:lstStyle>
            <a:lvl1pPr algn="l">
              <a:defRPr sz="5400" b="1" i="0" baseline="0">
                <a:solidFill>
                  <a:schemeClr val="tx2"/>
                </a:solidFill>
              </a:defRPr>
            </a:lvl1pPr>
          </a:lstStyle>
          <a:p>
            <a:r>
              <a:rPr lang="en-US" dirty="0"/>
              <a:t>Title of Presentation</a:t>
            </a:r>
          </a:p>
        </p:txBody>
      </p:sp>
      <p:sp>
        <p:nvSpPr>
          <p:cNvPr id="4" name="Rectangle 3">
            <a:extLst>
              <a:ext uri="{FF2B5EF4-FFF2-40B4-BE49-F238E27FC236}">
                <a16:creationId xmlns:a16="http://schemas.microsoft.com/office/drawing/2014/main" id="{5E03F2A4-A407-4AE8-AEFE-F504DBBAAB7E}"/>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AA4585E-E9AD-4FFC-86C5-E52D35FF8CE4}"/>
              </a:ext>
            </a:extLst>
          </p:cNvPr>
          <p:cNvPicPr>
            <a:picLocks noChangeAspect="1"/>
          </p:cNvPicPr>
          <p:nvPr userDrawn="1"/>
        </p:nvPicPr>
        <p:blipFill>
          <a:blip r:embed="rId3"/>
          <a:stretch>
            <a:fillRect/>
          </a:stretch>
        </p:blipFill>
        <p:spPr>
          <a:xfrm>
            <a:off x="356510" y="1583253"/>
            <a:ext cx="1599036" cy="547665"/>
          </a:xfrm>
          <a:prstGeom prst="rect">
            <a:avLst/>
          </a:prstGeom>
        </p:spPr>
      </p:pic>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419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33248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en-US" dirty="0"/>
              <a:t>Presentation Name/Presenter</a:t>
            </a:r>
          </a:p>
        </p:txBody>
      </p:sp>
      <p:sp>
        <p:nvSpPr>
          <p:cNvPr id="2" name="Title 1"/>
          <p:cNvSpPr>
            <a:spLocks noGrp="1"/>
          </p:cNvSpPr>
          <p:nvPr>
            <p:ph type="title" hasCustomPrompt="1"/>
          </p:nvPr>
        </p:nvSpPr>
        <p:spPr>
          <a:xfrm>
            <a:off x="1061156" y="308504"/>
            <a:ext cx="10371419" cy="1143000"/>
          </a:xfrm>
        </p:spPr>
        <p:txBody>
          <a:bodyPr/>
          <a:lstStyle/>
          <a:p>
            <a:r>
              <a:rPr lang="en-US" dirty="0"/>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82822" y="1524000"/>
            <a:ext cx="8364111"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
        <p:nvSpPr>
          <p:cNvPr id="8" name="Rectangle 7">
            <a:extLst>
              <a:ext uri="{FF2B5EF4-FFF2-40B4-BE49-F238E27FC236}">
                <a16:creationId xmlns:a16="http://schemas.microsoft.com/office/drawing/2014/main" id="{4FB5BFC6-4032-4804-97D7-7E4F1766E91C}"/>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CC59053-8A58-4682-884B-F22FE090A756}"/>
              </a:ext>
            </a:extLst>
          </p:cNvPr>
          <p:cNvPicPr>
            <a:picLocks noChangeAspect="1"/>
          </p:cNvPicPr>
          <p:nvPr userDrawn="1"/>
        </p:nvPicPr>
        <p:blipFill>
          <a:blip r:embed="rId3"/>
          <a:stretch>
            <a:fillRect/>
          </a:stretch>
        </p:blipFill>
        <p:spPr>
          <a:xfrm>
            <a:off x="356510" y="1583253"/>
            <a:ext cx="1599036" cy="547665"/>
          </a:xfrm>
          <a:prstGeom prst="rect">
            <a:avLst/>
          </a:prstGeom>
        </p:spPr>
      </p:pic>
      <p:sp>
        <p:nvSpPr>
          <p:cNvPr id="2" name="TextBox 1">
            <a:extLst>
              <a:ext uri="{FF2B5EF4-FFF2-40B4-BE49-F238E27FC236}">
                <a16:creationId xmlns:a16="http://schemas.microsoft.com/office/drawing/2014/main" id="{D3AED8B2-FBAA-4A16-9FE2-4F989E411428}"/>
              </a:ext>
            </a:extLst>
          </p:cNvPr>
          <p:cNvSpPr txBox="1"/>
          <p:nvPr userDrawn="1"/>
        </p:nvSpPr>
        <p:spPr>
          <a:xfrm>
            <a:off x="260260" y="5134006"/>
            <a:ext cx="1453039" cy="1477328"/>
          </a:xfrm>
          <a:prstGeom prst="rect">
            <a:avLst/>
          </a:prstGeom>
          <a:noFill/>
        </p:spPr>
        <p:txBody>
          <a:bodyPr wrap="square" rtlCol="0">
            <a:spAutoFit/>
          </a:bodyPr>
          <a:lstStyle/>
          <a:p>
            <a:r>
              <a:rPr lang="en-US" sz="1500" dirty="0">
                <a:solidFill>
                  <a:schemeClr val="bg1"/>
                </a:solidFill>
                <a:latin typeface="Georgia" panose="02040502050405020303" pitchFamily="18" charset="0"/>
              </a:rPr>
              <a:t>Southern</a:t>
            </a:r>
            <a:br>
              <a:rPr lang="en-US" sz="1500" dirty="0">
                <a:solidFill>
                  <a:schemeClr val="bg1"/>
                </a:solidFill>
                <a:latin typeface="Georgia" panose="02040502050405020303" pitchFamily="18" charset="0"/>
              </a:rPr>
            </a:br>
            <a:r>
              <a:rPr lang="en-US" sz="1500" dirty="0">
                <a:solidFill>
                  <a:schemeClr val="bg1"/>
                </a:solidFill>
                <a:latin typeface="Georgia" panose="02040502050405020303" pitchFamily="18" charset="0"/>
              </a:rPr>
              <a:t>Regional</a:t>
            </a:r>
          </a:p>
          <a:p>
            <a:r>
              <a:rPr lang="en-US" sz="1500" dirty="0">
                <a:solidFill>
                  <a:schemeClr val="bg1"/>
                </a:solidFill>
                <a:latin typeface="Georgia" panose="02040502050405020303" pitchFamily="18" charset="0"/>
              </a:rPr>
              <a:t>Education</a:t>
            </a:r>
          </a:p>
          <a:p>
            <a:r>
              <a:rPr lang="en-US" sz="1500" dirty="0">
                <a:solidFill>
                  <a:schemeClr val="bg1"/>
                </a:solidFill>
                <a:latin typeface="Georgia" panose="02040502050405020303" pitchFamily="18" charset="0"/>
              </a:rPr>
              <a:t>Board</a:t>
            </a:r>
          </a:p>
          <a:p>
            <a:endParaRPr lang="en-US" sz="1500" dirty="0">
              <a:solidFill>
                <a:schemeClr val="bg1"/>
              </a:solidFill>
              <a:latin typeface="Georgia" panose="02040502050405020303" pitchFamily="18" charset="0"/>
            </a:endParaRPr>
          </a:p>
          <a:p>
            <a:r>
              <a:rPr lang="en-US" sz="1500" dirty="0">
                <a:solidFill>
                  <a:schemeClr val="bg1"/>
                </a:solidFill>
                <a:latin typeface="Georgia" panose="02040502050405020303" pitchFamily="18" charset="0"/>
              </a:rPr>
              <a:t>SREB.org</a:t>
            </a:r>
          </a:p>
        </p:txBody>
      </p:sp>
    </p:spTree>
    <p:extLst>
      <p:ext uri="{BB962C8B-B14F-4D97-AF65-F5344CB8AC3E}">
        <p14:creationId xmlns:p14="http://schemas.microsoft.com/office/powerpoint/2010/main" val="117219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005694"/>
                </a:solidFill>
                <a:latin typeface="Aria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6"/>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3"/>
          </p:nvPr>
        </p:nvSpPr>
        <p:spPr>
          <a:xfrm>
            <a:off x="6444376" y="6323221"/>
            <a:ext cx="5136104" cy="380423"/>
          </a:xfrm>
          <a:prstGeom prst="rect">
            <a:avLst/>
          </a:prstGeom>
          <a:noFill/>
          <a:ln>
            <a:noFill/>
          </a:ln>
        </p:spPr>
        <p:txBody>
          <a:bodyPr vert="horz" lIns="91440" tIns="45720" rIns="91440" bIns="45720" rtlCol="0" anchor="ctr"/>
          <a:lstStyle>
            <a:lvl1pPr algn="r">
              <a:defRPr sz="1200">
                <a:solidFill>
                  <a:schemeClr val="accent2"/>
                </a:solidFill>
                <a:latin typeface="Georgia"/>
              </a:defRPr>
            </a:lvl1pPr>
          </a:lstStyle>
          <a:p>
            <a:r>
              <a:rPr lang="en-US" dirty="0"/>
              <a:t>Name of Presentation / Presenter First Last Name</a:t>
            </a:r>
          </a:p>
        </p:txBody>
      </p:sp>
    </p:spTree>
    <p:extLst>
      <p:ext uri="{BB962C8B-B14F-4D97-AF65-F5344CB8AC3E}">
        <p14:creationId xmlns:p14="http://schemas.microsoft.com/office/powerpoint/2010/main" val="3024631316"/>
      </p:ext>
    </p:extLst>
  </p:cSld>
  <p:clrMapOvr>
    <a:masterClrMapping/>
  </p:clrMapOvr>
  <mc:AlternateContent xmlns:mc="http://schemas.openxmlformats.org/markup-compatibility/2006" xmlns:p14="http://schemas.microsoft.com/office/powerpoint/2010/main">
    <mc:Choice Requires="p14">
      <p:transition spd="slow" p14:dur="3000" advTm="37661"/>
    </mc:Choice>
    <mc:Fallback xmlns="">
      <p:transition spd="slow" advTm="37661"/>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376098"/>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0"/>
            <a:ext cx="5384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4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en-US" dirty="0"/>
              <a:t>Presentation Name/Presenter</a:t>
            </a:r>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rgbClr val="5D504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solidFill>
                  <a:srgbClr val="2758BC"/>
                </a:solidFill>
              </a:defRPr>
            </a:lvl1pPr>
          </a:lstStyle>
          <a:p>
            <a:r>
              <a:rPr lang="en-US" dirty="0"/>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829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0680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7" y="274638"/>
            <a:ext cx="1034884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Presentation Name/Presenter</a:t>
            </a:r>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grpSp>
        <p:nvGrpSpPr>
          <p:cNvPr id="11" name="Group 10">
            <a:extLst>
              <a:ext uri="{FF2B5EF4-FFF2-40B4-BE49-F238E27FC236}">
                <a16:creationId xmlns:a16="http://schemas.microsoft.com/office/drawing/2014/main" id="{D6F8839A-61C4-49F3-8AE7-D4AD6E35EE88}"/>
              </a:ext>
            </a:extLst>
          </p:cNvPr>
          <p:cNvGrpSpPr/>
          <p:nvPr userDrawn="1"/>
        </p:nvGrpSpPr>
        <p:grpSpPr>
          <a:xfrm>
            <a:off x="458801" y="6294922"/>
            <a:ext cx="1414914" cy="502748"/>
            <a:chOff x="519766" y="6294922"/>
            <a:chExt cx="1414914" cy="502748"/>
          </a:xfrm>
        </p:grpSpPr>
        <p:sp>
          <p:nvSpPr>
            <p:cNvPr id="8" name="Rectangle 7">
              <a:extLst>
                <a:ext uri="{FF2B5EF4-FFF2-40B4-BE49-F238E27FC236}">
                  <a16:creationId xmlns:a16="http://schemas.microsoft.com/office/drawing/2014/main" id="{9F9F3D90-2DDD-4FFA-8BF4-E53737FF036A}"/>
                </a:ext>
              </a:extLst>
            </p:cNvPr>
            <p:cNvSpPr/>
            <p:nvPr userDrawn="1"/>
          </p:nvSpPr>
          <p:spPr>
            <a:xfrm>
              <a:off x="519766" y="6294922"/>
              <a:ext cx="1414914" cy="50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3E58386C-DEB8-4754-85E2-5766A4194960}"/>
                </a:ext>
              </a:extLst>
            </p:cNvPr>
            <p:cNvPicPr>
              <a:picLocks noChangeAspect="1"/>
            </p:cNvPicPr>
            <p:nvPr userDrawn="1"/>
          </p:nvPicPr>
          <p:blipFill>
            <a:blip r:embed="rId22"/>
            <a:stretch>
              <a:fillRect/>
            </a:stretch>
          </p:blipFill>
          <p:spPr>
            <a:xfrm>
              <a:off x="629863" y="6368885"/>
              <a:ext cx="862586" cy="304801"/>
            </a:xfrm>
            <a:prstGeom prst="rect">
              <a:avLst/>
            </a:prstGeom>
          </p:spPr>
        </p:pic>
      </p:gr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7" r:id="rId4"/>
    <p:sldLayoutId id="2147483652" r:id="rId5"/>
    <p:sldLayoutId id="2147483661" r:id="rId6"/>
    <p:sldLayoutId id="2147483660" r:id="rId7"/>
    <p:sldLayoutId id="2147483653" r:id="rId8"/>
    <p:sldLayoutId id="2147483666" r:id="rId9"/>
    <p:sldLayoutId id="2147483664" r:id="rId10"/>
    <p:sldLayoutId id="2147483662" r:id="rId11"/>
    <p:sldLayoutId id="2147483665" r:id="rId12"/>
    <p:sldLayoutId id="2147483656" r:id="rId13"/>
    <p:sldLayoutId id="2147483654" r:id="rId14"/>
    <p:sldLayoutId id="2147483655" r:id="rId15"/>
    <p:sldLayoutId id="2147483668" r:id="rId16"/>
    <p:sldLayoutId id="2147483663" r:id="rId17"/>
    <p:sldLayoutId id="2147483669" r:id="rId18"/>
    <p:sldLayoutId id="2147483672" r:id="rId19"/>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rgbClr val="5D5040"/>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cott.warren@sre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pauldunay.com/b2b-marketing-needs-to-curate-a-vibrant-commun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scott.warren@sreb.org" TargetMode="External"/><Relationship Id="rId4" Type="http://schemas.openxmlformats.org/officeDocument/2006/relationships/hyperlink" Target="mailto:debbie.anderson@sreb.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reb.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llwhitebackground.com/people.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heconversation.com/when-theres-meaning-in-mathematical-mistakes-42962" TargetMode="External"/><Relationship Id="rId7" Type="http://schemas.openxmlformats.org/officeDocument/2006/relationships/hyperlink" Target="https://www.flickr.com/photos/kaykim/3986997574"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little-x-flower.deviantart.com/art/Asian-Guy-ANGRY-272420584"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1943" y="963342"/>
            <a:ext cx="9481457" cy="2008459"/>
          </a:xfrm>
        </p:spPr>
        <p:txBody>
          <a:bodyPr/>
          <a:lstStyle/>
          <a:p>
            <a:pPr algn="ctr"/>
            <a:r>
              <a:rPr lang="en-US" sz="4800" b="1" i="0" dirty="0">
                <a:solidFill>
                  <a:srgbClr val="4682B4"/>
                </a:solidFill>
                <a:effectLst/>
                <a:latin typeface="Open Sans"/>
              </a:rPr>
              <a:t>Help Wanted: Finding and Training CTE Teachers</a:t>
            </a:r>
            <a:endParaRPr lang="en-US" sz="13800" dirty="0"/>
          </a:p>
        </p:txBody>
      </p:sp>
      <p:sp>
        <p:nvSpPr>
          <p:cNvPr id="3" name="TextBox 2">
            <a:extLst>
              <a:ext uri="{FF2B5EF4-FFF2-40B4-BE49-F238E27FC236}">
                <a16:creationId xmlns:a16="http://schemas.microsoft.com/office/drawing/2014/main" id="{7D4DF991-CAC3-4E3B-B176-14F4C81E3787}"/>
              </a:ext>
            </a:extLst>
          </p:cNvPr>
          <p:cNvSpPr txBox="1"/>
          <p:nvPr/>
        </p:nvSpPr>
        <p:spPr>
          <a:xfrm>
            <a:off x="3341914" y="4201887"/>
            <a:ext cx="7946572" cy="1815882"/>
          </a:xfrm>
          <a:prstGeom prst="rect">
            <a:avLst/>
          </a:prstGeom>
          <a:noFill/>
        </p:spPr>
        <p:txBody>
          <a:bodyPr wrap="square" rtlCol="0">
            <a:spAutoFit/>
          </a:bodyPr>
          <a:lstStyle/>
          <a:p>
            <a:pPr algn="ctr"/>
            <a:r>
              <a:rPr lang="en-US" sz="2800" b="1" dirty="0">
                <a:solidFill>
                  <a:schemeClr val="accent5"/>
                </a:solidFill>
              </a:rPr>
              <a:t>Scott Warren</a:t>
            </a:r>
          </a:p>
          <a:p>
            <a:pPr algn="ctr"/>
            <a:r>
              <a:rPr lang="en-US" sz="2800" b="1" dirty="0">
                <a:solidFill>
                  <a:schemeClr val="accent5"/>
                </a:solidFill>
              </a:rPr>
              <a:t>Director, Making Schools Work</a:t>
            </a:r>
          </a:p>
          <a:p>
            <a:pPr algn="ctr"/>
            <a:r>
              <a:rPr lang="en-US" sz="2800" b="1" dirty="0">
                <a:solidFill>
                  <a:srgbClr val="C00000"/>
                </a:solidFill>
                <a:hlinkClick r:id="rId2"/>
              </a:rPr>
              <a:t>scott.warren@sreb.org</a:t>
            </a:r>
            <a:endParaRPr lang="en-US" sz="2800" b="1" dirty="0">
              <a:solidFill>
                <a:srgbClr val="C00000"/>
              </a:solidFill>
            </a:endParaRPr>
          </a:p>
          <a:p>
            <a:pPr algn="ctr"/>
            <a:r>
              <a:rPr lang="en-US" sz="2800" b="1" dirty="0">
                <a:solidFill>
                  <a:schemeClr val="accent5"/>
                </a:solidFill>
              </a:rPr>
              <a:t>@rswgoiu</a:t>
            </a:r>
          </a:p>
        </p:txBody>
      </p:sp>
      <p:sp>
        <p:nvSpPr>
          <p:cNvPr id="5" name="TextBox 5">
            <a:extLst>
              <a:ext uri="{FF2B5EF4-FFF2-40B4-BE49-F238E27FC236}">
                <a16:creationId xmlns:a16="http://schemas.microsoft.com/office/drawing/2014/main" id="{B2C09DA2-9FCF-4D52-821A-FE3A8F09593E}"/>
              </a:ext>
            </a:extLst>
          </p:cNvPr>
          <p:cNvSpPr txBox="1"/>
          <p:nvPr/>
        </p:nvSpPr>
        <p:spPr>
          <a:xfrm>
            <a:off x="3253426" y="6138645"/>
            <a:ext cx="8235570"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spcBef>
                <a:spcPts val="0"/>
              </a:spcBef>
              <a:spcAft>
                <a:spcPts val="0"/>
              </a:spcAft>
            </a:pPr>
            <a:r>
              <a:rPr lang="en-US" sz="1800" b="0" i="0" u="none" strike="noStrike" dirty="0">
                <a:solidFill>
                  <a:schemeClr val="accent5"/>
                </a:solidFill>
                <a:effectLst/>
                <a:latin typeface="Arial" panose="020B0604020202020204" pitchFamily="34" charset="0"/>
              </a:rPr>
              <a:t>Copyright © 2020 Southern Regional Education Board. All rights reserved.</a:t>
            </a:r>
            <a:endParaRPr lang="en-US" dirty="0">
              <a:solidFill>
                <a:schemeClr val="accent5"/>
              </a:solidFill>
            </a:endParaRP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3BF6B0-75E5-449B-9410-8F263FABFAF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latin typeface="+mj-lt"/>
              </a:rPr>
              <a:t>Year 1</a:t>
            </a:r>
          </a:p>
        </p:txBody>
      </p:sp>
      <p:pic>
        <p:nvPicPr>
          <p:cNvPr id="1028" name="Picture 4" descr="Image result for phases of the first year of teachers">
            <a:extLst>
              <a:ext uri="{FF2B5EF4-FFF2-40B4-BE49-F238E27FC236}">
                <a16:creationId xmlns:a16="http://schemas.microsoft.com/office/drawing/2014/main" id="{1028C2B7-EF8F-488C-B1B9-671D9B8F9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5" b="1"/>
          <a:stretch/>
        </p:blipFill>
        <p:spPr bwMode="auto">
          <a:xfrm>
            <a:off x="1642011" y="266182"/>
            <a:ext cx="8907978" cy="597950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727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48FD8-B9CE-404D-9B5B-9B17500C7019}"/>
              </a:ext>
            </a:extLst>
          </p:cNvPr>
          <p:cNvSpPr>
            <a:spLocks noGrp="1"/>
          </p:cNvSpPr>
          <p:nvPr>
            <p:ph type="title"/>
          </p:nvPr>
        </p:nvSpPr>
        <p:spPr>
          <a:xfrm>
            <a:off x="7903029" y="640081"/>
            <a:ext cx="4071257" cy="5574451"/>
          </a:xfrm>
          <a:prstGeom prst="ellipse">
            <a:avLst/>
          </a:prstGeom>
        </p:spPr>
        <p:txBody>
          <a:bodyPr>
            <a:normAutofit/>
          </a:bodyPr>
          <a:lstStyle/>
          <a:p>
            <a:r>
              <a:rPr lang="en-US" b="1" dirty="0"/>
              <a:t>New Teachers Need Support</a:t>
            </a:r>
          </a:p>
        </p:txBody>
      </p:sp>
      <p:pic>
        <p:nvPicPr>
          <p:cNvPr id="6" name="Picture 5">
            <a:extLst>
              <a:ext uri="{FF2B5EF4-FFF2-40B4-BE49-F238E27FC236}">
                <a16:creationId xmlns:a16="http://schemas.microsoft.com/office/drawing/2014/main" id="{601080A6-7AA7-4FBA-8379-4E886396E8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368" y="640081"/>
            <a:ext cx="7432602" cy="5374397"/>
          </a:xfrm>
          <a:prstGeom prst="rect">
            <a:avLst/>
          </a:prstGeom>
        </p:spPr>
      </p:pic>
    </p:spTree>
    <p:extLst>
      <p:ext uri="{BB962C8B-B14F-4D97-AF65-F5344CB8AC3E}">
        <p14:creationId xmlns:p14="http://schemas.microsoft.com/office/powerpoint/2010/main" val="356295390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E8E21-CB14-4E74-A5D6-D1147963FD4B}"/>
              </a:ext>
            </a:extLst>
          </p:cNvPr>
          <p:cNvPicPr>
            <a:picLocks noChangeAspect="1"/>
          </p:cNvPicPr>
          <p:nvPr/>
        </p:nvPicPr>
        <p:blipFill>
          <a:blip r:embed="rId3"/>
          <a:stretch>
            <a:fillRect/>
          </a:stretch>
        </p:blipFill>
        <p:spPr>
          <a:xfrm>
            <a:off x="5752618" y="152400"/>
            <a:ext cx="5137665" cy="6602227"/>
          </a:xfrm>
          <a:prstGeom prst="rect">
            <a:avLst/>
          </a:prstGeom>
        </p:spPr>
      </p:pic>
      <p:sp>
        <p:nvSpPr>
          <p:cNvPr id="2" name="TextBox 1">
            <a:extLst>
              <a:ext uri="{FF2B5EF4-FFF2-40B4-BE49-F238E27FC236}">
                <a16:creationId xmlns:a16="http://schemas.microsoft.com/office/drawing/2014/main" id="{1A46DB57-7834-4640-A026-ECF91DEBE373}"/>
              </a:ext>
            </a:extLst>
          </p:cNvPr>
          <p:cNvSpPr txBox="1"/>
          <p:nvPr/>
        </p:nvSpPr>
        <p:spPr>
          <a:xfrm>
            <a:off x="416689" y="2157636"/>
            <a:ext cx="4664595" cy="1754326"/>
          </a:xfrm>
          <a:prstGeom prst="rect">
            <a:avLst/>
          </a:prstGeom>
          <a:noFill/>
        </p:spPr>
        <p:txBody>
          <a:bodyPr wrap="square" rtlCol="0">
            <a:spAutoFit/>
          </a:bodyPr>
          <a:lstStyle/>
          <a:p>
            <a:r>
              <a:rPr lang="en-US" sz="3600" b="1" dirty="0">
                <a:solidFill>
                  <a:schemeClr val="accent2">
                    <a:lumMod val="75000"/>
                  </a:schemeClr>
                </a:solidFill>
              </a:rPr>
              <a:t>Helping new career and technical teachers become great teachers</a:t>
            </a:r>
          </a:p>
        </p:txBody>
      </p:sp>
    </p:spTree>
    <p:extLst>
      <p:ext uri="{BB962C8B-B14F-4D97-AF65-F5344CB8AC3E}">
        <p14:creationId xmlns:p14="http://schemas.microsoft.com/office/powerpoint/2010/main" val="37458322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2" y="237769"/>
            <a:ext cx="11030673" cy="763445"/>
          </a:xfrm>
        </p:spPr>
        <p:txBody>
          <a:bodyPr>
            <a:normAutofit/>
          </a:bodyPr>
          <a:lstStyle/>
          <a:p>
            <a:pPr algn="ctr"/>
            <a:r>
              <a:rPr lang="en-US" sz="4000" dirty="0">
                <a:solidFill>
                  <a:schemeClr val="tx2"/>
                </a:solidFill>
              </a:rPr>
              <a:t>Teaching to Lead</a:t>
            </a:r>
          </a:p>
        </p:txBody>
      </p:sp>
      <p:sp>
        <p:nvSpPr>
          <p:cNvPr id="4" name="Text Placeholder 3"/>
          <p:cNvSpPr>
            <a:spLocks noGrp="1"/>
          </p:cNvSpPr>
          <p:nvPr>
            <p:ph type="body" sz="half" idx="2"/>
          </p:nvPr>
        </p:nvSpPr>
        <p:spPr>
          <a:xfrm>
            <a:off x="671332" y="1122744"/>
            <a:ext cx="11030673" cy="4815069"/>
          </a:xfrm>
        </p:spPr>
        <p:txBody>
          <a:bodyPr>
            <a:noAutofit/>
          </a:bodyPr>
          <a:lstStyle/>
          <a:p>
            <a:pPr marL="109537"/>
            <a:r>
              <a:rPr lang="en-US" sz="2800" dirty="0">
                <a:solidFill>
                  <a:srgbClr val="5D5040"/>
                </a:solidFill>
              </a:rPr>
              <a:t>A research-based professional development model designed to increase early career CTE teachers’ competence, self-efficacy and career commitment.</a:t>
            </a:r>
          </a:p>
          <a:p>
            <a:endParaRPr lang="en-US" sz="2800" dirty="0"/>
          </a:p>
          <a:p>
            <a:endParaRPr lang="en-US" sz="2800" dirty="0"/>
          </a:p>
        </p:txBody>
      </p:sp>
      <p:sp>
        <p:nvSpPr>
          <p:cNvPr id="5" name="Oval 4">
            <a:extLst>
              <a:ext uri="{FF2B5EF4-FFF2-40B4-BE49-F238E27FC236}">
                <a16:creationId xmlns:a16="http://schemas.microsoft.com/office/drawing/2014/main" id="{3BC4DF99-F46D-4969-9615-27432BFA56A9}"/>
              </a:ext>
            </a:extLst>
          </p:cNvPr>
          <p:cNvSpPr/>
          <p:nvPr/>
        </p:nvSpPr>
        <p:spPr>
          <a:xfrm>
            <a:off x="796586" y="2419523"/>
            <a:ext cx="3011486" cy="309002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rPr>
              <a:t>Professional</a:t>
            </a:r>
          </a:p>
          <a:p>
            <a:pPr algn="ctr"/>
            <a:r>
              <a:rPr lang="en-US" sz="2400" b="1" dirty="0">
                <a:latin typeface="Arial"/>
              </a:rPr>
              <a:t>Development</a:t>
            </a:r>
          </a:p>
        </p:txBody>
      </p:sp>
      <p:sp>
        <p:nvSpPr>
          <p:cNvPr id="7" name="Oval 6">
            <a:extLst>
              <a:ext uri="{FF2B5EF4-FFF2-40B4-BE49-F238E27FC236}">
                <a16:creationId xmlns:a16="http://schemas.microsoft.com/office/drawing/2014/main" id="{495B39D3-7426-4800-AC27-24D9C96BBB93}"/>
              </a:ext>
            </a:extLst>
          </p:cNvPr>
          <p:cNvSpPr/>
          <p:nvPr/>
        </p:nvSpPr>
        <p:spPr>
          <a:xfrm>
            <a:off x="4120587" y="2419521"/>
            <a:ext cx="3125165" cy="3090027"/>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rPr>
              <a:t>Administrator</a:t>
            </a:r>
          </a:p>
          <a:p>
            <a:pPr algn="ctr"/>
            <a:r>
              <a:rPr lang="en-US" sz="2400" b="1" dirty="0">
                <a:latin typeface="Arial"/>
              </a:rPr>
              <a:t>Mentor</a:t>
            </a:r>
          </a:p>
          <a:p>
            <a:pPr algn="ctr"/>
            <a:r>
              <a:rPr lang="en-US" sz="2400" b="1" dirty="0">
                <a:latin typeface="Arial"/>
              </a:rPr>
              <a:t>Coaching &amp;</a:t>
            </a:r>
          </a:p>
          <a:p>
            <a:pPr algn="ctr"/>
            <a:r>
              <a:rPr lang="en-US" sz="2400" b="1" dirty="0">
                <a:latin typeface="Arial"/>
              </a:rPr>
              <a:t>Support</a:t>
            </a:r>
          </a:p>
        </p:txBody>
      </p:sp>
      <p:sp>
        <p:nvSpPr>
          <p:cNvPr id="8" name="Oval 7">
            <a:extLst>
              <a:ext uri="{FF2B5EF4-FFF2-40B4-BE49-F238E27FC236}">
                <a16:creationId xmlns:a16="http://schemas.microsoft.com/office/drawing/2014/main" id="{320282D4-D413-4145-9486-C0AC4B90B397}"/>
              </a:ext>
            </a:extLst>
          </p:cNvPr>
          <p:cNvSpPr/>
          <p:nvPr/>
        </p:nvSpPr>
        <p:spPr>
          <a:xfrm>
            <a:off x="7606206" y="2425639"/>
            <a:ext cx="3125165" cy="3083909"/>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rPr>
              <a:t>Teacher</a:t>
            </a:r>
          </a:p>
          <a:p>
            <a:pPr algn="ctr"/>
            <a:r>
              <a:rPr lang="en-US" sz="2400" b="1" dirty="0">
                <a:latin typeface="Arial"/>
              </a:rPr>
              <a:t>Reflection</a:t>
            </a:r>
          </a:p>
        </p:txBody>
      </p:sp>
    </p:spTree>
    <p:extLst>
      <p:ext uri="{BB962C8B-B14F-4D97-AF65-F5344CB8AC3E}">
        <p14:creationId xmlns:p14="http://schemas.microsoft.com/office/powerpoint/2010/main" val="3513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91F5ADF-F7F3-4EB2-846B-87AD82DF556A}"/>
              </a:ext>
            </a:extLst>
          </p:cNvPr>
          <p:cNvGraphicFramePr/>
          <p:nvPr>
            <p:extLst>
              <p:ext uri="{D42A27DB-BD31-4B8C-83A1-F6EECF244321}">
                <p14:modId xmlns:p14="http://schemas.microsoft.com/office/powerpoint/2010/main" val="3858176869"/>
              </p:ext>
            </p:extLst>
          </p:nvPr>
        </p:nvGraphicFramePr>
        <p:xfrm>
          <a:off x="769690" y="129970"/>
          <a:ext cx="11129085" cy="4719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6">
            <a:extLst>
              <a:ext uri="{FF2B5EF4-FFF2-40B4-BE49-F238E27FC236}">
                <a16:creationId xmlns:a16="http://schemas.microsoft.com/office/drawing/2014/main" id="{C569DD83-F0DD-42DD-AA04-9308250A0D4F}"/>
              </a:ext>
            </a:extLst>
          </p:cNvPr>
          <p:cNvSpPr/>
          <p:nvPr/>
        </p:nvSpPr>
        <p:spPr>
          <a:xfrm>
            <a:off x="3148314" y="4955006"/>
            <a:ext cx="6540661" cy="1551895"/>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dirty="0">
              <a:solidFill>
                <a:schemeClr val="tx1"/>
              </a:solidFill>
              <a:latin typeface="Verdana"/>
            </a:endParaRPr>
          </a:p>
        </p:txBody>
      </p:sp>
      <p:sp>
        <p:nvSpPr>
          <p:cNvPr id="9" name="TextBox 8">
            <a:extLst>
              <a:ext uri="{FF2B5EF4-FFF2-40B4-BE49-F238E27FC236}">
                <a16:creationId xmlns:a16="http://schemas.microsoft.com/office/drawing/2014/main" id="{37A70110-BC4A-4973-92D8-A8452A4C8B87}"/>
              </a:ext>
            </a:extLst>
          </p:cNvPr>
          <p:cNvSpPr txBox="1"/>
          <p:nvPr/>
        </p:nvSpPr>
        <p:spPr>
          <a:xfrm>
            <a:off x="3240911" y="4925104"/>
            <a:ext cx="6448064" cy="1400383"/>
          </a:xfrm>
          <a:prstGeom prst="rect">
            <a:avLst/>
          </a:prstGeom>
          <a:noFill/>
        </p:spPr>
        <p:txBody>
          <a:bodyPr wrap="square">
            <a:spAutoFit/>
          </a:bodyPr>
          <a:lstStyle/>
          <a:p>
            <a:pPr defTabSz="685800" eaLnBrk="0" fontAlgn="base" hangingPunct="0">
              <a:spcBef>
                <a:spcPct val="0"/>
              </a:spcBef>
              <a:spcAft>
                <a:spcPct val="0"/>
              </a:spcAft>
              <a:defRPr/>
            </a:pPr>
            <a:r>
              <a:rPr lang="en-US" sz="900" b="1" dirty="0">
                <a:latin typeface="Verdana"/>
                <a:ea typeface="ＭＳ Ｐゴシック" charset="0"/>
                <a:cs typeface="Verdana"/>
              </a:rPr>
              <a:t>                        </a:t>
            </a:r>
          </a:p>
          <a:p>
            <a:pPr algn="ctr" defTabSz="685800" eaLnBrk="0" fontAlgn="base" hangingPunct="0">
              <a:spcBef>
                <a:spcPct val="0"/>
              </a:spcBef>
              <a:spcAft>
                <a:spcPct val="0"/>
              </a:spcAft>
              <a:defRPr/>
            </a:pPr>
            <a:r>
              <a:rPr lang="en-US" sz="1600" b="1" dirty="0">
                <a:latin typeface="Verdana"/>
                <a:ea typeface="ＭＳ Ｐゴシック" charset="0"/>
                <a:cs typeface="Verdana"/>
              </a:rPr>
              <a:t>Teacher Reflection</a:t>
            </a:r>
          </a:p>
          <a:p>
            <a:pPr defTabSz="685800" eaLnBrk="0" fontAlgn="base" hangingPunct="0">
              <a:spcBef>
                <a:spcPct val="0"/>
              </a:spcBef>
              <a:spcAft>
                <a:spcPct val="0"/>
              </a:spcAft>
              <a:defRPr/>
            </a:pPr>
            <a:r>
              <a:rPr lang="en-US" sz="2000" b="1" dirty="0">
                <a:latin typeface="Arial Narrow" panose="020B0606020202030204" pitchFamily="34" charset="0"/>
                <a:ea typeface="ＭＳ Ｐゴシック" charset="0"/>
                <a:cs typeface="Verdana"/>
              </a:rPr>
              <a:t>Reflect, both individually and collaboratively, on the effects of instruction and use the reflective process to continually improve instructional practice.</a:t>
            </a:r>
          </a:p>
        </p:txBody>
      </p:sp>
    </p:spTree>
    <p:extLst>
      <p:ext uri="{BB962C8B-B14F-4D97-AF65-F5344CB8AC3E}">
        <p14:creationId xmlns:p14="http://schemas.microsoft.com/office/powerpoint/2010/main" val="29350499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QRnadwDLsZ3Ln9Tez3zUBro0IXNjIY6hKw1TCmDW-ZXYhJ2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257" y="111762"/>
            <a:ext cx="9485000" cy="631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3124200"/>
            <a:ext cx="3124200" cy="1295400"/>
          </a:xfrm>
          <a:prstGeom prst="rect">
            <a:avLst/>
          </a:prstGeom>
        </p:spPr>
        <p:txBody>
          <a:bodyPr vert="horz" wrap="square" lIns="91440" tIns="45720" rIns="91440" bIns="45720" rtlCol="0" anchor="ctr">
            <a:normAutofit/>
          </a:bodyPr>
          <a:lstStyle/>
          <a:p>
            <a:pPr algn="ctr">
              <a:spcBef>
                <a:spcPct val="0"/>
              </a:spcBef>
              <a:defRPr/>
            </a:pPr>
            <a:r>
              <a:rPr lang="en-US" sz="3200" b="1" dirty="0">
                <a:solidFill>
                  <a:srgbClr val="C00000"/>
                </a:solidFill>
                <a:latin typeface="Arial Black" panose="020B0A04020102020204" pitchFamily="34" charset="0"/>
              </a:rPr>
              <a:t>Instructional Planning</a:t>
            </a:r>
          </a:p>
        </p:txBody>
      </p:sp>
    </p:spTree>
    <p:extLst>
      <p:ext uri="{BB962C8B-B14F-4D97-AF65-F5344CB8AC3E}">
        <p14:creationId xmlns:p14="http://schemas.microsoft.com/office/powerpoint/2010/main" val="135057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1034143" y="361171"/>
            <a:ext cx="10853057" cy="1143000"/>
          </a:xfrm>
        </p:spPr>
        <p:txBody>
          <a:bodyPr>
            <a:normAutofit/>
          </a:bodyPr>
          <a:lstStyle/>
          <a:p>
            <a:pPr>
              <a:defRPr/>
            </a:pPr>
            <a:r>
              <a:rPr lang="en-US" b="1" dirty="0">
                <a:solidFill>
                  <a:srgbClr val="376098"/>
                </a:solidFill>
              </a:rPr>
              <a:t>4 Key Tools for Instructional Planning </a:t>
            </a:r>
          </a:p>
        </p:txBody>
      </p:sp>
      <p:sp>
        <p:nvSpPr>
          <p:cNvPr id="25604" name="Rectangle 3"/>
          <p:cNvSpPr>
            <a:spLocks noGrp="1" noChangeArrowheads="1"/>
          </p:cNvSpPr>
          <p:nvPr>
            <p:ph type="body" sz="half" idx="1"/>
          </p:nvPr>
        </p:nvSpPr>
        <p:spPr>
          <a:xfrm>
            <a:off x="892628" y="2466686"/>
            <a:ext cx="5643564" cy="3200400"/>
          </a:xfrm>
        </p:spPr>
        <p:txBody>
          <a:bodyPr>
            <a:normAutofit fontScale="92500" lnSpcReduction="20000"/>
          </a:bodyPr>
          <a:lstStyle/>
          <a:p>
            <a:pPr marL="514350" indent="-514350">
              <a:buFont typeface="+mj-lt"/>
              <a:buAutoNum type="arabicPeriod"/>
            </a:pPr>
            <a:r>
              <a:rPr lang="en-US" dirty="0">
                <a:solidFill>
                  <a:srgbClr val="376098"/>
                </a:solidFill>
              </a:rPr>
              <a:t>Course Syllabus</a:t>
            </a:r>
          </a:p>
          <a:p>
            <a:pPr marL="514350" indent="-514350">
              <a:buFont typeface="+mj-lt"/>
              <a:buAutoNum type="arabicPeriod"/>
            </a:pPr>
            <a:endParaRPr lang="en-US" dirty="0">
              <a:solidFill>
                <a:srgbClr val="376098"/>
              </a:solidFill>
            </a:endParaRPr>
          </a:p>
          <a:p>
            <a:pPr marL="514350" indent="-514350">
              <a:buFont typeface="+mj-lt"/>
              <a:buAutoNum type="arabicPeriod"/>
            </a:pPr>
            <a:r>
              <a:rPr lang="en-US" dirty="0">
                <a:solidFill>
                  <a:srgbClr val="376098"/>
                </a:solidFill>
              </a:rPr>
              <a:t>Curriculum Map</a:t>
            </a:r>
          </a:p>
          <a:p>
            <a:pPr marL="514350" indent="-514350">
              <a:buFont typeface="+mj-lt"/>
              <a:buAutoNum type="arabicPeriod"/>
            </a:pPr>
            <a:endParaRPr lang="en-US" dirty="0">
              <a:solidFill>
                <a:srgbClr val="376098"/>
              </a:solidFill>
            </a:endParaRPr>
          </a:p>
          <a:p>
            <a:pPr marL="514350" indent="-514350">
              <a:buFont typeface="+mj-lt"/>
              <a:buAutoNum type="arabicPeriod"/>
            </a:pPr>
            <a:r>
              <a:rPr lang="en-US" dirty="0">
                <a:solidFill>
                  <a:srgbClr val="376098"/>
                </a:solidFill>
              </a:rPr>
              <a:t>Unit Plan</a:t>
            </a:r>
          </a:p>
          <a:p>
            <a:pPr marL="514350" indent="-514350">
              <a:buFont typeface="+mj-lt"/>
              <a:buAutoNum type="arabicPeriod"/>
            </a:pPr>
            <a:endParaRPr lang="en-US" dirty="0">
              <a:solidFill>
                <a:srgbClr val="376098"/>
              </a:solidFill>
            </a:endParaRPr>
          </a:p>
          <a:p>
            <a:pPr marL="514350" indent="-514350">
              <a:buFont typeface="+mj-lt"/>
              <a:buAutoNum type="arabicPeriod"/>
            </a:pPr>
            <a:r>
              <a:rPr lang="en-US" dirty="0">
                <a:solidFill>
                  <a:srgbClr val="376098"/>
                </a:solidFill>
              </a:rPr>
              <a:t>Lesson Plan</a:t>
            </a:r>
          </a:p>
        </p:txBody>
      </p:sp>
      <p:pic>
        <p:nvPicPr>
          <p:cNvPr id="4" name="Picture 3">
            <a:extLst>
              <a:ext uri="{FF2B5EF4-FFF2-40B4-BE49-F238E27FC236}">
                <a16:creationId xmlns:a16="http://schemas.microsoft.com/office/drawing/2014/main" id="{BF40FA5B-2ACE-403A-A33A-B5B6613EFF7A}"/>
              </a:ext>
            </a:extLst>
          </p:cNvPr>
          <p:cNvPicPr>
            <a:picLocks noChangeAspect="1"/>
          </p:cNvPicPr>
          <p:nvPr/>
        </p:nvPicPr>
        <p:blipFill>
          <a:blip r:embed="rId3"/>
          <a:stretch>
            <a:fillRect/>
          </a:stretch>
        </p:blipFill>
        <p:spPr>
          <a:xfrm>
            <a:off x="7377794" y="2386406"/>
            <a:ext cx="2800350" cy="2800350"/>
          </a:xfrm>
          <a:prstGeom prst="rect">
            <a:avLst/>
          </a:prstGeom>
        </p:spPr>
      </p:pic>
      <p:sp>
        <p:nvSpPr>
          <p:cNvPr id="6" name="Footer Placeholder 1">
            <a:extLst>
              <a:ext uri="{FF2B5EF4-FFF2-40B4-BE49-F238E27FC236}">
                <a16:creationId xmlns:a16="http://schemas.microsoft.com/office/drawing/2014/main" id="{2AAB49C2-3D29-44C2-A053-0CB984265E77}"/>
              </a:ext>
            </a:extLst>
          </p:cNvPr>
          <p:cNvSpPr txBox="1">
            <a:spLocks/>
          </p:cNvSpPr>
          <p:nvPr/>
        </p:nvSpPr>
        <p:spPr>
          <a:xfrm>
            <a:off x="6998711" y="6401870"/>
            <a:ext cx="419812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Recruit and Train</a:t>
            </a:r>
            <a:endParaRPr lang="en-US" dirty="0"/>
          </a:p>
        </p:txBody>
      </p:sp>
    </p:spTree>
    <p:extLst>
      <p:ext uri="{BB962C8B-B14F-4D97-AF65-F5344CB8AC3E}">
        <p14:creationId xmlns:p14="http://schemas.microsoft.com/office/powerpoint/2010/main" val="5007137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150962" y="5557670"/>
            <a:ext cx="8229600" cy="552552"/>
          </a:xfrm>
          <a:solidFill>
            <a:schemeClr val="accent1"/>
          </a:solidFill>
        </p:spPr>
        <p:txBody>
          <a:bodyPr>
            <a:normAutofit/>
          </a:bodyPr>
          <a:lstStyle/>
          <a:p>
            <a:pPr algn="ctr">
              <a:defRPr/>
            </a:pPr>
            <a:r>
              <a:rPr lang="en-US" sz="2400" dirty="0">
                <a:solidFill>
                  <a:schemeClr val="bg1"/>
                </a:solidFill>
              </a:rPr>
              <a:t>The Big Picture of Instructional Planning</a:t>
            </a:r>
          </a:p>
        </p:txBody>
      </p:sp>
      <p:sp>
        <p:nvSpPr>
          <p:cNvPr id="4" name="Rounded Rectangle 3"/>
          <p:cNvSpPr/>
          <p:nvPr/>
        </p:nvSpPr>
        <p:spPr>
          <a:xfrm>
            <a:off x="2133600" y="1524000"/>
            <a:ext cx="7620000" cy="762000"/>
          </a:xfrm>
          <a:prstGeom prst="round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defRPr/>
            </a:pPr>
            <a:r>
              <a:rPr lang="en-US" sz="3200" b="1" dirty="0">
                <a:solidFill>
                  <a:prstClr val="white"/>
                </a:solidFill>
                <a:latin typeface="Calibri" panose="020F0502020204030204" pitchFamily="34" charset="0"/>
              </a:rPr>
              <a:t>Curriculum Map</a:t>
            </a:r>
          </a:p>
        </p:txBody>
      </p:sp>
      <p:sp>
        <p:nvSpPr>
          <p:cNvPr id="5" name="Rounded Rectangle 4"/>
          <p:cNvSpPr/>
          <p:nvPr/>
        </p:nvSpPr>
        <p:spPr>
          <a:xfrm>
            <a:off x="2133600" y="2514600"/>
            <a:ext cx="22098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2800" b="1" dirty="0">
                <a:solidFill>
                  <a:prstClr val="white"/>
                </a:solidFill>
                <a:latin typeface="Calibri" panose="020F0502020204030204" pitchFamily="34" charset="0"/>
              </a:rPr>
              <a:t>Unit 1</a:t>
            </a:r>
          </a:p>
        </p:txBody>
      </p:sp>
      <p:sp>
        <p:nvSpPr>
          <p:cNvPr id="8" name="Rounded Rectangle 7"/>
          <p:cNvSpPr/>
          <p:nvPr/>
        </p:nvSpPr>
        <p:spPr>
          <a:xfrm>
            <a:off x="4838700" y="2545080"/>
            <a:ext cx="22098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fontAlgn="base" hangingPunct="0">
              <a:spcBef>
                <a:spcPct val="0"/>
              </a:spcBef>
              <a:spcAft>
                <a:spcPct val="0"/>
              </a:spcAft>
              <a:defRPr/>
            </a:pPr>
            <a:r>
              <a:rPr lang="en-US" sz="2800" b="1" dirty="0">
                <a:solidFill>
                  <a:prstClr val="white"/>
                </a:solidFill>
                <a:latin typeface="Calibri" panose="020F0502020204030204" pitchFamily="34" charset="0"/>
              </a:rPr>
              <a:t>Unit 2</a:t>
            </a:r>
          </a:p>
        </p:txBody>
      </p:sp>
      <p:sp>
        <p:nvSpPr>
          <p:cNvPr id="9" name="Rounded Rectangle 8"/>
          <p:cNvSpPr/>
          <p:nvPr/>
        </p:nvSpPr>
        <p:spPr>
          <a:xfrm>
            <a:off x="7574280" y="2514600"/>
            <a:ext cx="2209800" cy="6400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defRPr/>
            </a:pPr>
            <a:r>
              <a:rPr lang="en-US" sz="2800" b="1" dirty="0">
                <a:solidFill>
                  <a:prstClr val="white"/>
                </a:solidFill>
                <a:latin typeface="Calibri" panose="020F0502020204030204" pitchFamily="34" charset="0"/>
              </a:rPr>
              <a:t>Unit 3</a:t>
            </a:r>
          </a:p>
        </p:txBody>
      </p:sp>
      <p:sp>
        <p:nvSpPr>
          <p:cNvPr id="6" name="Rectangle 5"/>
          <p:cNvSpPr/>
          <p:nvPr/>
        </p:nvSpPr>
        <p:spPr>
          <a:xfrm>
            <a:off x="2686050" y="3276600"/>
            <a:ext cx="11049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1" name="Rectangle 10"/>
          <p:cNvSpPr/>
          <p:nvPr/>
        </p:nvSpPr>
        <p:spPr>
          <a:xfrm>
            <a:off x="5391150" y="3291840"/>
            <a:ext cx="11049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2" name="Rectangle 11"/>
          <p:cNvSpPr/>
          <p:nvPr/>
        </p:nvSpPr>
        <p:spPr>
          <a:xfrm>
            <a:off x="8111490" y="3276600"/>
            <a:ext cx="11049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3" name="Rectangle 12"/>
          <p:cNvSpPr/>
          <p:nvPr/>
        </p:nvSpPr>
        <p:spPr>
          <a:xfrm>
            <a:off x="8126730" y="4343400"/>
            <a:ext cx="11049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4" name="Rectangle 13"/>
          <p:cNvSpPr/>
          <p:nvPr/>
        </p:nvSpPr>
        <p:spPr>
          <a:xfrm>
            <a:off x="5391150" y="4343400"/>
            <a:ext cx="11049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5" name="Rectangle 14"/>
          <p:cNvSpPr/>
          <p:nvPr/>
        </p:nvSpPr>
        <p:spPr>
          <a:xfrm>
            <a:off x="2686050" y="4343400"/>
            <a:ext cx="11049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eaLnBrk="0" fontAlgn="base" hangingPunct="0">
              <a:spcBef>
                <a:spcPct val="0"/>
              </a:spcBef>
              <a:spcAft>
                <a:spcPct val="0"/>
              </a:spcAft>
              <a:defRPr/>
            </a:pPr>
            <a:r>
              <a:rPr lang="en-US" dirty="0">
                <a:solidFill>
                  <a:prstClr val="black"/>
                </a:solidFill>
                <a:latin typeface="Verdana"/>
              </a:rPr>
              <a:t>Daily</a:t>
            </a:r>
          </a:p>
          <a:p>
            <a:pPr algn="ctr" eaLnBrk="0" fontAlgn="base" hangingPunct="0">
              <a:spcBef>
                <a:spcPct val="0"/>
              </a:spcBef>
              <a:spcAft>
                <a:spcPct val="0"/>
              </a:spcAft>
              <a:defRPr/>
            </a:pPr>
            <a:r>
              <a:rPr lang="en-US" dirty="0">
                <a:solidFill>
                  <a:prstClr val="black"/>
                </a:solidFill>
                <a:latin typeface="Verdana"/>
              </a:rPr>
              <a:t>Lesson Plan</a:t>
            </a:r>
          </a:p>
        </p:txBody>
      </p:sp>
      <p:sp>
        <p:nvSpPr>
          <p:cNvPr id="16" name="Rounded Rectangle 15"/>
          <p:cNvSpPr/>
          <p:nvPr/>
        </p:nvSpPr>
        <p:spPr>
          <a:xfrm>
            <a:off x="2133600" y="457200"/>
            <a:ext cx="7620000" cy="762000"/>
          </a:xfrm>
          <a:prstGeom prst="round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defRPr/>
            </a:pPr>
            <a:r>
              <a:rPr lang="en-US" sz="3200" b="1" dirty="0">
                <a:solidFill>
                  <a:prstClr val="white"/>
                </a:solidFill>
                <a:latin typeface="Calibri" panose="020F0502020204030204" pitchFamily="34" charset="0"/>
              </a:rPr>
              <a:t>Course Syllabus</a:t>
            </a:r>
          </a:p>
        </p:txBody>
      </p:sp>
      <p:sp>
        <p:nvSpPr>
          <p:cNvPr id="17" name="Footer Placeholder 1">
            <a:extLst>
              <a:ext uri="{FF2B5EF4-FFF2-40B4-BE49-F238E27FC236}">
                <a16:creationId xmlns:a16="http://schemas.microsoft.com/office/drawing/2014/main" id="{FDD26036-227F-4D4A-8C88-67DE236C8467}"/>
              </a:ext>
            </a:extLst>
          </p:cNvPr>
          <p:cNvSpPr>
            <a:spLocks noGrp="1"/>
          </p:cNvSpPr>
          <p:nvPr>
            <p:ph type="ftr" sz="quarter" idx="11"/>
          </p:nvPr>
        </p:nvSpPr>
        <p:spPr>
          <a:xfrm>
            <a:off x="6998711" y="6401870"/>
            <a:ext cx="4198120" cy="411480"/>
          </a:xfrm>
        </p:spPr>
        <p:txBody>
          <a:bodyPr/>
          <a:lstStyle/>
          <a:p>
            <a:r>
              <a:rPr lang="en-US" dirty="0"/>
              <a:t>Recruit and Train</a:t>
            </a:r>
          </a:p>
        </p:txBody>
      </p:sp>
    </p:spTree>
    <p:extLst>
      <p:ext uri="{BB962C8B-B14F-4D97-AF65-F5344CB8AC3E}">
        <p14:creationId xmlns:p14="http://schemas.microsoft.com/office/powerpoint/2010/main" val="189352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D0A47-07E2-4C54-B2FA-1D4F880915AD}"/>
              </a:ext>
            </a:extLst>
          </p:cNvPr>
          <p:cNvSpPr>
            <a:spLocks noGrp="1"/>
          </p:cNvSpPr>
          <p:nvPr>
            <p:ph idx="1"/>
          </p:nvPr>
        </p:nvSpPr>
        <p:spPr/>
        <p:txBody>
          <a:bodyPr/>
          <a:lstStyle/>
          <a:p>
            <a:pPr marL="457200" indent="-457200">
              <a:buFont typeface="Arial" panose="020B0604020202020204" pitchFamily="34" charset="0"/>
              <a:buChar char="•"/>
            </a:pPr>
            <a:r>
              <a:rPr lang="en-US" dirty="0"/>
              <a:t>Embedding literacy</a:t>
            </a:r>
          </a:p>
          <a:p>
            <a:pPr marL="457200" indent="-457200">
              <a:buFont typeface="Arial" panose="020B0604020202020204" pitchFamily="34" charset="0"/>
              <a:buChar char="•"/>
            </a:pPr>
            <a:r>
              <a:rPr lang="en-US" dirty="0"/>
              <a:t>Embedding mathematics</a:t>
            </a:r>
          </a:p>
          <a:p>
            <a:pPr marL="457200" indent="-457200">
              <a:buFont typeface="Arial" panose="020B0604020202020204" pitchFamily="34" charset="0"/>
              <a:buChar char="•"/>
            </a:pPr>
            <a:r>
              <a:rPr lang="en-US" dirty="0"/>
              <a:t>Project-based Learning</a:t>
            </a:r>
          </a:p>
          <a:p>
            <a:pPr marL="457200" indent="-457200">
              <a:buFont typeface="Arial" panose="020B0604020202020204" pitchFamily="34" charset="0"/>
              <a:buChar char="•"/>
            </a:pPr>
            <a:r>
              <a:rPr lang="en-US" dirty="0"/>
              <a:t>Problem-based Learning</a:t>
            </a:r>
          </a:p>
          <a:p>
            <a:pPr marL="457200" indent="-457200">
              <a:buFont typeface="Arial" panose="020B0604020202020204" pitchFamily="34" charset="0"/>
              <a:buChar char="•"/>
            </a:pPr>
            <a:r>
              <a:rPr lang="en-US" dirty="0"/>
              <a:t>Cooperative Learning</a:t>
            </a:r>
          </a:p>
          <a:p>
            <a:pPr marL="457200" indent="-457200">
              <a:buFont typeface="Arial" panose="020B0604020202020204" pitchFamily="34" charset="0"/>
              <a:buChar char="•"/>
            </a:pPr>
            <a:r>
              <a:rPr lang="en-US" dirty="0"/>
              <a:t>Strategies for specific skill development</a:t>
            </a:r>
          </a:p>
        </p:txBody>
      </p:sp>
      <p:sp>
        <p:nvSpPr>
          <p:cNvPr id="4" name="Title 3">
            <a:extLst>
              <a:ext uri="{FF2B5EF4-FFF2-40B4-BE49-F238E27FC236}">
                <a16:creationId xmlns:a16="http://schemas.microsoft.com/office/drawing/2014/main" id="{67F1A795-0985-4034-8D83-44D41340FF4E}"/>
              </a:ext>
            </a:extLst>
          </p:cNvPr>
          <p:cNvSpPr>
            <a:spLocks noGrp="1"/>
          </p:cNvSpPr>
          <p:nvPr>
            <p:ph type="title"/>
          </p:nvPr>
        </p:nvSpPr>
        <p:spPr/>
        <p:txBody>
          <a:bodyPr/>
          <a:lstStyle/>
          <a:p>
            <a:r>
              <a:rPr lang="en-US" b="1" dirty="0"/>
              <a:t>Instructional Strategies</a:t>
            </a:r>
          </a:p>
        </p:txBody>
      </p:sp>
      <p:sp>
        <p:nvSpPr>
          <p:cNvPr id="5" name="Slide Number Placeholder 4">
            <a:extLst>
              <a:ext uri="{FF2B5EF4-FFF2-40B4-BE49-F238E27FC236}">
                <a16:creationId xmlns:a16="http://schemas.microsoft.com/office/drawing/2014/main" id="{144ABA33-B892-47A7-A8F5-EE6D395537BA}"/>
              </a:ext>
            </a:extLst>
          </p:cNvPr>
          <p:cNvSpPr>
            <a:spLocks noGrp="1"/>
          </p:cNvSpPr>
          <p:nvPr>
            <p:ph type="sldNum" sz="quarter" idx="12"/>
          </p:nvPr>
        </p:nvSpPr>
        <p:spPr/>
        <p:txBody>
          <a:bodyPr/>
          <a:lstStyle/>
          <a:p>
            <a:fld id="{C6BF0614-88EF-E141-A4D8-626B55E019E0}" type="slidenum">
              <a:rPr lang="en-US" smtClean="0"/>
              <a:pPr/>
              <a:t>18</a:t>
            </a:fld>
            <a:endParaRPr lang="en-US" dirty="0"/>
          </a:p>
        </p:txBody>
      </p:sp>
      <p:sp>
        <p:nvSpPr>
          <p:cNvPr id="6" name="Footer Placeholder 1">
            <a:extLst>
              <a:ext uri="{FF2B5EF4-FFF2-40B4-BE49-F238E27FC236}">
                <a16:creationId xmlns:a16="http://schemas.microsoft.com/office/drawing/2014/main" id="{EC00038C-8C60-478B-882C-DDB8F6EB7D1B}"/>
              </a:ext>
            </a:extLst>
          </p:cNvPr>
          <p:cNvSpPr>
            <a:spLocks noGrp="1"/>
          </p:cNvSpPr>
          <p:nvPr>
            <p:ph type="ftr" sz="quarter" idx="11"/>
          </p:nvPr>
        </p:nvSpPr>
        <p:spPr>
          <a:xfrm>
            <a:off x="6998711" y="6401870"/>
            <a:ext cx="4198120" cy="411480"/>
          </a:xfrm>
        </p:spPr>
        <p:txBody>
          <a:bodyPr/>
          <a:lstStyle/>
          <a:p>
            <a:r>
              <a:rPr lang="en-US" dirty="0"/>
              <a:t>Recruit and Train</a:t>
            </a:r>
          </a:p>
        </p:txBody>
      </p:sp>
    </p:spTree>
    <p:extLst>
      <p:ext uri="{BB962C8B-B14F-4D97-AF65-F5344CB8AC3E}">
        <p14:creationId xmlns:p14="http://schemas.microsoft.com/office/powerpoint/2010/main" val="321592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636814" y="4474029"/>
            <a:ext cx="11163299" cy="1655308"/>
          </a:xfrm>
        </p:spPr>
        <p:txBody>
          <a:bodyPr>
            <a:normAutofit/>
          </a:bodyPr>
          <a:lstStyle/>
          <a:p>
            <a:pPr marL="109537" indent="0">
              <a:buNone/>
            </a:pPr>
            <a:r>
              <a:rPr lang="en-US" dirty="0"/>
              <a:t>The process of collecting, analyzing, and interpreting information to determine the degree to which students are </a:t>
            </a:r>
            <a:r>
              <a:rPr lang="en-US" dirty="0">
                <a:solidFill>
                  <a:srgbClr val="C00000"/>
                </a:solidFill>
                <a:highlight>
                  <a:srgbClr val="FFFF00"/>
                </a:highlight>
              </a:rPr>
              <a:t>learning</a:t>
            </a:r>
            <a:r>
              <a:rPr lang="en-US" dirty="0">
                <a:solidFill>
                  <a:srgbClr val="C00000"/>
                </a:solidFill>
              </a:rPr>
              <a:t> </a:t>
            </a:r>
            <a:r>
              <a:rPr lang="en-US" dirty="0"/>
              <a:t>what is intended.</a:t>
            </a:r>
          </a:p>
        </p:txBody>
      </p:sp>
      <p:pic>
        <p:nvPicPr>
          <p:cNvPr id="4" name="Picture 3">
            <a:extLst>
              <a:ext uri="{FF2B5EF4-FFF2-40B4-BE49-F238E27FC236}">
                <a16:creationId xmlns:a16="http://schemas.microsoft.com/office/drawing/2014/main" id="{D2A910CC-BDB7-40DE-A748-480EB0F96B61}"/>
              </a:ext>
            </a:extLst>
          </p:cNvPr>
          <p:cNvPicPr>
            <a:picLocks noChangeAspect="1"/>
          </p:cNvPicPr>
          <p:nvPr/>
        </p:nvPicPr>
        <p:blipFill>
          <a:blip r:embed="rId3"/>
          <a:stretch>
            <a:fillRect/>
          </a:stretch>
        </p:blipFill>
        <p:spPr>
          <a:xfrm>
            <a:off x="3286126" y="728663"/>
            <a:ext cx="4714873" cy="3337494"/>
          </a:xfrm>
          <a:prstGeom prst="rect">
            <a:avLst/>
          </a:prstGeom>
        </p:spPr>
      </p:pic>
    </p:spTree>
    <p:extLst>
      <p:ext uri="{BB962C8B-B14F-4D97-AF65-F5344CB8AC3E}">
        <p14:creationId xmlns:p14="http://schemas.microsoft.com/office/powerpoint/2010/main" val="38670798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A0A4DFE2-37DB-4DD0-8C05-153552D7A7D4}"/>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en-US" dirty="0"/>
              <a:t>Find and Train</a:t>
            </a:r>
          </a:p>
        </p:txBody>
      </p:sp>
      <p:sp>
        <p:nvSpPr>
          <p:cNvPr id="3" name="Content Placeholder 2">
            <a:extLst>
              <a:ext uri="{FF2B5EF4-FFF2-40B4-BE49-F238E27FC236}">
                <a16:creationId xmlns:a16="http://schemas.microsoft.com/office/drawing/2014/main" id="{16951471-30D1-4294-9AEC-0FBA17384EE4}"/>
              </a:ext>
            </a:extLst>
          </p:cNvPr>
          <p:cNvSpPr>
            <a:spLocks noGrp="1"/>
          </p:cNvSpPr>
          <p:nvPr>
            <p:ph sz="half" idx="1"/>
          </p:nvPr>
        </p:nvSpPr>
        <p:spPr>
          <a:xfrm>
            <a:off x="1061155" y="1600201"/>
            <a:ext cx="10371421" cy="4525963"/>
          </a:xfrm>
        </p:spPr>
        <p:txBody>
          <a:bodyPr>
            <a:normAutofit/>
          </a:bodyPr>
          <a:lstStyle/>
          <a:p>
            <a:pPr marL="457200" indent="-457200">
              <a:buFont typeface="Arial" panose="020B0604020202020204" pitchFamily="34" charset="0"/>
              <a:buChar char="•"/>
            </a:pPr>
            <a:r>
              <a:rPr lang="en-US" dirty="0"/>
              <a:t>Director of Making Schools Work</a:t>
            </a:r>
          </a:p>
          <a:p>
            <a:pPr marL="457200" indent="-457200">
              <a:buFont typeface="Arial" panose="020B0604020202020204" pitchFamily="34" charset="0"/>
              <a:buChar char="•"/>
            </a:pPr>
            <a:r>
              <a:rPr lang="en-US" dirty="0"/>
              <a:t>Spouse of the Georgia Technical College System’s Director of Online Learning</a:t>
            </a:r>
          </a:p>
          <a:p>
            <a:pPr marL="457200" indent="-457200">
              <a:buFont typeface="Arial" panose="020B0604020202020204" pitchFamily="34" charset="0"/>
              <a:buChar char="•"/>
            </a:pPr>
            <a:r>
              <a:rPr lang="en-US" dirty="0"/>
              <a:t>Former:</a:t>
            </a:r>
          </a:p>
          <a:p>
            <a:pPr marL="914400" lvl="1" indent="-457200">
              <a:buFont typeface="Arial" panose="020B0604020202020204" pitchFamily="34" charset="0"/>
              <a:buChar char="•"/>
            </a:pPr>
            <a:r>
              <a:rPr lang="en-US" sz="2800" dirty="0">
                <a:solidFill>
                  <a:srgbClr val="5D5040"/>
                </a:solidFill>
              </a:rPr>
              <a:t>Middle/High School Math Teacher/Coach</a:t>
            </a:r>
          </a:p>
          <a:p>
            <a:pPr marL="914400" lvl="1" indent="-457200">
              <a:buFont typeface="Arial" panose="020B0604020202020204" pitchFamily="34" charset="0"/>
              <a:buChar char="•"/>
            </a:pPr>
            <a:r>
              <a:rPr lang="en-US" sz="2800" dirty="0">
                <a:solidFill>
                  <a:srgbClr val="5D5040"/>
                </a:solidFill>
              </a:rPr>
              <a:t>High School Administrator</a:t>
            </a:r>
          </a:p>
          <a:p>
            <a:pPr marL="914400" lvl="1" indent="-457200">
              <a:buFont typeface="Arial" panose="020B0604020202020204" pitchFamily="34" charset="0"/>
              <a:buChar char="•"/>
            </a:pPr>
            <a:r>
              <a:rPr lang="en-US" sz="2800" dirty="0">
                <a:solidFill>
                  <a:srgbClr val="5D5040"/>
                </a:solidFill>
              </a:rPr>
              <a:t>Distinguished Educator for KY DOE (the original state school improvement consultant group)</a:t>
            </a:r>
          </a:p>
          <a:p>
            <a:pPr marL="914400" lvl="1" indent="-457200">
              <a:buFont typeface="Arial" panose="020B0604020202020204" pitchFamily="34" charset="0"/>
              <a:buChar char="•"/>
            </a:pPr>
            <a:endParaRPr lang="en-US" sz="2800" dirty="0">
              <a:solidFill>
                <a:srgbClr val="5D5040"/>
              </a:solidFill>
            </a:endParaRPr>
          </a:p>
        </p:txBody>
      </p:sp>
      <p:sp>
        <p:nvSpPr>
          <p:cNvPr id="4" name="Title 3">
            <a:extLst>
              <a:ext uri="{FF2B5EF4-FFF2-40B4-BE49-F238E27FC236}">
                <a16:creationId xmlns:a16="http://schemas.microsoft.com/office/drawing/2014/main" id="{F153C54E-1D16-48E7-A5C0-1C4815629E73}"/>
              </a:ext>
            </a:extLst>
          </p:cNvPr>
          <p:cNvSpPr>
            <a:spLocks noGrp="1"/>
          </p:cNvSpPr>
          <p:nvPr>
            <p:ph type="title"/>
          </p:nvPr>
        </p:nvSpPr>
        <p:spPr>
          <a:xfrm>
            <a:off x="1061155" y="274638"/>
            <a:ext cx="10371420" cy="1143000"/>
          </a:xfrm>
        </p:spPr>
        <p:txBody>
          <a:bodyPr anchor="ctr">
            <a:normAutofit/>
          </a:bodyPr>
          <a:lstStyle/>
          <a:p>
            <a:r>
              <a:rPr lang="en-US" b="1" dirty="0"/>
              <a:t>Scott Warren</a:t>
            </a:r>
          </a:p>
        </p:txBody>
      </p:sp>
      <p:sp>
        <p:nvSpPr>
          <p:cNvPr id="5" name="Slide Number Placeholder 4">
            <a:extLst>
              <a:ext uri="{FF2B5EF4-FFF2-40B4-BE49-F238E27FC236}">
                <a16:creationId xmlns:a16="http://schemas.microsoft.com/office/drawing/2014/main" id="{1A41173C-B69C-41B8-84E8-0DFF8C83D3B9}"/>
              </a:ext>
            </a:extLst>
          </p:cNvPr>
          <p:cNvSpPr>
            <a:spLocks noGrp="1"/>
          </p:cNvSpPr>
          <p:nvPr>
            <p:ph type="sldNum" sz="quarter" idx="12"/>
          </p:nvPr>
        </p:nvSpPr>
        <p:spPr>
          <a:xfrm>
            <a:off x="11233496" y="6386190"/>
            <a:ext cx="695040" cy="411480"/>
          </a:xfrm>
        </p:spPr>
        <p:txBody>
          <a:bodyPr anchor="ctr">
            <a:normAutofit/>
          </a:bodyPr>
          <a:lstStyle/>
          <a:p>
            <a:pPr>
              <a:spcAft>
                <a:spcPts val="600"/>
              </a:spcAft>
            </a:pPr>
            <a:fld id="{C6BF0614-88EF-E141-A4D8-626B55E019E0}" type="slidenum">
              <a:rPr lang="en-US" smtClean="0"/>
              <a:pPr>
                <a:spcAft>
                  <a:spcPts val="600"/>
                </a:spcAft>
              </a:pPr>
              <a:t>2</a:t>
            </a:fld>
            <a:endParaRPr lang="en-US"/>
          </a:p>
        </p:txBody>
      </p:sp>
    </p:spTree>
    <p:extLst>
      <p:ext uri="{BB962C8B-B14F-4D97-AF65-F5344CB8AC3E}">
        <p14:creationId xmlns:p14="http://schemas.microsoft.com/office/powerpoint/2010/main" val="121155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713" y="1676401"/>
            <a:ext cx="11321143" cy="4721225"/>
          </a:xfrm>
        </p:spPr>
        <p:txBody>
          <a:bodyPr>
            <a:normAutofit/>
          </a:bodyPr>
          <a:lstStyle/>
          <a:p>
            <a:r>
              <a:rPr lang="en-US" dirty="0">
                <a:solidFill>
                  <a:srgbClr val="376098"/>
                </a:solidFill>
              </a:rPr>
              <a:t>To provide feedback to students while they learn</a:t>
            </a:r>
          </a:p>
          <a:p>
            <a:endParaRPr lang="en-US" dirty="0">
              <a:solidFill>
                <a:srgbClr val="376098"/>
              </a:solidFill>
            </a:endParaRPr>
          </a:p>
          <a:p>
            <a:r>
              <a:rPr lang="en-US" dirty="0">
                <a:solidFill>
                  <a:srgbClr val="376098"/>
                </a:solidFill>
              </a:rPr>
              <a:t>To measure and report performance to students and their parents</a:t>
            </a:r>
          </a:p>
          <a:p>
            <a:endParaRPr lang="en-US" dirty="0">
              <a:solidFill>
                <a:srgbClr val="376098"/>
              </a:solidFill>
            </a:endParaRPr>
          </a:p>
          <a:p>
            <a:r>
              <a:rPr lang="en-US" dirty="0">
                <a:solidFill>
                  <a:srgbClr val="376098"/>
                </a:solidFill>
              </a:rPr>
              <a:t>To gauge readiness for further learning and the workplace</a:t>
            </a:r>
          </a:p>
          <a:p>
            <a:endParaRPr lang="en-US" dirty="0">
              <a:solidFill>
                <a:srgbClr val="376098"/>
              </a:solidFill>
            </a:endParaRPr>
          </a:p>
          <a:p>
            <a:r>
              <a:rPr lang="en-US" dirty="0">
                <a:solidFill>
                  <a:srgbClr val="376098"/>
                </a:solidFill>
                <a:highlight>
                  <a:srgbClr val="FFFF00"/>
                </a:highlight>
              </a:rPr>
              <a:t>To improve instruction</a:t>
            </a:r>
          </a:p>
        </p:txBody>
      </p:sp>
      <p:sp>
        <p:nvSpPr>
          <p:cNvPr id="2" name="Title 1"/>
          <p:cNvSpPr>
            <a:spLocks noGrp="1"/>
          </p:cNvSpPr>
          <p:nvPr>
            <p:ph type="title"/>
          </p:nvPr>
        </p:nvSpPr>
        <p:spPr>
          <a:xfrm>
            <a:off x="729343" y="457200"/>
            <a:ext cx="11190513" cy="914400"/>
          </a:xfrm>
        </p:spPr>
        <p:txBody>
          <a:bodyPr>
            <a:normAutofit/>
          </a:bodyPr>
          <a:lstStyle/>
          <a:p>
            <a:r>
              <a:rPr lang="en-US" b="1" dirty="0"/>
              <a:t>Why Do Teachers Assess Students?</a:t>
            </a:r>
          </a:p>
        </p:txBody>
      </p:sp>
      <p:pic>
        <p:nvPicPr>
          <p:cNvPr id="4" name="Picture 3">
            <a:extLst>
              <a:ext uri="{FF2B5EF4-FFF2-40B4-BE49-F238E27FC236}">
                <a16:creationId xmlns:a16="http://schemas.microsoft.com/office/drawing/2014/main" id="{EC867200-D206-4074-8D74-7754BB5F1C63}"/>
              </a:ext>
            </a:extLst>
          </p:cNvPr>
          <p:cNvPicPr>
            <a:picLocks noChangeAspect="1"/>
          </p:cNvPicPr>
          <p:nvPr/>
        </p:nvPicPr>
        <p:blipFill>
          <a:blip r:embed="rId3"/>
          <a:stretch>
            <a:fillRect/>
          </a:stretch>
        </p:blipFill>
        <p:spPr>
          <a:xfrm>
            <a:off x="7750629" y="5286375"/>
            <a:ext cx="3200400" cy="1428750"/>
          </a:xfrm>
          <a:prstGeom prst="rect">
            <a:avLst/>
          </a:prstGeom>
        </p:spPr>
      </p:pic>
    </p:spTree>
    <p:extLst>
      <p:ext uri="{BB962C8B-B14F-4D97-AF65-F5344CB8AC3E}">
        <p14:creationId xmlns:p14="http://schemas.microsoft.com/office/powerpoint/2010/main" val="3439359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798A-F32F-40B9-83B5-DE59FA3A9FCC}"/>
              </a:ext>
            </a:extLst>
          </p:cNvPr>
          <p:cNvSpPr>
            <a:spLocks noGrp="1"/>
          </p:cNvSpPr>
          <p:nvPr>
            <p:ph type="title"/>
          </p:nvPr>
        </p:nvSpPr>
        <p:spPr>
          <a:xfrm>
            <a:off x="863029" y="1031296"/>
            <a:ext cx="3416158" cy="4795408"/>
          </a:xfrm>
        </p:spPr>
        <p:txBody>
          <a:bodyPr>
            <a:normAutofit/>
          </a:bodyPr>
          <a:lstStyle/>
          <a:p>
            <a:r>
              <a:rPr lang="en-US" dirty="0">
                <a:solidFill>
                  <a:srgbClr val="FFFFFF"/>
                </a:solidFill>
              </a:rPr>
              <a:t>Other topics include….	</a:t>
            </a:r>
          </a:p>
        </p:txBody>
      </p:sp>
      <p:graphicFrame>
        <p:nvGraphicFramePr>
          <p:cNvPr id="5" name="Content Placeholder 2">
            <a:extLst>
              <a:ext uri="{FF2B5EF4-FFF2-40B4-BE49-F238E27FC236}">
                <a16:creationId xmlns:a16="http://schemas.microsoft.com/office/drawing/2014/main" id="{C7C9C648-D94B-4A18-AD14-2F9F040E289F}"/>
              </a:ext>
            </a:extLst>
          </p:cNvPr>
          <p:cNvGraphicFramePr>
            <a:graphicFrameLocks noGrp="1"/>
          </p:cNvGraphicFramePr>
          <p:nvPr>
            <p:ph idx="1"/>
            <p:extLst>
              <p:ext uri="{D42A27DB-BD31-4B8C-83A1-F6EECF244321}">
                <p14:modId xmlns:p14="http://schemas.microsoft.com/office/powerpoint/2010/main" val="328129574"/>
              </p:ext>
            </p:extLst>
          </p:nvPr>
        </p:nvGraphicFramePr>
        <p:xfrm>
          <a:off x="696686" y="884581"/>
          <a:ext cx="11011218" cy="5701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1B8C971-28A7-449A-B82A-4BB79658CB52}"/>
              </a:ext>
            </a:extLst>
          </p:cNvPr>
          <p:cNvSpPr txBox="1"/>
          <p:nvPr/>
        </p:nvSpPr>
        <p:spPr>
          <a:xfrm>
            <a:off x="863029" y="304800"/>
            <a:ext cx="10844875" cy="584775"/>
          </a:xfrm>
          <a:prstGeom prst="rect">
            <a:avLst/>
          </a:prstGeom>
          <a:noFill/>
        </p:spPr>
        <p:txBody>
          <a:bodyPr wrap="square" rtlCol="0">
            <a:spAutoFit/>
          </a:bodyPr>
          <a:lstStyle/>
          <a:p>
            <a:pPr algn="ctr"/>
            <a:r>
              <a:rPr lang="en-US" sz="3200" b="1" dirty="0">
                <a:solidFill>
                  <a:srgbClr val="5D5040"/>
                </a:solidFill>
              </a:rPr>
              <a:t>Creating a Learning Culture/Classroom Management</a:t>
            </a:r>
          </a:p>
        </p:txBody>
      </p:sp>
      <p:sp>
        <p:nvSpPr>
          <p:cNvPr id="6" name="Footer Placeholder 1">
            <a:extLst>
              <a:ext uri="{FF2B5EF4-FFF2-40B4-BE49-F238E27FC236}">
                <a16:creationId xmlns:a16="http://schemas.microsoft.com/office/drawing/2014/main" id="{DCFB23C3-FF62-4956-9522-31B76F16D238}"/>
              </a:ext>
            </a:extLst>
          </p:cNvPr>
          <p:cNvSpPr>
            <a:spLocks noGrp="1"/>
          </p:cNvSpPr>
          <p:nvPr>
            <p:ph type="ftr" sz="quarter" idx="11"/>
          </p:nvPr>
        </p:nvSpPr>
        <p:spPr>
          <a:xfrm>
            <a:off x="6998711" y="6401870"/>
            <a:ext cx="4198120" cy="411480"/>
          </a:xfrm>
        </p:spPr>
        <p:txBody>
          <a:bodyPr/>
          <a:lstStyle/>
          <a:p>
            <a:r>
              <a:rPr lang="en-US" dirty="0"/>
              <a:t>Recruit and Train</a:t>
            </a:r>
          </a:p>
        </p:txBody>
      </p:sp>
    </p:spTree>
    <p:extLst>
      <p:ext uri="{BB962C8B-B14F-4D97-AF65-F5344CB8AC3E}">
        <p14:creationId xmlns:p14="http://schemas.microsoft.com/office/powerpoint/2010/main" val="1621799220"/>
      </p:ext>
    </p:extLst>
  </p:cSld>
  <p:clrMapOvr>
    <a:masterClrMapping/>
  </p:clrMapOvr>
  <mc:AlternateContent xmlns:mc="http://schemas.openxmlformats.org/markup-compatibility/2006" xmlns:p14="http://schemas.microsoft.com/office/powerpoint/2010/main">
    <mc:Choice Requires="p14">
      <p:transition spd="slow" p14:dur="3000" advTm="37661"/>
    </mc:Choice>
    <mc:Fallback xmlns="">
      <p:transition spd="slow" advTm="376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4615-D141-42DB-9EB4-F090E3F8C9CA}"/>
              </a:ext>
            </a:extLst>
          </p:cNvPr>
          <p:cNvSpPr>
            <a:spLocks noGrp="1"/>
          </p:cNvSpPr>
          <p:nvPr>
            <p:ph type="title"/>
          </p:nvPr>
        </p:nvSpPr>
        <p:spPr>
          <a:xfrm>
            <a:off x="5170714" y="292305"/>
            <a:ext cx="6668985" cy="1565194"/>
          </a:xfrm>
        </p:spPr>
        <p:txBody>
          <a:bodyPr>
            <a:noAutofit/>
          </a:bodyPr>
          <a:lstStyle/>
          <a:p>
            <a:r>
              <a:rPr lang="en-US" sz="5400" dirty="0">
                <a:solidFill>
                  <a:srgbClr val="000000"/>
                </a:solidFill>
              </a:rPr>
              <a:t>The Skills New Teachers Need…</a:t>
            </a:r>
          </a:p>
        </p:txBody>
      </p:sp>
      <p:pic>
        <p:nvPicPr>
          <p:cNvPr id="7" name="Graphic 6" descr="Teacher">
            <a:extLst>
              <a:ext uri="{FF2B5EF4-FFF2-40B4-BE49-F238E27FC236}">
                <a16:creationId xmlns:a16="http://schemas.microsoft.com/office/drawing/2014/main" id="{4CCD0703-D207-406A-A92D-72F95A84F3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265ED2A-6133-4EBF-85F5-5C8F834BB860}"/>
              </a:ext>
            </a:extLst>
          </p:cNvPr>
          <p:cNvSpPr>
            <a:spLocks noGrp="1"/>
          </p:cNvSpPr>
          <p:nvPr>
            <p:ph idx="1"/>
          </p:nvPr>
        </p:nvSpPr>
        <p:spPr>
          <a:xfrm>
            <a:off x="5170714" y="2421682"/>
            <a:ext cx="6868886" cy="4323502"/>
          </a:xfrm>
        </p:spPr>
        <p:txBody>
          <a:bodyPr anchor="ctr">
            <a:normAutofit/>
          </a:bodyPr>
          <a:lstStyle/>
          <a:p>
            <a:r>
              <a:rPr lang="en-US" dirty="0">
                <a:solidFill>
                  <a:srgbClr val="000000"/>
                </a:solidFill>
              </a:rPr>
              <a:t>Taught to teachers as they need it.</a:t>
            </a:r>
          </a:p>
          <a:p>
            <a:r>
              <a:rPr lang="en-US" dirty="0">
                <a:solidFill>
                  <a:srgbClr val="000000"/>
                </a:solidFill>
              </a:rPr>
              <a:t>Skills supported by PD and classroom coaching.</a:t>
            </a:r>
          </a:p>
          <a:p>
            <a:r>
              <a:rPr lang="en-US" dirty="0">
                <a:solidFill>
                  <a:srgbClr val="000000"/>
                </a:solidFill>
              </a:rPr>
              <a:t>Skills are taught using strategies teachers can use.</a:t>
            </a:r>
          </a:p>
          <a:p>
            <a:r>
              <a:rPr lang="en-US" dirty="0">
                <a:solidFill>
                  <a:srgbClr val="000000"/>
                </a:solidFill>
              </a:rPr>
              <a:t>PD and coaching provided over the course of  1 to 2 school years.</a:t>
            </a:r>
          </a:p>
          <a:p>
            <a:endParaRPr lang="en-US" sz="2000" dirty="0">
              <a:solidFill>
                <a:srgbClr val="000000"/>
              </a:solidFill>
            </a:endParaRPr>
          </a:p>
        </p:txBody>
      </p:sp>
    </p:spTree>
    <p:extLst>
      <p:ext uri="{BB962C8B-B14F-4D97-AF65-F5344CB8AC3E}">
        <p14:creationId xmlns:p14="http://schemas.microsoft.com/office/powerpoint/2010/main" val="936725796"/>
      </p:ext>
    </p:extLst>
  </p:cSld>
  <p:clrMapOvr>
    <a:masterClrMapping/>
  </p:clrMapOvr>
  <mc:AlternateContent xmlns:mc="http://schemas.openxmlformats.org/markup-compatibility/2006" xmlns:p14="http://schemas.microsoft.com/office/powerpoint/2010/main">
    <mc:Choice Requires="p14">
      <p:transition spd="slow" p14:dur="3000" advTm="37661"/>
    </mc:Choice>
    <mc:Fallback xmlns="">
      <p:transition spd="slow" advTm="376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312" y="237768"/>
            <a:ext cx="7992241" cy="721788"/>
          </a:xfrm>
        </p:spPr>
        <p:txBody>
          <a:bodyPr>
            <a:normAutofit/>
          </a:bodyPr>
          <a:lstStyle/>
          <a:p>
            <a:pPr algn="ctr"/>
            <a:r>
              <a:rPr lang="en-US" sz="4000" dirty="0">
                <a:solidFill>
                  <a:schemeClr val="tx2"/>
                </a:solidFill>
              </a:rPr>
              <a:t>Ideal Delivery Model</a:t>
            </a:r>
          </a:p>
        </p:txBody>
      </p:sp>
      <p:sp>
        <p:nvSpPr>
          <p:cNvPr id="4" name="Text Placeholder 3"/>
          <p:cNvSpPr>
            <a:spLocks noGrp="1"/>
          </p:cNvSpPr>
          <p:nvPr>
            <p:ph type="body" sz="half" idx="2"/>
          </p:nvPr>
        </p:nvSpPr>
        <p:spPr>
          <a:xfrm>
            <a:off x="2453626" y="1788091"/>
            <a:ext cx="7700058" cy="4375002"/>
          </a:xfrm>
        </p:spPr>
        <p:txBody>
          <a:bodyPr>
            <a:noAutofit/>
          </a:bodyPr>
          <a:lstStyle/>
          <a:p>
            <a:endParaRPr lang="en-US" sz="2000" dirty="0"/>
          </a:p>
          <a:p>
            <a:endParaRPr lang="en-US" sz="2000" dirty="0"/>
          </a:p>
        </p:txBody>
      </p:sp>
      <p:grpSp>
        <p:nvGrpSpPr>
          <p:cNvPr id="7" name="Group 6">
            <a:extLst>
              <a:ext uri="{FF2B5EF4-FFF2-40B4-BE49-F238E27FC236}">
                <a16:creationId xmlns:a16="http://schemas.microsoft.com/office/drawing/2014/main" id="{FA396BC1-512A-43E9-B883-9994719392FA}"/>
              </a:ext>
            </a:extLst>
          </p:cNvPr>
          <p:cNvGrpSpPr/>
          <p:nvPr/>
        </p:nvGrpSpPr>
        <p:grpSpPr>
          <a:xfrm>
            <a:off x="756501" y="1041723"/>
            <a:ext cx="4521555" cy="4531148"/>
            <a:chOff x="-93412" y="1548089"/>
            <a:chExt cx="3030142" cy="4374793"/>
          </a:xfrm>
        </p:grpSpPr>
        <p:sp>
          <p:nvSpPr>
            <p:cNvPr id="10" name="Text Placeholder 5">
              <a:extLst>
                <a:ext uri="{FF2B5EF4-FFF2-40B4-BE49-F238E27FC236}">
                  <a16:creationId xmlns:a16="http://schemas.microsoft.com/office/drawing/2014/main" id="{710AEE0C-E580-432D-A19E-A7BC57666C5A}"/>
                </a:ext>
              </a:extLst>
            </p:cNvPr>
            <p:cNvSpPr txBox="1">
              <a:spLocks/>
            </p:cNvSpPr>
            <p:nvPr/>
          </p:nvSpPr>
          <p:spPr>
            <a:xfrm>
              <a:off x="-93412" y="1548089"/>
              <a:ext cx="3030141" cy="571500"/>
            </a:xfrm>
            <a:prstGeom prst="rect">
              <a:avLst/>
            </a:prstGeom>
            <a:solidFill>
              <a:schemeClr val="accent1"/>
            </a:solidFill>
            <a:ln w="9652">
              <a:solidFill>
                <a:schemeClr val="accent1"/>
              </a:solidFill>
              <a:miter lim="800000"/>
            </a:ln>
          </p:spPr>
          <p:txBody>
            <a:bodyPr vert="horz" lIns="182880" tIns="45720" rIns="91440" bIns="45720" rtlCol="0" anchor="ctr">
              <a:normAutofit fontScale="92500"/>
            </a:bodyPr>
            <a:lstStyle>
              <a:lvl1pPr marL="0" indent="0" algn="l" defTabSz="342900" rtl="0" eaLnBrk="1" latinLnBrk="0" hangingPunct="1">
                <a:spcBef>
                  <a:spcPct val="20000"/>
                </a:spcBef>
                <a:buClr>
                  <a:schemeClr val="accent6"/>
                </a:buClr>
                <a:buFont typeface="Arial"/>
                <a:buNone/>
                <a:defRPr sz="1800" b="0" kern="1200">
                  <a:solidFill>
                    <a:schemeClr val="bg1"/>
                  </a:solidFill>
                  <a:latin typeface="Arial"/>
                  <a:ea typeface="+mn-ea"/>
                  <a:cs typeface="+mn-cs"/>
                </a:defRPr>
              </a:lvl1pPr>
              <a:lvl2pPr marL="557213" indent="-214313" algn="l" defTabSz="342900" rtl="0" eaLnBrk="1" latinLnBrk="0" hangingPunct="1">
                <a:spcBef>
                  <a:spcPct val="20000"/>
                </a:spcBef>
                <a:buClr>
                  <a:schemeClr val="accent6"/>
                </a:buClr>
                <a:buFont typeface="Arial"/>
                <a:buNone/>
                <a:defRPr sz="1500" b="1" kern="1200">
                  <a:solidFill>
                    <a:schemeClr val="accent6"/>
                  </a:solidFill>
                  <a:latin typeface="Arial"/>
                  <a:ea typeface="+mn-ea"/>
                  <a:cs typeface="+mn-cs"/>
                </a:defRPr>
              </a:lvl2pPr>
              <a:lvl3pPr marL="857250" indent="-171450" algn="l" defTabSz="342900" rtl="0" eaLnBrk="1" latinLnBrk="0" hangingPunct="1">
                <a:spcBef>
                  <a:spcPct val="20000"/>
                </a:spcBef>
                <a:buClr>
                  <a:schemeClr val="accent6"/>
                </a:buClr>
                <a:buFont typeface="Arial"/>
                <a:buNone/>
                <a:defRPr sz="1350" b="1" kern="1200">
                  <a:solidFill>
                    <a:schemeClr val="accent6"/>
                  </a:solidFill>
                  <a:latin typeface="Arial"/>
                  <a:ea typeface="+mn-ea"/>
                  <a:cs typeface="+mn-cs"/>
                </a:defRPr>
              </a:lvl3pPr>
              <a:lvl4pPr marL="1200150" indent="-171450" algn="l" defTabSz="342900" rtl="0" eaLnBrk="1" latinLnBrk="0" hangingPunct="1">
                <a:spcBef>
                  <a:spcPct val="20000"/>
                </a:spcBef>
                <a:buClr>
                  <a:schemeClr val="accent6"/>
                </a:buClr>
                <a:buFont typeface="Arial"/>
                <a:buNone/>
                <a:defRPr sz="1200" b="1" kern="1200">
                  <a:solidFill>
                    <a:schemeClr val="accent6"/>
                  </a:solidFill>
                  <a:latin typeface="Arial"/>
                  <a:ea typeface="+mn-ea"/>
                  <a:cs typeface="+mn-cs"/>
                </a:defRPr>
              </a:lvl4pPr>
              <a:lvl5pPr marL="1543050" indent="-171450" algn="l" defTabSz="342900" rtl="0" eaLnBrk="1" latinLnBrk="0" hangingPunct="1">
                <a:spcBef>
                  <a:spcPct val="20000"/>
                </a:spcBef>
                <a:buClr>
                  <a:schemeClr val="accent6"/>
                </a:buClr>
                <a:buFont typeface="Arial"/>
                <a:buNone/>
                <a:defRPr sz="1200" b="1" kern="1200">
                  <a:solidFill>
                    <a:schemeClr val="accent6"/>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800" b="1" dirty="0">
                  <a:latin typeface="Arial" pitchFamily="34" charset="0"/>
                  <a:cs typeface="Arial" pitchFamily="34" charset="0"/>
                </a:rPr>
                <a:t>Professional Development</a:t>
              </a:r>
            </a:p>
          </p:txBody>
        </p:sp>
        <p:sp>
          <p:nvSpPr>
            <p:cNvPr id="3" name="Rectangle 2">
              <a:extLst>
                <a:ext uri="{FF2B5EF4-FFF2-40B4-BE49-F238E27FC236}">
                  <a16:creationId xmlns:a16="http://schemas.microsoft.com/office/drawing/2014/main" id="{C6495AF4-BAAC-4C1F-A945-CE5D1E63F22A}"/>
                </a:ext>
              </a:extLst>
            </p:cNvPr>
            <p:cNvSpPr/>
            <p:nvPr/>
          </p:nvSpPr>
          <p:spPr>
            <a:xfrm>
              <a:off x="-93411" y="2267860"/>
              <a:ext cx="3030141" cy="3655022"/>
            </a:xfrm>
            <a:prstGeom prst="rect">
              <a:avLst/>
            </a:prstGeom>
          </p:spPr>
          <p:txBody>
            <a:bodyPr wrap="square">
              <a:spAutoFit/>
            </a:bodyPr>
            <a:lstStyle/>
            <a:p>
              <a:pPr marL="342900" indent="-342900">
                <a:spcBef>
                  <a:spcPct val="20000"/>
                </a:spcBef>
                <a:buClr>
                  <a:srgbClr val="5D5040"/>
                </a:buClr>
                <a:buFont typeface="Arial"/>
                <a:buChar char="•"/>
              </a:pPr>
              <a:r>
                <a:rPr lang="en-US" sz="2400" b="1" dirty="0">
                  <a:solidFill>
                    <a:srgbClr val="5D5040"/>
                  </a:solidFill>
                </a:rPr>
                <a:t>Summer Institute I</a:t>
              </a:r>
            </a:p>
            <a:p>
              <a:pPr lvl="1">
                <a:spcBef>
                  <a:spcPct val="20000"/>
                </a:spcBef>
                <a:buClr>
                  <a:srgbClr val="5D5040"/>
                </a:buClr>
              </a:pPr>
              <a:r>
                <a:rPr lang="en-US" sz="2400" dirty="0">
                  <a:solidFill>
                    <a:srgbClr val="5D5040"/>
                  </a:solidFill>
                </a:rPr>
                <a:t>5-10 days prior to first year of teaching</a:t>
              </a:r>
            </a:p>
            <a:p>
              <a:pPr marL="342900" indent="-342900">
                <a:spcBef>
                  <a:spcPct val="20000"/>
                </a:spcBef>
                <a:buClr>
                  <a:srgbClr val="5D5040"/>
                </a:buClr>
                <a:buFont typeface="Arial"/>
                <a:buChar char="•"/>
              </a:pPr>
              <a:r>
                <a:rPr lang="en-US" sz="2400" b="1" dirty="0">
                  <a:solidFill>
                    <a:srgbClr val="5D5040"/>
                  </a:solidFill>
                </a:rPr>
                <a:t>During the First Year</a:t>
              </a:r>
            </a:p>
            <a:p>
              <a:pPr lvl="1">
                <a:spcBef>
                  <a:spcPct val="20000"/>
                </a:spcBef>
                <a:buClr>
                  <a:srgbClr val="5D5040"/>
                </a:buClr>
              </a:pPr>
              <a:r>
                <a:rPr lang="en-US" sz="2400" dirty="0">
                  <a:solidFill>
                    <a:srgbClr val="5D5040"/>
                  </a:solidFill>
                </a:rPr>
                <a:t>3 or more 2-day events</a:t>
              </a:r>
            </a:p>
            <a:p>
              <a:pPr marL="285750" indent="-285750">
                <a:spcBef>
                  <a:spcPct val="20000"/>
                </a:spcBef>
                <a:buClr>
                  <a:srgbClr val="5D5040"/>
                </a:buClr>
                <a:buFont typeface="Arial" panose="020B0604020202020204" pitchFamily="34" charset="0"/>
                <a:buChar char="•"/>
              </a:pPr>
              <a:r>
                <a:rPr lang="en-US" sz="2400" b="1" dirty="0">
                  <a:solidFill>
                    <a:srgbClr val="5D5040"/>
                  </a:solidFill>
                </a:rPr>
                <a:t>Summer Institute II</a:t>
              </a:r>
            </a:p>
            <a:p>
              <a:pPr lvl="1">
                <a:spcBef>
                  <a:spcPct val="20000"/>
                </a:spcBef>
                <a:buClr>
                  <a:srgbClr val="5D5040"/>
                </a:buClr>
              </a:pPr>
              <a:r>
                <a:rPr lang="en-US" sz="2400" dirty="0">
                  <a:solidFill>
                    <a:srgbClr val="5D5040"/>
                  </a:solidFill>
                </a:rPr>
                <a:t>5-10 days following the first year of teaching</a:t>
              </a:r>
            </a:p>
            <a:p>
              <a:pPr>
                <a:spcBef>
                  <a:spcPct val="20000"/>
                </a:spcBef>
                <a:buClr>
                  <a:srgbClr val="5D5040"/>
                </a:buClr>
              </a:pPr>
              <a:endParaRPr lang="en-US" sz="2000" dirty="0">
                <a:solidFill>
                  <a:srgbClr val="5D5040"/>
                </a:solidFill>
              </a:endParaRPr>
            </a:p>
          </p:txBody>
        </p:sp>
      </p:grpSp>
      <p:grpSp>
        <p:nvGrpSpPr>
          <p:cNvPr id="5" name="Group 4">
            <a:extLst>
              <a:ext uri="{FF2B5EF4-FFF2-40B4-BE49-F238E27FC236}">
                <a16:creationId xmlns:a16="http://schemas.microsoft.com/office/drawing/2014/main" id="{B8CE408C-F152-4686-A8D5-C1D79D3CFB4B}"/>
              </a:ext>
            </a:extLst>
          </p:cNvPr>
          <p:cNvGrpSpPr/>
          <p:nvPr/>
        </p:nvGrpSpPr>
        <p:grpSpPr>
          <a:xfrm>
            <a:off x="6118432" y="1041723"/>
            <a:ext cx="5097436" cy="4657849"/>
            <a:chOff x="4899427" y="1545783"/>
            <a:chExt cx="3854351" cy="4333650"/>
          </a:xfrm>
        </p:grpSpPr>
        <p:sp>
          <p:nvSpPr>
            <p:cNvPr id="11" name="Text Placeholder 7">
              <a:extLst>
                <a:ext uri="{FF2B5EF4-FFF2-40B4-BE49-F238E27FC236}">
                  <a16:creationId xmlns:a16="http://schemas.microsoft.com/office/drawing/2014/main" id="{6532C895-253C-4767-B815-DCD3E274861C}"/>
                </a:ext>
              </a:extLst>
            </p:cNvPr>
            <p:cNvSpPr txBox="1">
              <a:spLocks/>
            </p:cNvSpPr>
            <p:nvPr/>
          </p:nvSpPr>
          <p:spPr>
            <a:xfrm>
              <a:off x="4899427" y="1545783"/>
              <a:ext cx="3853161" cy="571500"/>
            </a:xfrm>
            <a:prstGeom prst="rect">
              <a:avLst/>
            </a:prstGeom>
            <a:solidFill>
              <a:schemeClr val="accent1"/>
            </a:solidFill>
            <a:ln w="9652">
              <a:solidFill>
                <a:schemeClr val="accent1"/>
              </a:solidFill>
              <a:miter lim="800000"/>
            </a:ln>
          </p:spPr>
          <p:txBody>
            <a:bodyPr vert="horz" lIns="182880" tIns="45720" rIns="91440" bIns="45720" rtlCol="0" anchor="ctr">
              <a:normAutofit/>
            </a:bodyPr>
            <a:lstStyle>
              <a:lvl1pPr marL="0" indent="0" algn="l" defTabSz="342900" rtl="0" eaLnBrk="1" latinLnBrk="0" hangingPunct="1">
                <a:spcBef>
                  <a:spcPct val="20000"/>
                </a:spcBef>
                <a:buClr>
                  <a:schemeClr val="accent6"/>
                </a:buClr>
                <a:buFont typeface="Arial"/>
                <a:buNone/>
                <a:defRPr sz="1800" b="0" kern="1200">
                  <a:solidFill>
                    <a:schemeClr val="bg1"/>
                  </a:solidFill>
                  <a:latin typeface="Arial"/>
                  <a:ea typeface="+mn-ea"/>
                  <a:cs typeface="+mn-cs"/>
                </a:defRPr>
              </a:lvl1pPr>
              <a:lvl2pPr marL="557213" indent="-214313" algn="l" defTabSz="342900" rtl="0" eaLnBrk="1" latinLnBrk="0" hangingPunct="1">
                <a:spcBef>
                  <a:spcPct val="20000"/>
                </a:spcBef>
                <a:buClr>
                  <a:schemeClr val="accent6"/>
                </a:buClr>
                <a:buFont typeface="Arial"/>
                <a:buNone/>
                <a:defRPr sz="1500" b="1" kern="1200">
                  <a:solidFill>
                    <a:schemeClr val="accent6"/>
                  </a:solidFill>
                  <a:latin typeface="Arial"/>
                  <a:ea typeface="+mn-ea"/>
                  <a:cs typeface="+mn-cs"/>
                </a:defRPr>
              </a:lvl2pPr>
              <a:lvl3pPr marL="857250" indent="-171450" algn="l" defTabSz="342900" rtl="0" eaLnBrk="1" latinLnBrk="0" hangingPunct="1">
                <a:spcBef>
                  <a:spcPct val="20000"/>
                </a:spcBef>
                <a:buClr>
                  <a:schemeClr val="accent6"/>
                </a:buClr>
                <a:buFont typeface="Arial"/>
                <a:buNone/>
                <a:defRPr sz="1350" b="1" kern="1200">
                  <a:solidFill>
                    <a:schemeClr val="accent6"/>
                  </a:solidFill>
                  <a:latin typeface="Arial"/>
                  <a:ea typeface="+mn-ea"/>
                  <a:cs typeface="+mn-cs"/>
                </a:defRPr>
              </a:lvl3pPr>
              <a:lvl4pPr marL="1200150" indent="-171450" algn="l" defTabSz="342900" rtl="0" eaLnBrk="1" latinLnBrk="0" hangingPunct="1">
                <a:spcBef>
                  <a:spcPct val="20000"/>
                </a:spcBef>
                <a:buClr>
                  <a:schemeClr val="accent6"/>
                </a:buClr>
                <a:buFont typeface="Arial"/>
                <a:buNone/>
                <a:defRPr sz="1200" b="1" kern="1200">
                  <a:solidFill>
                    <a:schemeClr val="accent6"/>
                  </a:solidFill>
                  <a:latin typeface="Arial"/>
                  <a:ea typeface="+mn-ea"/>
                  <a:cs typeface="+mn-cs"/>
                </a:defRPr>
              </a:lvl4pPr>
              <a:lvl5pPr marL="1543050" indent="-171450" algn="l" defTabSz="342900" rtl="0" eaLnBrk="1" latinLnBrk="0" hangingPunct="1">
                <a:spcBef>
                  <a:spcPct val="20000"/>
                </a:spcBef>
                <a:buClr>
                  <a:schemeClr val="accent6"/>
                </a:buClr>
                <a:buFont typeface="Arial"/>
                <a:buNone/>
                <a:defRPr sz="1200" b="1" kern="1200">
                  <a:solidFill>
                    <a:schemeClr val="accent6"/>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defRPr/>
              </a:pPr>
              <a:r>
                <a:rPr lang="en-US" sz="2600" b="1" dirty="0">
                  <a:latin typeface="Arial" pitchFamily="34" charset="0"/>
                  <a:cs typeface="Arial" pitchFamily="34" charset="0"/>
                </a:rPr>
                <a:t>Support</a:t>
              </a:r>
            </a:p>
          </p:txBody>
        </p:sp>
        <p:sp>
          <p:nvSpPr>
            <p:cNvPr id="13" name="Rectangle 12">
              <a:extLst>
                <a:ext uri="{FF2B5EF4-FFF2-40B4-BE49-F238E27FC236}">
                  <a16:creationId xmlns:a16="http://schemas.microsoft.com/office/drawing/2014/main" id="{D5802328-35CF-431A-89A0-3A0F08512E44}"/>
                </a:ext>
              </a:extLst>
            </p:cNvPr>
            <p:cNvSpPr/>
            <p:nvPr/>
          </p:nvSpPr>
          <p:spPr>
            <a:xfrm>
              <a:off x="4900617" y="2288548"/>
              <a:ext cx="3853161" cy="3590885"/>
            </a:xfrm>
            <a:prstGeom prst="rect">
              <a:avLst/>
            </a:prstGeom>
          </p:spPr>
          <p:txBody>
            <a:bodyPr wrap="square">
              <a:spAutoFit/>
            </a:bodyPr>
            <a:lstStyle/>
            <a:p>
              <a:pPr marL="342900" indent="-342900">
                <a:spcBef>
                  <a:spcPct val="20000"/>
                </a:spcBef>
                <a:buClr>
                  <a:srgbClr val="5D5040"/>
                </a:buClr>
                <a:buFont typeface="Arial"/>
                <a:buChar char="•"/>
              </a:pPr>
              <a:r>
                <a:rPr lang="en-US" sz="2400" b="1" dirty="0">
                  <a:solidFill>
                    <a:srgbClr val="5D5040"/>
                  </a:solidFill>
                </a:rPr>
                <a:t>On-site Coaching Visits</a:t>
              </a:r>
            </a:p>
            <a:p>
              <a:pPr lvl="1">
                <a:spcBef>
                  <a:spcPct val="20000"/>
                </a:spcBef>
                <a:buClr>
                  <a:srgbClr val="5D5040"/>
                </a:buClr>
              </a:pPr>
              <a:r>
                <a:rPr lang="en-US" sz="2400" dirty="0">
                  <a:solidFill>
                    <a:srgbClr val="5D5040"/>
                  </a:solidFill>
                </a:rPr>
                <a:t>From the professional development instructor</a:t>
              </a:r>
            </a:p>
            <a:p>
              <a:pPr marL="342900" indent="-342900">
                <a:spcBef>
                  <a:spcPct val="20000"/>
                </a:spcBef>
                <a:buClr>
                  <a:srgbClr val="5D5040"/>
                </a:buClr>
                <a:buFont typeface="Arial"/>
                <a:buChar char="•"/>
              </a:pPr>
              <a:r>
                <a:rPr lang="en-US" sz="2400" b="1" dirty="0">
                  <a:solidFill>
                    <a:srgbClr val="5D5040"/>
                  </a:solidFill>
                </a:rPr>
                <a:t>Mentoring</a:t>
              </a:r>
            </a:p>
            <a:p>
              <a:pPr lvl="1">
                <a:spcBef>
                  <a:spcPct val="20000"/>
                </a:spcBef>
                <a:buClr>
                  <a:srgbClr val="5D5040"/>
                </a:buClr>
              </a:pPr>
              <a:r>
                <a:rPr lang="en-US" sz="2400" dirty="0">
                  <a:solidFill>
                    <a:srgbClr val="5D5040"/>
                  </a:solidFill>
                </a:rPr>
                <a:t>From a trained, experienced teacher</a:t>
              </a:r>
            </a:p>
            <a:p>
              <a:pPr marL="285750" indent="-285750">
                <a:spcBef>
                  <a:spcPct val="20000"/>
                </a:spcBef>
                <a:buClr>
                  <a:srgbClr val="5D5040"/>
                </a:buClr>
                <a:buFont typeface="Arial" panose="020B0604020202020204" pitchFamily="34" charset="0"/>
                <a:buChar char="•"/>
              </a:pPr>
              <a:r>
                <a:rPr lang="en-US" sz="2400" b="1" dirty="0">
                  <a:solidFill>
                    <a:srgbClr val="5D5040"/>
                  </a:solidFill>
                </a:rPr>
                <a:t>Support</a:t>
              </a:r>
            </a:p>
            <a:p>
              <a:pPr lvl="1">
                <a:spcBef>
                  <a:spcPct val="20000"/>
                </a:spcBef>
                <a:buClr>
                  <a:srgbClr val="5D5040"/>
                </a:buClr>
              </a:pPr>
              <a:r>
                <a:rPr lang="en-US" sz="2400" dirty="0">
                  <a:solidFill>
                    <a:srgbClr val="5D5040"/>
                  </a:solidFill>
                </a:rPr>
                <a:t>From the building administrator</a:t>
              </a:r>
            </a:p>
            <a:p>
              <a:pPr>
                <a:spcBef>
                  <a:spcPct val="20000"/>
                </a:spcBef>
                <a:buClr>
                  <a:srgbClr val="5D5040"/>
                </a:buClr>
              </a:pPr>
              <a:endParaRPr lang="en-US" sz="2400" dirty="0">
                <a:solidFill>
                  <a:srgbClr val="5D5040"/>
                </a:solidFill>
              </a:endParaRPr>
            </a:p>
          </p:txBody>
        </p:sp>
      </p:grpSp>
      <p:sp>
        <p:nvSpPr>
          <p:cNvPr id="6" name="TextBox 5">
            <a:extLst>
              <a:ext uri="{FF2B5EF4-FFF2-40B4-BE49-F238E27FC236}">
                <a16:creationId xmlns:a16="http://schemas.microsoft.com/office/drawing/2014/main" id="{BC0DFE23-BEA7-411D-97BE-1AEBFF78EFD0}"/>
              </a:ext>
            </a:extLst>
          </p:cNvPr>
          <p:cNvSpPr txBox="1"/>
          <p:nvPr/>
        </p:nvSpPr>
        <p:spPr>
          <a:xfrm>
            <a:off x="1710160" y="5461819"/>
            <a:ext cx="7700058" cy="523220"/>
          </a:xfrm>
          <a:prstGeom prst="rect">
            <a:avLst/>
          </a:prstGeom>
          <a:noFill/>
        </p:spPr>
        <p:txBody>
          <a:bodyPr wrap="square" rtlCol="0">
            <a:spAutoFit/>
          </a:bodyPr>
          <a:lstStyle/>
          <a:p>
            <a:pPr algn="ctr"/>
            <a:r>
              <a:rPr lang="en-US" sz="2800" b="1" i="1" dirty="0">
                <a:solidFill>
                  <a:schemeClr val="tx2"/>
                </a:solidFill>
                <a:latin typeface="Arial" panose="020B0604020202020204" pitchFamily="34" charset="0"/>
                <a:cs typeface="Arial" panose="020B0604020202020204" pitchFamily="34" charset="0"/>
              </a:rPr>
              <a:t>Virtual Communities of Practice</a:t>
            </a:r>
          </a:p>
        </p:txBody>
      </p:sp>
      <p:sp>
        <p:nvSpPr>
          <p:cNvPr id="12" name="Footer Placeholder 1">
            <a:extLst>
              <a:ext uri="{FF2B5EF4-FFF2-40B4-BE49-F238E27FC236}">
                <a16:creationId xmlns:a16="http://schemas.microsoft.com/office/drawing/2014/main" id="{1B1F130E-3540-45C0-9C4D-18C94B81EB5F}"/>
              </a:ext>
            </a:extLst>
          </p:cNvPr>
          <p:cNvSpPr txBox="1">
            <a:spLocks/>
          </p:cNvSpPr>
          <p:nvPr/>
        </p:nvSpPr>
        <p:spPr>
          <a:xfrm>
            <a:off x="6998711" y="6401870"/>
            <a:ext cx="419812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Recruit and Train</a:t>
            </a:r>
            <a:endParaRPr lang="en-US" dirty="0"/>
          </a:p>
        </p:txBody>
      </p:sp>
    </p:spTree>
    <p:extLst>
      <p:ext uri="{BB962C8B-B14F-4D97-AF65-F5344CB8AC3E}">
        <p14:creationId xmlns:p14="http://schemas.microsoft.com/office/powerpoint/2010/main" val="290131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B487-D8DC-4138-8714-55C6F081F5D2}"/>
              </a:ext>
            </a:extLst>
          </p:cNvPr>
          <p:cNvSpPr>
            <a:spLocks noGrp="1"/>
          </p:cNvSpPr>
          <p:nvPr>
            <p:ph type="title"/>
          </p:nvPr>
        </p:nvSpPr>
        <p:spPr>
          <a:xfrm>
            <a:off x="-48768" y="274638"/>
            <a:ext cx="11493661" cy="639762"/>
          </a:xfrm>
        </p:spPr>
        <p:txBody>
          <a:bodyPr>
            <a:normAutofit fontScale="90000"/>
          </a:bodyPr>
          <a:lstStyle/>
          <a:p>
            <a:pPr algn="ctr"/>
            <a:r>
              <a:rPr lang="en-US" sz="4000" b="1" dirty="0">
                <a:solidFill>
                  <a:schemeClr val="tx2"/>
                </a:solidFill>
                <a:latin typeface="Arial"/>
              </a:rPr>
              <a:t>Implementation -  States, Districts, Schools</a:t>
            </a:r>
          </a:p>
        </p:txBody>
      </p:sp>
      <p:pic>
        <p:nvPicPr>
          <p:cNvPr id="5" name="Content Placeholder 4">
            <a:extLst>
              <a:ext uri="{FF2B5EF4-FFF2-40B4-BE49-F238E27FC236}">
                <a16:creationId xmlns:a16="http://schemas.microsoft.com/office/drawing/2014/main" id="{EA6FA169-842E-411A-86FE-E600323310B3}"/>
              </a:ext>
            </a:extLst>
          </p:cNvPr>
          <p:cNvPicPr>
            <a:picLocks noGrp="1" noChangeAspect="1"/>
          </p:cNvPicPr>
          <p:nvPr>
            <p:ph idx="1"/>
          </p:nvPr>
        </p:nvPicPr>
        <p:blipFill>
          <a:blip r:embed="rId3"/>
          <a:stretch>
            <a:fillRect/>
          </a:stretch>
        </p:blipFill>
        <p:spPr>
          <a:xfrm>
            <a:off x="1147824" y="914400"/>
            <a:ext cx="8933726" cy="5160053"/>
          </a:xfrm>
        </p:spPr>
      </p:pic>
    </p:spTree>
    <p:extLst>
      <p:ext uri="{BB962C8B-B14F-4D97-AF65-F5344CB8AC3E}">
        <p14:creationId xmlns:p14="http://schemas.microsoft.com/office/powerpoint/2010/main" val="27687925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21D79B-43D9-43BB-9777-18624D9E3BE8}"/>
              </a:ext>
            </a:extLst>
          </p:cNvPr>
          <p:cNvSpPr>
            <a:spLocks noGrp="1"/>
          </p:cNvSpPr>
          <p:nvPr>
            <p:ph type="title"/>
          </p:nvPr>
        </p:nvSpPr>
        <p:spPr>
          <a:xfrm>
            <a:off x="1798669" y="425034"/>
            <a:ext cx="8620246" cy="479822"/>
          </a:xfrm>
        </p:spPr>
        <p:txBody>
          <a:bodyPr>
            <a:noAutofit/>
          </a:bodyPr>
          <a:lstStyle/>
          <a:p>
            <a:pPr algn="ctr" defTabSz="457200"/>
            <a:r>
              <a:rPr lang="en-US" sz="3600" dirty="0">
                <a:solidFill>
                  <a:schemeClr val="accent1">
                    <a:lumMod val="75000"/>
                  </a:schemeClr>
                </a:solidFill>
                <a:latin typeface="Calibri" panose="020F0502020204030204"/>
                <a:ea typeface="+mn-ea"/>
                <a:cs typeface="+mn-cs"/>
              </a:rPr>
              <a:t>Effectiveness of Teaching to Lead</a:t>
            </a:r>
          </a:p>
        </p:txBody>
      </p:sp>
      <p:grpSp>
        <p:nvGrpSpPr>
          <p:cNvPr id="30" name="Group 29">
            <a:extLst>
              <a:ext uri="{FF2B5EF4-FFF2-40B4-BE49-F238E27FC236}">
                <a16:creationId xmlns:a16="http://schemas.microsoft.com/office/drawing/2014/main" id="{EF39C321-0D68-4740-BBFE-1173770F6062}"/>
              </a:ext>
            </a:extLst>
          </p:cNvPr>
          <p:cNvGrpSpPr/>
          <p:nvPr/>
        </p:nvGrpSpPr>
        <p:grpSpPr>
          <a:xfrm>
            <a:off x="643033" y="1043450"/>
            <a:ext cx="5541050" cy="2427721"/>
            <a:chOff x="366224" y="1062318"/>
            <a:chExt cx="5847219" cy="2098695"/>
          </a:xfrm>
        </p:grpSpPr>
        <p:sp>
          <p:nvSpPr>
            <p:cNvPr id="20" name="TextBox 19">
              <a:extLst>
                <a:ext uri="{FF2B5EF4-FFF2-40B4-BE49-F238E27FC236}">
                  <a16:creationId xmlns:a16="http://schemas.microsoft.com/office/drawing/2014/main" id="{F5CF1691-C57E-4ADE-9920-D7517CCEAA4E}"/>
                </a:ext>
              </a:extLst>
            </p:cNvPr>
            <p:cNvSpPr txBox="1"/>
            <p:nvPr/>
          </p:nvSpPr>
          <p:spPr>
            <a:xfrm>
              <a:off x="1436491" y="2791681"/>
              <a:ext cx="4316504" cy="369332"/>
            </a:xfrm>
            <a:prstGeom prst="rect">
              <a:avLst/>
            </a:prstGeom>
            <a:noFill/>
          </p:spPr>
          <p:txBody>
            <a:bodyPr wrap="square" rtlCol="0">
              <a:spAutoFit/>
            </a:bodyPr>
            <a:lstStyle/>
            <a:p>
              <a:pPr defTabSz="685800"/>
              <a:r>
                <a:rPr lang="en-US" sz="1200" b="1" dirty="0">
                  <a:solidFill>
                    <a:srgbClr val="44546A"/>
                  </a:solidFill>
                  <a:latin typeface="Calibri" panose="020F0502020204030204"/>
                </a:rPr>
                <a:t>- New CTE Teacher, Washington State, 2018</a:t>
              </a:r>
            </a:p>
          </p:txBody>
        </p:sp>
        <p:pic>
          <p:nvPicPr>
            <p:cNvPr id="23" name="Picture 22">
              <a:extLst>
                <a:ext uri="{FF2B5EF4-FFF2-40B4-BE49-F238E27FC236}">
                  <a16:creationId xmlns:a16="http://schemas.microsoft.com/office/drawing/2014/main" id="{932E3996-C008-40E3-95A8-C6B337D265AF}"/>
                </a:ext>
              </a:extLst>
            </p:cNvPr>
            <p:cNvPicPr>
              <a:picLocks noChangeAspect="1"/>
            </p:cNvPicPr>
            <p:nvPr/>
          </p:nvPicPr>
          <p:blipFill rotWithShape="1">
            <a:blip r:embed="rId3"/>
            <a:srcRect t="7395" b="2719"/>
            <a:stretch/>
          </p:blipFill>
          <p:spPr>
            <a:xfrm>
              <a:off x="737359" y="1103962"/>
              <a:ext cx="5176887" cy="1667434"/>
            </a:xfrm>
            <a:prstGeom prst="rect">
              <a:avLst/>
            </a:prstGeom>
          </p:spPr>
        </p:pic>
        <p:sp>
          <p:nvSpPr>
            <p:cNvPr id="13" name="Left Brace 12">
              <a:extLst>
                <a:ext uri="{FF2B5EF4-FFF2-40B4-BE49-F238E27FC236}">
                  <a16:creationId xmlns:a16="http://schemas.microsoft.com/office/drawing/2014/main" id="{D600B0E6-C2FF-4E23-80B0-2303D3A089E1}"/>
                </a:ext>
              </a:extLst>
            </p:cNvPr>
            <p:cNvSpPr/>
            <p:nvPr/>
          </p:nvSpPr>
          <p:spPr>
            <a:xfrm rot="10800000">
              <a:off x="5615049" y="1062318"/>
              <a:ext cx="598394" cy="16674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8" name="Left Brace 7">
              <a:extLst>
                <a:ext uri="{FF2B5EF4-FFF2-40B4-BE49-F238E27FC236}">
                  <a16:creationId xmlns:a16="http://schemas.microsoft.com/office/drawing/2014/main" id="{E2387F07-3902-41C6-815F-9B9BEE977FA4}"/>
                </a:ext>
              </a:extLst>
            </p:cNvPr>
            <p:cNvSpPr/>
            <p:nvPr/>
          </p:nvSpPr>
          <p:spPr>
            <a:xfrm>
              <a:off x="366224" y="1115343"/>
              <a:ext cx="598394" cy="16674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grpSp>
      <p:grpSp>
        <p:nvGrpSpPr>
          <p:cNvPr id="31" name="Group 30">
            <a:extLst>
              <a:ext uri="{FF2B5EF4-FFF2-40B4-BE49-F238E27FC236}">
                <a16:creationId xmlns:a16="http://schemas.microsoft.com/office/drawing/2014/main" id="{72067D34-26EA-4BE3-83EF-DF5423200197}"/>
              </a:ext>
            </a:extLst>
          </p:cNvPr>
          <p:cNvGrpSpPr/>
          <p:nvPr/>
        </p:nvGrpSpPr>
        <p:grpSpPr>
          <a:xfrm>
            <a:off x="6732626" y="1156291"/>
            <a:ext cx="5285204" cy="3154451"/>
            <a:chOff x="7332420" y="1062318"/>
            <a:chExt cx="4744088" cy="2658207"/>
          </a:xfrm>
        </p:grpSpPr>
        <p:sp>
          <p:nvSpPr>
            <p:cNvPr id="19" name="Rectangle 18">
              <a:extLst>
                <a:ext uri="{FF2B5EF4-FFF2-40B4-BE49-F238E27FC236}">
                  <a16:creationId xmlns:a16="http://schemas.microsoft.com/office/drawing/2014/main" id="{AADF85E4-14D7-4585-A15A-E42A1747B0CB}"/>
                </a:ext>
              </a:extLst>
            </p:cNvPr>
            <p:cNvSpPr/>
            <p:nvPr/>
          </p:nvSpPr>
          <p:spPr>
            <a:xfrm>
              <a:off x="7367159" y="1115342"/>
              <a:ext cx="4197353" cy="1633959"/>
            </a:xfrm>
            <a:prstGeom prst="rect">
              <a:avLst/>
            </a:prstGeom>
          </p:spPr>
          <p:txBody>
            <a:bodyPr wrap="square">
              <a:spAutoFit/>
            </a:bodyPr>
            <a:lstStyle/>
            <a:p>
              <a:pPr algn="ctr" defTabSz="685800"/>
              <a:r>
                <a:rPr lang="en-US" sz="2000" i="1" dirty="0">
                  <a:solidFill>
                    <a:srgbClr val="44546A"/>
                  </a:solidFill>
                  <a:latin typeface="Calibri" panose="020F0502020204030204"/>
                </a:rPr>
                <a:t>The sessions provided plenty of information on the project-based learning process as well as templates and exemplars.  Combining the resources and teacher-created material into a shared folder </a:t>
              </a:r>
            </a:p>
            <a:p>
              <a:pPr algn="ctr" defTabSz="685800"/>
              <a:r>
                <a:rPr lang="en-US" sz="2000" i="1" dirty="0">
                  <a:solidFill>
                    <a:srgbClr val="44546A"/>
                  </a:solidFill>
                  <a:latin typeface="Calibri" panose="020F0502020204030204"/>
                </a:rPr>
                <a:t>helped us collaborate.</a:t>
              </a:r>
            </a:p>
          </p:txBody>
        </p:sp>
        <p:sp>
          <p:nvSpPr>
            <p:cNvPr id="21" name="TextBox 20">
              <a:extLst>
                <a:ext uri="{FF2B5EF4-FFF2-40B4-BE49-F238E27FC236}">
                  <a16:creationId xmlns:a16="http://schemas.microsoft.com/office/drawing/2014/main" id="{F6D9BEB2-CBE1-48BC-8E18-56522522EACE}"/>
                </a:ext>
              </a:extLst>
            </p:cNvPr>
            <p:cNvSpPr txBox="1"/>
            <p:nvPr/>
          </p:nvSpPr>
          <p:spPr>
            <a:xfrm>
              <a:off x="7760003" y="3351193"/>
              <a:ext cx="4316505" cy="369332"/>
            </a:xfrm>
            <a:prstGeom prst="rect">
              <a:avLst/>
            </a:prstGeom>
            <a:noFill/>
          </p:spPr>
          <p:txBody>
            <a:bodyPr wrap="square" rtlCol="0">
              <a:spAutoFit/>
            </a:bodyPr>
            <a:lstStyle/>
            <a:p>
              <a:pPr defTabSz="685800"/>
              <a:r>
                <a:rPr lang="en-US" sz="1200" b="1" dirty="0">
                  <a:solidFill>
                    <a:srgbClr val="44546A"/>
                  </a:solidFill>
                  <a:latin typeface="Calibri" panose="020F0502020204030204"/>
                </a:rPr>
                <a:t>- Veteran CTE Teacher, Maryland, 2019</a:t>
              </a:r>
            </a:p>
          </p:txBody>
        </p:sp>
        <p:cxnSp>
          <p:nvCxnSpPr>
            <p:cNvPr id="25" name="Straight Connector 24">
              <a:extLst>
                <a:ext uri="{FF2B5EF4-FFF2-40B4-BE49-F238E27FC236}">
                  <a16:creationId xmlns:a16="http://schemas.microsoft.com/office/drawing/2014/main" id="{7AC0B393-E146-4555-B6E3-52995E8202D8}"/>
                </a:ext>
              </a:extLst>
            </p:cNvPr>
            <p:cNvCxnSpPr/>
            <p:nvPr/>
          </p:nvCxnSpPr>
          <p:spPr>
            <a:xfrm>
              <a:off x="7332420" y="1062318"/>
              <a:ext cx="432322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FD0A94-85FB-49CA-84D6-5693BC0F5E6F}"/>
                </a:ext>
              </a:extLst>
            </p:cNvPr>
            <p:cNvCxnSpPr/>
            <p:nvPr/>
          </p:nvCxnSpPr>
          <p:spPr>
            <a:xfrm>
              <a:off x="7332420" y="3228530"/>
              <a:ext cx="432323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FDFC9D12-14D0-4590-868A-AB83A419B0E1}"/>
              </a:ext>
            </a:extLst>
          </p:cNvPr>
          <p:cNvGrpSpPr/>
          <p:nvPr/>
        </p:nvGrpSpPr>
        <p:grpSpPr>
          <a:xfrm>
            <a:off x="478971" y="3429000"/>
            <a:ext cx="6036741" cy="2688771"/>
            <a:chOff x="521001" y="3692648"/>
            <a:chExt cx="6121742" cy="2123658"/>
          </a:xfrm>
        </p:grpSpPr>
        <p:sp>
          <p:nvSpPr>
            <p:cNvPr id="22" name="TextBox 21">
              <a:extLst>
                <a:ext uri="{FF2B5EF4-FFF2-40B4-BE49-F238E27FC236}">
                  <a16:creationId xmlns:a16="http://schemas.microsoft.com/office/drawing/2014/main" id="{788A3D20-1D8F-492D-BD08-541A06C95297}"/>
                </a:ext>
              </a:extLst>
            </p:cNvPr>
            <p:cNvSpPr txBox="1"/>
            <p:nvPr/>
          </p:nvSpPr>
          <p:spPr>
            <a:xfrm>
              <a:off x="1548862" y="5446974"/>
              <a:ext cx="4316504" cy="369332"/>
            </a:xfrm>
            <a:prstGeom prst="rect">
              <a:avLst/>
            </a:prstGeom>
            <a:noFill/>
          </p:spPr>
          <p:txBody>
            <a:bodyPr wrap="square" rtlCol="0">
              <a:spAutoFit/>
            </a:bodyPr>
            <a:lstStyle/>
            <a:p>
              <a:pPr defTabSz="685800"/>
              <a:r>
                <a:rPr lang="en-US" sz="1200" b="1" dirty="0">
                  <a:solidFill>
                    <a:srgbClr val="44546A"/>
                  </a:solidFill>
                  <a:latin typeface="Calibri" panose="020F0502020204030204"/>
                </a:rPr>
                <a:t>- CTE Director, West Virginia, 2018</a:t>
              </a:r>
            </a:p>
          </p:txBody>
        </p:sp>
        <p:sp>
          <p:nvSpPr>
            <p:cNvPr id="27" name="Rectangle 26">
              <a:extLst>
                <a:ext uri="{FF2B5EF4-FFF2-40B4-BE49-F238E27FC236}">
                  <a16:creationId xmlns:a16="http://schemas.microsoft.com/office/drawing/2014/main" id="{DFCAB401-AEEE-4D27-979B-4E14DE27DEAC}"/>
                </a:ext>
              </a:extLst>
            </p:cNvPr>
            <p:cNvSpPr/>
            <p:nvPr/>
          </p:nvSpPr>
          <p:spPr>
            <a:xfrm>
              <a:off x="546744" y="3692648"/>
              <a:ext cx="6095999" cy="1774554"/>
            </a:xfrm>
            <a:prstGeom prst="rect">
              <a:avLst/>
            </a:prstGeom>
          </p:spPr>
          <p:txBody>
            <a:bodyPr>
              <a:spAutoFit/>
            </a:bodyPr>
            <a:lstStyle/>
            <a:p>
              <a:pPr defTabSz="685800"/>
              <a:r>
                <a:rPr lang="en-US" sz="1350" i="1" dirty="0">
                  <a:solidFill>
                    <a:srgbClr val="44546A"/>
                  </a:solidFill>
                  <a:latin typeface="Calibri" panose="020F0502020204030204"/>
                </a:rPr>
                <a:t> </a:t>
              </a:r>
              <a:r>
                <a:rPr lang="en-US" sz="2000" i="1" dirty="0">
                  <a:solidFill>
                    <a:srgbClr val="44546A"/>
                  </a:solidFill>
                  <a:latin typeface="Calibri" panose="020F0502020204030204"/>
                </a:rPr>
                <a:t>“This is the strongest and the best model for training new CTE teachers there is. The teachers trained in T2L use the strategies (instruction, classroom organization) taught and then apply them in their classrooms. The networking and collaboration are a strong part of the program. The teacher connection to others in this program continues past the program conclusion.”</a:t>
              </a:r>
              <a:endParaRPr lang="en-US" sz="1350" i="1" dirty="0">
                <a:solidFill>
                  <a:srgbClr val="44546A"/>
                </a:solidFill>
                <a:latin typeface="Calibri" panose="020F0502020204030204"/>
              </a:endParaRPr>
            </a:p>
          </p:txBody>
        </p:sp>
        <p:sp>
          <p:nvSpPr>
            <p:cNvPr id="28" name="Left Bracket 27">
              <a:extLst>
                <a:ext uri="{FF2B5EF4-FFF2-40B4-BE49-F238E27FC236}">
                  <a16:creationId xmlns:a16="http://schemas.microsoft.com/office/drawing/2014/main" id="{14D84C95-68CE-40BC-9E3B-57B35A6F4482}"/>
                </a:ext>
              </a:extLst>
            </p:cNvPr>
            <p:cNvSpPr/>
            <p:nvPr/>
          </p:nvSpPr>
          <p:spPr>
            <a:xfrm>
              <a:off x="521001" y="3729796"/>
              <a:ext cx="180519" cy="1754326"/>
            </a:xfrm>
            <a:prstGeom prst="leftBracket">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29" name="Left Bracket 28">
              <a:extLst>
                <a:ext uri="{FF2B5EF4-FFF2-40B4-BE49-F238E27FC236}">
                  <a16:creationId xmlns:a16="http://schemas.microsoft.com/office/drawing/2014/main" id="{444B957D-ABA7-4C92-8C87-F630840DCFA3}"/>
                </a:ext>
              </a:extLst>
            </p:cNvPr>
            <p:cNvSpPr/>
            <p:nvPr/>
          </p:nvSpPr>
          <p:spPr>
            <a:xfrm rot="10800000">
              <a:off x="6421633" y="3729795"/>
              <a:ext cx="180519" cy="1754326"/>
            </a:xfrm>
            <a:prstGeom prst="leftBracket">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grpSp>
      <p:pic>
        <p:nvPicPr>
          <p:cNvPr id="24" name="Picture 23">
            <a:extLst>
              <a:ext uri="{FF2B5EF4-FFF2-40B4-BE49-F238E27FC236}">
                <a16:creationId xmlns:a16="http://schemas.microsoft.com/office/drawing/2014/main" id="{959D5D3A-3CA0-49AF-8AD6-757A29850558}"/>
              </a:ext>
            </a:extLst>
          </p:cNvPr>
          <p:cNvPicPr>
            <a:picLocks noChangeAspect="1"/>
          </p:cNvPicPr>
          <p:nvPr/>
        </p:nvPicPr>
        <p:blipFill>
          <a:blip r:embed="rId4"/>
          <a:stretch>
            <a:fillRect/>
          </a:stretch>
        </p:blipFill>
        <p:spPr>
          <a:xfrm>
            <a:off x="1981200" y="6256365"/>
            <a:ext cx="2157210" cy="495126"/>
          </a:xfrm>
          <a:prstGeom prst="rect">
            <a:avLst/>
          </a:prstGeom>
        </p:spPr>
      </p:pic>
      <p:sp>
        <p:nvSpPr>
          <p:cNvPr id="33" name="Footer Placeholder 1">
            <a:extLst>
              <a:ext uri="{FF2B5EF4-FFF2-40B4-BE49-F238E27FC236}">
                <a16:creationId xmlns:a16="http://schemas.microsoft.com/office/drawing/2014/main" id="{7FADEB5D-8BA6-400D-936A-D25236F05E4D}"/>
              </a:ext>
            </a:extLst>
          </p:cNvPr>
          <p:cNvSpPr txBox="1">
            <a:spLocks/>
          </p:cNvSpPr>
          <p:nvPr/>
        </p:nvSpPr>
        <p:spPr>
          <a:xfrm>
            <a:off x="6998711" y="6401870"/>
            <a:ext cx="419812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Recruit and Train</a:t>
            </a:r>
            <a:endParaRPr lang="en-US" dirty="0"/>
          </a:p>
        </p:txBody>
      </p:sp>
    </p:spTree>
    <p:extLst>
      <p:ext uri="{BB962C8B-B14F-4D97-AF65-F5344CB8AC3E}">
        <p14:creationId xmlns:p14="http://schemas.microsoft.com/office/powerpoint/2010/main" val="532750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0"/>
                                        <p:tgtEl>
                                          <p:spTgt spid="30"/>
                                        </p:tgtEl>
                                      </p:cBhvr>
                                    </p:animEffect>
                                    <p:anim calcmode="lin" valueType="num">
                                      <p:cBhvr>
                                        <p:cTn id="8" dur="3000" fill="hold"/>
                                        <p:tgtEl>
                                          <p:spTgt spid="30"/>
                                        </p:tgtEl>
                                        <p:attrNameLst>
                                          <p:attrName>ppt_x</p:attrName>
                                        </p:attrNameLst>
                                      </p:cBhvr>
                                      <p:tavLst>
                                        <p:tav tm="0">
                                          <p:val>
                                            <p:strVal val="#ppt_x"/>
                                          </p:val>
                                        </p:tav>
                                        <p:tav tm="100000">
                                          <p:val>
                                            <p:strVal val="#ppt_x"/>
                                          </p:val>
                                        </p:tav>
                                      </p:tavLst>
                                    </p:anim>
                                    <p:anim calcmode="lin" valueType="num">
                                      <p:cBhvr>
                                        <p:cTn id="9" dur="3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14" presetClass="entr" presetSubtype="10" fill="hold" nodeType="afterEffect">
                                  <p:stCondLst>
                                    <p:cond delay="200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2000"/>
                                        <p:tgtEl>
                                          <p:spTgt spid="31"/>
                                        </p:tgtEl>
                                      </p:cBhvr>
                                    </p:animEffect>
                                  </p:childTnLst>
                                </p:cTn>
                              </p:par>
                            </p:childTnLst>
                          </p:cTn>
                        </p:par>
                        <p:par>
                          <p:cTn id="14" fill="hold">
                            <p:stCondLst>
                              <p:cond delay="8000"/>
                            </p:stCondLst>
                            <p:childTnLst>
                              <p:par>
                                <p:cTn id="15" presetID="42" presetClass="entr" presetSubtype="0" fill="hold" nodeType="afterEffect">
                                  <p:stCondLst>
                                    <p:cond delay="10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500"/>
                                        <p:tgtEl>
                                          <p:spTgt spid="32"/>
                                        </p:tgtEl>
                                      </p:cBhvr>
                                    </p:animEffect>
                                    <p:anim calcmode="lin" valueType="num">
                                      <p:cBhvr>
                                        <p:cTn id="18" dur="1500" fill="hold"/>
                                        <p:tgtEl>
                                          <p:spTgt spid="32"/>
                                        </p:tgtEl>
                                        <p:attrNameLst>
                                          <p:attrName>ppt_x</p:attrName>
                                        </p:attrNameLst>
                                      </p:cBhvr>
                                      <p:tavLst>
                                        <p:tav tm="0">
                                          <p:val>
                                            <p:strVal val="#ppt_x"/>
                                          </p:val>
                                        </p:tav>
                                        <p:tav tm="100000">
                                          <p:val>
                                            <p:strVal val="#ppt_x"/>
                                          </p:val>
                                        </p:tav>
                                      </p:tavLst>
                                    </p:anim>
                                    <p:anim calcmode="lin" valueType="num">
                                      <p:cBhvr>
                                        <p:cTn id="19" dur="1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E6D4A1-1A99-4A9A-9810-43BECF8BB1A3}"/>
              </a:ext>
            </a:extLst>
          </p:cNvPr>
          <p:cNvSpPr>
            <a:spLocks noGrp="1"/>
          </p:cNvSpPr>
          <p:nvPr>
            <p:ph type="ftr" sz="quarter" idx="11"/>
          </p:nvPr>
        </p:nvSpPr>
        <p:spPr/>
        <p:txBody>
          <a:bodyPr/>
          <a:lstStyle/>
          <a:p>
            <a:r>
              <a:rPr lang="en-US" dirty="0"/>
              <a:t>Recruit and Train</a:t>
            </a:r>
          </a:p>
        </p:txBody>
      </p:sp>
      <p:sp>
        <p:nvSpPr>
          <p:cNvPr id="3" name="Content Placeholder 2">
            <a:extLst>
              <a:ext uri="{FF2B5EF4-FFF2-40B4-BE49-F238E27FC236}">
                <a16:creationId xmlns:a16="http://schemas.microsoft.com/office/drawing/2014/main" id="{54F6F41F-AA54-439D-ABFB-F28B324A3BC5}"/>
              </a:ext>
            </a:extLst>
          </p:cNvPr>
          <p:cNvSpPr>
            <a:spLocks noGrp="1"/>
          </p:cNvSpPr>
          <p:nvPr>
            <p:ph idx="1"/>
          </p:nvPr>
        </p:nvSpPr>
        <p:spPr/>
        <p:txBody>
          <a:bodyPr/>
          <a:lstStyle/>
          <a:p>
            <a:r>
              <a:rPr lang="en-US" dirty="0"/>
              <a:t>We can:</a:t>
            </a:r>
          </a:p>
          <a:p>
            <a:pPr marL="457200" indent="-457200">
              <a:buFont typeface="Arial" panose="020B0604020202020204" pitchFamily="34" charset="0"/>
              <a:buChar char="•"/>
            </a:pPr>
            <a:r>
              <a:rPr lang="en-US" dirty="0"/>
              <a:t>Find new ways to recruit and attract teachers AND</a:t>
            </a:r>
          </a:p>
          <a:p>
            <a:pPr marL="457200" indent="-457200">
              <a:buFont typeface="Arial" panose="020B0604020202020204" pitchFamily="34" charset="0"/>
              <a:buChar char="•"/>
            </a:pPr>
            <a:r>
              <a:rPr lang="en-US" dirty="0"/>
              <a:t>They are more likely to stay if we provide them with the supports needed to experience success early on.</a:t>
            </a:r>
          </a:p>
        </p:txBody>
      </p:sp>
      <p:sp>
        <p:nvSpPr>
          <p:cNvPr id="4" name="Title 3">
            <a:extLst>
              <a:ext uri="{FF2B5EF4-FFF2-40B4-BE49-F238E27FC236}">
                <a16:creationId xmlns:a16="http://schemas.microsoft.com/office/drawing/2014/main" id="{4980641B-9068-4231-9FFE-3DACD2B47063}"/>
              </a:ext>
            </a:extLst>
          </p:cNvPr>
          <p:cNvSpPr>
            <a:spLocks noGrp="1"/>
          </p:cNvSpPr>
          <p:nvPr>
            <p:ph type="title"/>
          </p:nvPr>
        </p:nvSpPr>
        <p:spPr/>
        <p:txBody>
          <a:bodyPr/>
          <a:lstStyle/>
          <a:p>
            <a:r>
              <a:rPr lang="en-US" b="1" dirty="0"/>
              <a:t>In Summary</a:t>
            </a:r>
          </a:p>
        </p:txBody>
      </p:sp>
      <p:sp>
        <p:nvSpPr>
          <p:cNvPr id="5" name="Slide Number Placeholder 4">
            <a:extLst>
              <a:ext uri="{FF2B5EF4-FFF2-40B4-BE49-F238E27FC236}">
                <a16:creationId xmlns:a16="http://schemas.microsoft.com/office/drawing/2014/main" id="{85DF25AE-2736-4AE5-82B0-54997B32B6DA}"/>
              </a:ext>
            </a:extLst>
          </p:cNvPr>
          <p:cNvSpPr>
            <a:spLocks noGrp="1"/>
          </p:cNvSpPr>
          <p:nvPr>
            <p:ph type="sldNum" sz="quarter" idx="12"/>
          </p:nvPr>
        </p:nvSpPr>
        <p:spPr/>
        <p:txBody>
          <a:bodyPr/>
          <a:lstStyle/>
          <a:p>
            <a:fld id="{C6BF0614-88EF-E141-A4D8-626B55E019E0}" type="slidenum">
              <a:rPr lang="en-US" smtClean="0"/>
              <a:pPr/>
              <a:t>26</a:t>
            </a:fld>
            <a:endParaRPr lang="en-US" dirty="0"/>
          </a:p>
        </p:txBody>
      </p:sp>
    </p:spTree>
    <p:extLst>
      <p:ext uri="{BB962C8B-B14F-4D97-AF65-F5344CB8AC3E}">
        <p14:creationId xmlns:p14="http://schemas.microsoft.com/office/powerpoint/2010/main" val="395774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E8E21-CB14-4E74-A5D6-D1147963FD4B}"/>
              </a:ext>
            </a:extLst>
          </p:cNvPr>
          <p:cNvPicPr>
            <a:picLocks noChangeAspect="1"/>
          </p:cNvPicPr>
          <p:nvPr/>
        </p:nvPicPr>
        <p:blipFill>
          <a:blip r:embed="rId3"/>
          <a:stretch>
            <a:fillRect/>
          </a:stretch>
        </p:blipFill>
        <p:spPr>
          <a:xfrm>
            <a:off x="1271552" y="216578"/>
            <a:ext cx="4470115" cy="5744384"/>
          </a:xfrm>
          <a:prstGeom prst="rect">
            <a:avLst/>
          </a:prstGeom>
        </p:spPr>
      </p:pic>
      <p:sp>
        <p:nvSpPr>
          <p:cNvPr id="3" name="Text Placeholder 3">
            <a:extLst>
              <a:ext uri="{FF2B5EF4-FFF2-40B4-BE49-F238E27FC236}">
                <a16:creationId xmlns:a16="http://schemas.microsoft.com/office/drawing/2014/main" id="{ED814BE8-6FAC-4E9A-ADC1-DD0FFE7F3F76}"/>
              </a:ext>
            </a:extLst>
          </p:cNvPr>
          <p:cNvSpPr txBox="1">
            <a:spLocks/>
          </p:cNvSpPr>
          <p:nvPr/>
        </p:nvSpPr>
        <p:spPr>
          <a:xfrm>
            <a:off x="6539696" y="271237"/>
            <a:ext cx="4572000" cy="5944505"/>
          </a:xfrm>
          <a:prstGeom prst="rect">
            <a:avLst/>
          </a:prstGeom>
        </p:spPr>
        <p:txBody>
          <a:bodyPr>
            <a:normAutofit/>
          </a:bodyPr>
          <a:lstStyle>
            <a:lvl1pPr marL="342900" indent="-342900" algn="l" defTabSz="457200" rtl="0" eaLnBrk="1" latinLnBrk="0" hangingPunct="1">
              <a:spcBef>
                <a:spcPct val="20000"/>
              </a:spcBef>
              <a:buClr>
                <a:schemeClr val="accent6"/>
              </a:buClr>
              <a:buFont typeface="Arial"/>
              <a:buChar char="•"/>
              <a:defRPr sz="3200" kern="1200">
                <a:solidFill>
                  <a:schemeClr val="accent6"/>
                </a:solidFill>
                <a:latin typeface="Arial"/>
                <a:ea typeface="+mn-ea"/>
                <a:cs typeface="+mn-cs"/>
              </a:defRPr>
            </a:lvl1pPr>
            <a:lvl2pPr marL="742950" indent="-285750" algn="l" defTabSz="457200" rtl="0" eaLnBrk="1" latinLnBrk="0" hangingPunct="1">
              <a:spcBef>
                <a:spcPct val="20000"/>
              </a:spcBef>
              <a:buClr>
                <a:schemeClr val="accent6"/>
              </a:buClr>
              <a:buFont typeface="Arial"/>
              <a:buChar char="–"/>
              <a:defRPr sz="2800" kern="1200">
                <a:solidFill>
                  <a:schemeClr val="accent6"/>
                </a:solidFill>
                <a:latin typeface="Arial"/>
                <a:ea typeface="+mn-ea"/>
                <a:cs typeface="+mn-cs"/>
              </a:defRPr>
            </a:lvl2pPr>
            <a:lvl3pPr marL="1143000" indent="-228600" algn="l" defTabSz="457200" rtl="0" eaLnBrk="1" latinLnBrk="0" hangingPunct="1">
              <a:spcBef>
                <a:spcPct val="20000"/>
              </a:spcBef>
              <a:buClr>
                <a:schemeClr val="accent6"/>
              </a:buClr>
              <a:buFont typeface="Arial"/>
              <a:buChar char="•"/>
              <a:defRPr sz="2400" kern="1200">
                <a:solidFill>
                  <a:schemeClr val="accent6"/>
                </a:solidFill>
                <a:latin typeface="Arial"/>
                <a:ea typeface="+mn-ea"/>
                <a:cs typeface="+mn-cs"/>
              </a:defRPr>
            </a:lvl3pPr>
            <a:lvl4pPr marL="1600200" indent="-228600" algn="l" defTabSz="457200" rtl="0" eaLnBrk="1" latinLnBrk="0" hangingPunct="1">
              <a:spcBef>
                <a:spcPct val="20000"/>
              </a:spcBef>
              <a:buClr>
                <a:schemeClr val="accent6"/>
              </a:buClr>
              <a:buFont typeface="Arial"/>
              <a:buChar char="–"/>
              <a:defRPr sz="2000" kern="1200">
                <a:solidFill>
                  <a:schemeClr val="accent6"/>
                </a:solidFill>
                <a:latin typeface="Arial"/>
                <a:ea typeface="+mn-ea"/>
                <a:cs typeface="+mn-cs"/>
              </a:defRPr>
            </a:lvl4pPr>
            <a:lvl5pPr marL="2057400" indent="-228600" algn="l" defTabSz="457200" rtl="0" eaLnBrk="1" latinLnBrk="0" hangingPunct="1">
              <a:spcBef>
                <a:spcPct val="20000"/>
              </a:spcBef>
              <a:buClr>
                <a:schemeClr val="accent6"/>
              </a:buClr>
              <a:buFont typeface="Arial"/>
              <a:buChar char="»"/>
              <a:defRPr sz="2000" kern="1200">
                <a:solidFill>
                  <a:schemeClr val="accent6"/>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rgbClr val="5D5040"/>
                </a:solidFill>
              </a:rPr>
              <a:t>To learn more:</a:t>
            </a:r>
          </a:p>
          <a:p>
            <a:pPr marL="0" indent="0">
              <a:buNone/>
            </a:pPr>
            <a:r>
              <a:rPr lang="en-US" sz="2000" dirty="0">
                <a:solidFill>
                  <a:srgbClr val="5D5040"/>
                </a:solidFill>
              </a:rPr>
              <a:t>sreb.org/teaching-lead</a:t>
            </a:r>
          </a:p>
          <a:p>
            <a:pPr marL="0" indent="0">
              <a:buNone/>
            </a:pPr>
            <a:endParaRPr lang="en-US" sz="2000" dirty="0">
              <a:solidFill>
                <a:srgbClr val="5D5040"/>
              </a:solidFill>
            </a:endParaRPr>
          </a:p>
          <a:p>
            <a:pPr marL="0" indent="0">
              <a:buNone/>
            </a:pPr>
            <a:r>
              <a:rPr lang="en-US" sz="2800" b="1" dirty="0">
                <a:solidFill>
                  <a:srgbClr val="5D5040"/>
                </a:solidFill>
              </a:rPr>
              <a:t>Contact:</a:t>
            </a:r>
          </a:p>
          <a:p>
            <a:pPr marL="0" indent="0">
              <a:buNone/>
            </a:pPr>
            <a:r>
              <a:rPr lang="en-US" sz="2400" b="1" dirty="0">
                <a:solidFill>
                  <a:srgbClr val="5D5040"/>
                </a:solidFill>
              </a:rPr>
              <a:t>Debbie Anderson</a:t>
            </a:r>
          </a:p>
          <a:p>
            <a:pPr marL="0" indent="0">
              <a:buNone/>
            </a:pPr>
            <a:r>
              <a:rPr lang="en-US" sz="2000" dirty="0">
                <a:solidFill>
                  <a:srgbClr val="5D5040"/>
                </a:solidFill>
              </a:rPr>
              <a:t>Program Manager</a:t>
            </a:r>
          </a:p>
          <a:p>
            <a:pPr marL="0" indent="0">
              <a:buNone/>
            </a:pPr>
            <a:r>
              <a:rPr lang="en-US" sz="2000" dirty="0">
                <a:solidFill>
                  <a:srgbClr val="5D5040"/>
                </a:solidFill>
              </a:rPr>
              <a:t>Teaching to Lead</a:t>
            </a:r>
          </a:p>
          <a:p>
            <a:pPr marL="0" indent="0">
              <a:buNone/>
            </a:pPr>
            <a:r>
              <a:rPr lang="en-US" sz="2000" dirty="0">
                <a:hlinkClick r:id="rId4"/>
              </a:rPr>
              <a:t>debbie.anderson@sreb.org</a:t>
            </a:r>
            <a:endParaRPr lang="en-US" sz="2000" dirty="0"/>
          </a:p>
          <a:p>
            <a:pPr marL="0" indent="0">
              <a:buNone/>
            </a:pPr>
            <a:endParaRPr lang="en-US" sz="2000" dirty="0"/>
          </a:p>
          <a:p>
            <a:pPr marL="0" indent="0">
              <a:buNone/>
            </a:pPr>
            <a:r>
              <a:rPr lang="en-US" sz="2400" b="1" dirty="0">
                <a:solidFill>
                  <a:srgbClr val="5D5040"/>
                </a:solidFill>
              </a:rPr>
              <a:t>Scott Warren</a:t>
            </a:r>
          </a:p>
          <a:p>
            <a:pPr marL="0" indent="0">
              <a:buNone/>
            </a:pPr>
            <a:r>
              <a:rPr lang="en-US" sz="2000" dirty="0">
                <a:solidFill>
                  <a:srgbClr val="5D5040"/>
                </a:solidFill>
              </a:rPr>
              <a:t>Director, Making Schools Work</a:t>
            </a:r>
          </a:p>
          <a:p>
            <a:pPr marL="0" indent="0">
              <a:buNone/>
            </a:pPr>
            <a:r>
              <a:rPr lang="en-US" sz="2000" dirty="0">
                <a:hlinkClick r:id="rId5"/>
              </a:rPr>
              <a:t>scott.warren@sreb.org</a:t>
            </a:r>
            <a:endParaRPr lang="en-US" sz="2000" dirty="0"/>
          </a:p>
          <a:p>
            <a:pPr marL="0" indent="0">
              <a:buNone/>
            </a:pPr>
            <a:r>
              <a:rPr lang="en-US" sz="2000" dirty="0">
                <a:solidFill>
                  <a:srgbClr val="5D5040"/>
                </a:solidFill>
              </a:rPr>
              <a:t>404-879-5613 </a:t>
            </a:r>
          </a:p>
          <a:p>
            <a:pPr marL="0" indent="0">
              <a:buNone/>
            </a:pPr>
            <a:endParaRPr lang="en-US" dirty="0"/>
          </a:p>
        </p:txBody>
      </p:sp>
    </p:spTree>
    <p:extLst>
      <p:ext uri="{BB962C8B-B14F-4D97-AF65-F5344CB8AC3E}">
        <p14:creationId xmlns:p14="http://schemas.microsoft.com/office/powerpoint/2010/main" val="2827784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5EBC27-0931-4312-86A3-EC836532C7EC}"/>
              </a:ext>
            </a:extLst>
          </p:cNvPr>
          <p:cNvSpPr>
            <a:spLocks noGrp="1"/>
          </p:cNvSpPr>
          <p:nvPr>
            <p:ph type="ftr" sz="quarter" idx="11"/>
          </p:nvPr>
        </p:nvSpPr>
        <p:spPr/>
        <p:txBody>
          <a:bodyPr/>
          <a:lstStyle/>
          <a:p>
            <a:r>
              <a:rPr lang="en-US" dirty="0"/>
              <a:t>MGSTEM</a:t>
            </a:r>
          </a:p>
        </p:txBody>
      </p:sp>
      <p:sp>
        <p:nvSpPr>
          <p:cNvPr id="3" name="Content Placeholder 2">
            <a:extLst>
              <a:ext uri="{FF2B5EF4-FFF2-40B4-BE49-F238E27FC236}">
                <a16:creationId xmlns:a16="http://schemas.microsoft.com/office/drawing/2014/main" id="{2D00D4B4-6079-4174-ADCE-D1E791AF89DB}"/>
              </a:ext>
            </a:extLst>
          </p:cNvPr>
          <p:cNvSpPr>
            <a:spLocks noGrp="1"/>
          </p:cNvSpPr>
          <p:nvPr>
            <p:ph idx="1"/>
          </p:nvPr>
        </p:nvSpPr>
        <p:spPr/>
        <p:txBody>
          <a:bodyPr/>
          <a:lstStyle/>
          <a:p>
            <a:r>
              <a:rPr lang="en-US" dirty="0"/>
              <a:t>After almost a quarter century of supporting schools, teachers and leaders I have learned one important fact.  </a:t>
            </a:r>
          </a:p>
          <a:p>
            <a:endParaRPr lang="en-US" dirty="0"/>
          </a:p>
          <a:p>
            <a:r>
              <a:rPr lang="en-US" dirty="0"/>
              <a:t>All school, teachers and leaders want to improve.  However, too few want to change.  The fact remains, that to improve one must change.  </a:t>
            </a:r>
          </a:p>
          <a:p>
            <a:endParaRPr lang="en-US" dirty="0"/>
          </a:p>
          <a:p>
            <a:r>
              <a:rPr lang="en-US" dirty="0"/>
              <a:t>Thank you</a:t>
            </a:r>
          </a:p>
        </p:txBody>
      </p:sp>
      <p:sp>
        <p:nvSpPr>
          <p:cNvPr id="4" name="Title 3">
            <a:extLst>
              <a:ext uri="{FF2B5EF4-FFF2-40B4-BE49-F238E27FC236}">
                <a16:creationId xmlns:a16="http://schemas.microsoft.com/office/drawing/2014/main" id="{0477896D-F545-46FB-BE43-4A21F383EFD1}"/>
              </a:ext>
            </a:extLst>
          </p:cNvPr>
          <p:cNvSpPr>
            <a:spLocks noGrp="1"/>
          </p:cNvSpPr>
          <p:nvPr>
            <p:ph type="title"/>
          </p:nvPr>
        </p:nvSpPr>
        <p:spPr/>
        <p:txBody>
          <a:bodyPr/>
          <a:lstStyle/>
          <a:p>
            <a:r>
              <a:rPr lang="en-US" b="1" dirty="0"/>
              <a:t>Final Thought</a:t>
            </a:r>
          </a:p>
        </p:txBody>
      </p:sp>
      <p:sp>
        <p:nvSpPr>
          <p:cNvPr id="5" name="Slide Number Placeholder 4">
            <a:extLst>
              <a:ext uri="{FF2B5EF4-FFF2-40B4-BE49-F238E27FC236}">
                <a16:creationId xmlns:a16="http://schemas.microsoft.com/office/drawing/2014/main" id="{07C8D57F-E8F7-4EBE-8065-BEFA1A1A1BC1}"/>
              </a:ext>
            </a:extLst>
          </p:cNvPr>
          <p:cNvSpPr>
            <a:spLocks noGrp="1"/>
          </p:cNvSpPr>
          <p:nvPr>
            <p:ph type="sldNum" sz="quarter" idx="12"/>
          </p:nvPr>
        </p:nvSpPr>
        <p:spPr/>
        <p:txBody>
          <a:bodyPr/>
          <a:lstStyle/>
          <a:p>
            <a:fld id="{C6BF0614-88EF-E141-A4D8-626B55E019E0}" type="slidenum">
              <a:rPr lang="en-US" smtClean="0"/>
              <a:pPr/>
              <a:t>28</a:t>
            </a:fld>
            <a:endParaRPr lang="en-US" dirty="0"/>
          </a:p>
        </p:txBody>
      </p:sp>
    </p:spTree>
    <p:extLst>
      <p:ext uri="{BB962C8B-B14F-4D97-AF65-F5344CB8AC3E}">
        <p14:creationId xmlns:p14="http://schemas.microsoft.com/office/powerpoint/2010/main" val="203033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B5274-C8EB-41D8-85C5-DBD1159AD70F}"/>
              </a:ext>
            </a:extLst>
          </p:cNvPr>
          <p:cNvSpPr>
            <a:spLocks noGrp="1"/>
          </p:cNvSpPr>
          <p:nvPr>
            <p:ph idx="1"/>
          </p:nvPr>
        </p:nvSpPr>
        <p:spPr>
          <a:xfrm>
            <a:off x="664029" y="1338944"/>
            <a:ext cx="11114314" cy="4787220"/>
          </a:xfrm>
        </p:spPr>
        <p:txBody>
          <a:bodyPr>
            <a:normAutofit/>
          </a:bodyPr>
          <a:lstStyle/>
          <a:p>
            <a:pPr marL="457200" indent="-457200">
              <a:buFont typeface="Arial" panose="020B0604020202020204" pitchFamily="34" charset="0"/>
              <a:buChar char="•"/>
            </a:pPr>
            <a:r>
              <a:rPr lang="en-US" sz="3000" dirty="0"/>
              <a:t>Objectives</a:t>
            </a:r>
          </a:p>
          <a:p>
            <a:pPr marL="914400" lvl="1" indent="-457200">
              <a:buFont typeface="Arial" panose="020B0604020202020204" pitchFamily="34" charset="0"/>
              <a:buChar char="•"/>
            </a:pPr>
            <a:r>
              <a:rPr lang="en-US" sz="2600" dirty="0"/>
              <a:t>Discuss ideas for recruiting CTE teachers.</a:t>
            </a:r>
          </a:p>
          <a:p>
            <a:pPr marL="914400" lvl="1" indent="-457200">
              <a:buFont typeface="Arial" panose="020B0604020202020204" pitchFamily="34" charset="0"/>
              <a:buChar char="•"/>
            </a:pPr>
            <a:r>
              <a:rPr lang="en-US" sz="2600" dirty="0"/>
              <a:t>Share information on SREB’s Teaching to Lead Fast Track Alternative Certification Program for teachers coming from business and industry</a:t>
            </a:r>
          </a:p>
        </p:txBody>
      </p:sp>
      <p:sp>
        <p:nvSpPr>
          <p:cNvPr id="4" name="Title 3">
            <a:extLst>
              <a:ext uri="{FF2B5EF4-FFF2-40B4-BE49-F238E27FC236}">
                <a16:creationId xmlns:a16="http://schemas.microsoft.com/office/drawing/2014/main" id="{4DC0022F-14A6-499F-A7DD-D175A374F9A9}"/>
              </a:ext>
            </a:extLst>
          </p:cNvPr>
          <p:cNvSpPr>
            <a:spLocks noGrp="1"/>
          </p:cNvSpPr>
          <p:nvPr>
            <p:ph type="title"/>
          </p:nvPr>
        </p:nvSpPr>
        <p:spPr>
          <a:xfrm>
            <a:off x="664029" y="274638"/>
            <a:ext cx="10722427" cy="1143000"/>
          </a:xfrm>
        </p:spPr>
        <p:txBody>
          <a:bodyPr/>
          <a:lstStyle/>
          <a:p>
            <a:r>
              <a:rPr lang="en-US" b="1" dirty="0"/>
              <a:t>Welcome</a:t>
            </a:r>
          </a:p>
        </p:txBody>
      </p:sp>
      <p:sp>
        <p:nvSpPr>
          <p:cNvPr id="5" name="Slide Number Placeholder 4">
            <a:extLst>
              <a:ext uri="{FF2B5EF4-FFF2-40B4-BE49-F238E27FC236}">
                <a16:creationId xmlns:a16="http://schemas.microsoft.com/office/drawing/2014/main" id="{09F26821-42CC-4E31-B89A-4BF2D6DF397F}"/>
              </a:ext>
            </a:extLst>
          </p:cNvPr>
          <p:cNvSpPr>
            <a:spLocks noGrp="1"/>
          </p:cNvSpPr>
          <p:nvPr>
            <p:ph type="sldNum" sz="quarter" idx="12"/>
          </p:nvPr>
        </p:nvSpPr>
        <p:spPr/>
        <p:txBody>
          <a:bodyPr/>
          <a:lstStyle/>
          <a:p>
            <a:fld id="{C6BF0614-88EF-E141-A4D8-626B55E019E0}" type="slidenum">
              <a:rPr lang="en-US" smtClean="0"/>
              <a:pPr/>
              <a:t>3</a:t>
            </a:fld>
            <a:endParaRPr lang="en-US" dirty="0"/>
          </a:p>
        </p:txBody>
      </p:sp>
      <p:sp>
        <p:nvSpPr>
          <p:cNvPr id="6" name="Footer Placeholder 1">
            <a:extLst>
              <a:ext uri="{FF2B5EF4-FFF2-40B4-BE49-F238E27FC236}">
                <a16:creationId xmlns:a16="http://schemas.microsoft.com/office/drawing/2014/main" id="{E538A30E-BA4D-45B6-854B-AE29BBE1C7A4}"/>
              </a:ext>
            </a:extLst>
          </p:cNvPr>
          <p:cNvSpPr>
            <a:spLocks noGrp="1"/>
          </p:cNvSpPr>
          <p:nvPr>
            <p:ph type="ftr" sz="quarter" idx="11"/>
          </p:nvPr>
        </p:nvSpPr>
        <p:spPr>
          <a:xfrm>
            <a:off x="6998711" y="6401870"/>
            <a:ext cx="4198120" cy="411480"/>
          </a:xfrm>
        </p:spPr>
        <p:txBody>
          <a:bodyPr/>
          <a:lstStyle/>
          <a:p>
            <a:r>
              <a:rPr lang="en-US" dirty="0"/>
              <a:t>Help Wanted</a:t>
            </a:r>
          </a:p>
        </p:txBody>
      </p:sp>
    </p:spTree>
    <p:extLst>
      <p:ext uri="{BB962C8B-B14F-4D97-AF65-F5344CB8AC3E}">
        <p14:creationId xmlns:p14="http://schemas.microsoft.com/office/powerpoint/2010/main" val="190836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389FB6-8EFF-4097-81C5-2533E6AEF7FB}"/>
              </a:ext>
            </a:extLst>
          </p:cNvPr>
          <p:cNvSpPr>
            <a:spLocks noGrp="1"/>
          </p:cNvSpPr>
          <p:nvPr>
            <p:ph type="ftr" sz="quarter" idx="11"/>
          </p:nvPr>
        </p:nvSpPr>
        <p:spPr/>
        <p:txBody>
          <a:bodyPr/>
          <a:lstStyle/>
          <a:p>
            <a:r>
              <a:rPr lang="en-US"/>
              <a:t>Presentation Name/Presenter</a:t>
            </a:r>
            <a:endParaRPr lang="en-US" dirty="0"/>
          </a:p>
        </p:txBody>
      </p:sp>
      <p:sp>
        <p:nvSpPr>
          <p:cNvPr id="3" name="Content Placeholder 2">
            <a:extLst>
              <a:ext uri="{FF2B5EF4-FFF2-40B4-BE49-F238E27FC236}">
                <a16:creationId xmlns:a16="http://schemas.microsoft.com/office/drawing/2014/main" id="{0D55DD12-8B39-454B-9504-14F93C9ADAC8}"/>
              </a:ext>
            </a:extLst>
          </p:cNvPr>
          <p:cNvSpPr>
            <a:spLocks noGrp="1"/>
          </p:cNvSpPr>
          <p:nvPr>
            <p:ph idx="1"/>
          </p:nvPr>
        </p:nvSpPr>
        <p:spPr>
          <a:xfrm>
            <a:off x="631372" y="1273629"/>
            <a:ext cx="11343992" cy="4852535"/>
          </a:xfrm>
        </p:spPr>
        <p:txBody>
          <a:bodyPr>
            <a:normAutofit fontScale="92500" lnSpcReduction="10000"/>
          </a:bodyPr>
          <a:lstStyle/>
          <a:p>
            <a:pPr marL="457200" indent="-457200">
              <a:buFont typeface="Arial" panose="020B0604020202020204" pitchFamily="34" charset="0"/>
              <a:buChar char="•"/>
            </a:pPr>
            <a:r>
              <a:rPr lang="en-US" dirty="0"/>
              <a:t>Non-profit compact formed by 16 southern states in 1948 – Improve the plight of the south by improving education in the south.</a:t>
            </a:r>
          </a:p>
          <a:p>
            <a:pPr marL="457200" indent="-457200">
              <a:buFont typeface="Arial" panose="020B0604020202020204" pitchFamily="34" charset="0"/>
              <a:buChar char="•"/>
            </a:pPr>
            <a:r>
              <a:rPr lang="en-US" dirty="0"/>
              <a:t>Research organization </a:t>
            </a:r>
          </a:p>
          <a:p>
            <a:pPr marL="457200" indent="-457200">
              <a:buFont typeface="Arial" panose="020B0604020202020204" pitchFamily="34" charset="0"/>
              <a:buChar char="•"/>
            </a:pPr>
            <a:r>
              <a:rPr lang="en-US" dirty="0"/>
              <a:t>Focused on postsecondary until 1980s</a:t>
            </a:r>
          </a:p>
          <a:p>
            <a:pPr marL="457200" indent="-457200">
              <a:buFont typeface="Arial" panose="020B0604020202020204" pitchFamily="34" charset="0"/>
              <a:buChar char="•"/>
            </a:pPr>
            <a:r>
              <a:rPr lang="en-US" dirty="0"/>
              <a:t>Now work directly with K-12 schools and postsecondary across the nation – High Schools That Work, Making Middle Grades Work, Technology Centers That Work, Elementary Schools That Work, Doctoral Scholars, Academic Common Market, Educational Technology Cooperative, Go Alliance</a:t>
            </a:r>
          </a:p>
        </p:txBody>
      </p:sp>
      <p:sp>
        <p:nvSpPr>
          <p:cNvPr id="4" name="Title 3">
            <a:extLst>
              <a:ext uri="{FF2B5EF4-FFF2-40B4-BE49-F238E27FC236}">
                <a16:creationId xmlns:a16="http://schemas.microsoft.com/office/drawing/2014/main" id="{5EE4C96B-C865-4F8B-8021-C7F4AB01E560}"/>
              </a:ext>
            </a:extLst>
          </p:cNvPr>
          <p:cNvSpPr>
            <a:spLocks noGrp="1"/>
          </p:cNvSpPr>
          <p:nvPr>
            <p:ph type="title"/>
          </p:nvPr>
        </p:nvSpPr>
        <p:spPr>
          <a:xfrm>
            <a:off x="631373" y="274638"/>
            <a:ext cx="10755084" cy="738965"/>
          </a:xfrm>
        </p:spPr>
        <p:txBody>
          <a:bodyPr>
            <a:normAutofit fontScale="90000"/>
          </a:bodyPr>
          <a:lstStyle/>
          <a:p>
            <a:r>
              <a:rPr lang="en-US" b="1" dirty="0"/>
              <a:t>Who is </a:t>
            </a:r>
            <a:r>
              <a:rPr lang="en-US" b="1" dirty="0">
                <a:hlinkClick r:id="rId3"/>
              </a:rPr>
              <a:t>SREB</a:t>
            </a:r>
            <a:endParaRPr lang="en-US" b="1" dirty="0"/>
          </a:p>
        </p:txBody>
      </p:sp>
      <p:sp>
        <p:nvSpPr>
          <p:cNvPr id="5" name="Slide Number Placeholder 4">
            <a:extLst>
              <a:ext uri="{FF2B5EF4-FFF2-40B4-BE49-F238E27FC236}">
                <a16:creationId xmlns:a16="http://schemas.microsoft.com/office/drawing/2014/main" id="{ACD469D4-56A5-445F-9DA1-FE333425E224}"/>
              </a:ext>
            </a:extLst>
          </p:cNvPr>
          <p:cNvSpPr>
            <a:spLocks noGrp="1"/>
          </p:cNvSpPr>
          <p:nvPr>
            <p:ph type="sldNum" sz="quarter" idx="12"/>
          </p:nvPr>
        </p:nvSpPr>
        <p:spPr/>
        <p:txBody>
          <a:bodyPr/>
          <a:lstStyle/>
          <a:p>
            <a:fld id="{C6BF0614-88EF-E141-A4D8-626B55E019E0}" type="slidenum">
              <a:rPr lang="en-US" smtClean="0"/>
              <a:pPr/>
              <a:t>4</a:t>
            </a:fld>
            <a:endParaRPr lang="en-US" dirty="0"/>
          </a:p>
        </p:txBody>
      </p:sp>
    </p:spTree>
    <p:extLst>
      <p:ext uri="{BB962C8B-B14F-4D97-AF65-F5344CB8AC3E}">
        <p14:creationId xmlns:p14="http://schemas.microsoft.com/office/powerpoint/2010/main" val="262751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43FCB-FE27-4F4A-9DDE-0495D4E21A0E}"/>
              </a:ext>
            </a:extLst>
          </p:cNvPr>
          <p:cNvSpPr>
            <a:spLocks noGrp="1"/>
          </p:cNvSpPr>
          <p:nvPr>
            <p:ph type="title"/>
          </p:nvPr>
        </p:nvSpPr>
        <p:spPr>
          <a:xfrm>
            <a:off x="1061157" y="99111"/>
            <a:ext cx="10325299" cy="881965"/>
          </a:xfrm>
        </p:spPr>
        <p:txBody>
          <a:bodyPr>
            <a:normAutofit/>
          </a:bodyPr>
          <a:lstStyle/>
          <a:p>
            <a:pPr algn="ctr"/>
            <a:r>
              <a:rPr lang="en-US" b="1" dirty="0"/>
              <a:t>Part One</a:t>
            </a:r>
          </a:p>
        </p:txBody>
      </p:sp>
      <p:sp>
        <p:nvSpPr>
          <p:cNvPr id="5" name="Slide Number Placeholder 4">
            <a:extLst>
              <a:ext uri="{FF2B5EF4-FFF2-40B4-BE49-F238E27FC236}">
                <a16:creationId xmlns:a16="http://schemas.microsoft.com/office/drawing/2014/main" id="{951DE516-9775-4FC3-956D-EAA308782F07}"/>
              </a:ext>
            </a:extLst>
          </p:cNvPr>
          <p:cNvSpPr>
            <a:spLocks noGrp="1"/>
          </p:cNvSpPr>
          <p:nvPr>
            <p:ph type="sldNum" sz="quarter" idx="12"/>
          </p:nvPr>
        </p:nvSpPr>
        <p:spPr/>
        <p:txBody>
          <a:bodyPr/>
          <a:lstStyle/>
          <a:p>
            <a:fld id="{C6BF0614-88EF-E141-A4D8-626B55E019E0}" type="slidenum">
              <a:rPr lang="en-US" smtClean="0"/>
              <a:pPr/>
              <a:t>5</a:t>
            </a:fld>
            <a:endParaRPr lang="en-US" dirty="0"/>
          </a:p>
        </p:txBody>
      </p:sp>
      <p:pic>
        <p:nvPicPr>
          <p:cNvPr id="1026" name="Picture 2" descr="HY-KO 9 in.x 12 in.Plastic Help Wanted Sign-3034 - The Home Depot">
            <a:extLst>
              <a:ext uri="{FF2B5EF4-FFF2-40B4-BE49-F238E27FC236}">
                <a16:creationId xmlns:a16="http://schemas.microsoft.com/office/drawing/2014/main" id="{040F5936-ECC2-4742-8B55-B4B958FA9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314" y="942295"/>
            <a:ext cx="5954485" cy="595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2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8C75C4-D618-410B-A8B1-A38FF6B460F0}"/>
              </a:ext>
            </a:extLst>
          </p:cNvPr>
          <p:cNvSpPr>
            <a:spLocks noGrp="1"/>
          </p:cNvSpPr>
          <p:nvPr>
            <p:ph type="ftr" sz="quarter" idx="11"/>
          </p:nvPr>
        </p:nvSpPr>
        <p:spPr/>
        <p:txBody>
          <a:bodyPr/>
          <a:lstStyle/>
          <a:p>
            <a:r>
              <a:rPr lang="en-US"/>
              <a:t>Presentation Name/Presenter</a:t>
            </a:r>
            <a:endParaRPr lang="en-US" dirty="0"/>
          </a:p>
        </p:txBody>
      </p:sp>
      <p:sp>
        <p:nvSpPr>
          <p:cNvPr id="3" name="Content Placeholder 2">
            <a:extLst>
              <a:ext uri="{FF2B5EF4-FFF2-40B4-BE49-F238E27FC236}">
                <a16:creationId xmlns:a16="http://schemas.microsoft.com/office/drawing/2014/main" id="{72051948-DF43-417A-8845-22F247CBEEA1}"/>
              </a:ext>
            </a:extLst>
          </p:cNvPr>
          <p:cNvSpPr>
            <a:spLocks noGrp="1"/>
          </p:cNvSpPr>
          <p:nvPr>
            <p:ph idx="1"/>
          </p:nvPr>
        </p:nvSpPr>
        <p:spPr>
          <a:xfrm>
            <a:off x="489858" y="1600201"/>
            <a:ext cx="11321142" cy="4525963"/>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Targeted Social Media Campaigns</a:t>
            </a:r>
          </a:p>
          <a:p>
            <a:pPr marL="342900" marR="0" lvl="0" indent="-342900">
              <a:spcBef>
                <a:spcPts val="0"/>
              </a:spcBef>
              <a:spcAft>
                <a:spcPts val="0"/>
              </a:spcAft>
              <a:buFont typeface="Symbol" panose="05050102010706020507" pitchFamily="18" charset="2"/>
              <a:buChar char=""/>
            </a:pPr>
            <a:r>
              <a:rPr lang="en-US" sz="2600" dirty="0">
                <a:latin typeface="Calibri" panose="020F0502020204030204" pitchFamily="34" charset="0"/>
                <a:ea typeface="Times New Roman" panose="02020603050405020304" pitchFamily="18" charset="0"/>
              </a:rPr>
              <a:t>Used business/industry partners to recruit (part of advisory committee meetings to identify potential teachers)</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Use COVID to create a virtual PLC of directors in a region to share potential teacher info</a:t>
            </a:r>
            <a:endParaRPr lang="en-US" sz="2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Use existing teachers to recruit ‘friends’</a:t>
            </a:r>
            <a:endParaRPr lang="en-US" sz="2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Work with local colleges and universities with specific programs</a:t>
            </a:r>
            <a:endParaRPr lang="en-US" sz="2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Shared the need for teacher/s with Chamber of Commerce and ask them to  post on all social platforms/boards that they had</a:t>
            </a:r>
            <a:endParaRPr lang="en-US" sz="2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rPr>
              <a:t>Contact unions in the area to see if they have had any members recently claim disability </a:t>
            </a:r>
          </a:p>
          <a:p>
            <a:pPr marL="342900" marR="0" lvl="0" indent="-342900">
              <a:spcBef>
                <a:spcPts val="0"/>
              </a:spcBef>
              <a:spcAft>
                <a:spcPts val="0"/>
              </a:spcAft>
              <a:buFont typeface="Symbol" panose="05050102010706020507" pitchFamily="18" charset="2"/>
              <a:buChar char=""/>
            </a:pPr>
            <a:r>
              <a:rPr lang="en-US" sz="2600" dirty="0">
                <a:latin typeface="Calibri" panose="020F0502020204030204" pitchFamily="34" charset="0"/>
                <a:ea typeface="Calibri" panose="020F0502020204030204" pitchFamily="34" charset="0"/>
              </a:rPr>
              <a:t>Pay for work experience on teacher salary scale</a:t>
            </a:r>
            <a:endParaRPr lang="en-US" sz="26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3E953053-AE38-4BAD-B024-9B704132BFD2}"/>
              </a:ext>
            </a:extLst>
          </p:cNvPr>
          <p:cNvSpPr>
            <a:spLocks noGrp="1"/>
          </p:cNvSpPr>
          <p:nvPr>
            <p:ph type="title"/>
          </p:nvPr>
        </p:nvSpPr>
        <p:spPr>
          <a:xfrm>
            <a:off x="489857" y="274638"/>
            <a:ext cx="10896599" cy="1143000"/>
          </a:xfrm>
        </p:spPr>
        <p:txBody>
          <a:bodyPr>
            <a:normAutofit fontScale="90000"/>
          </a:bodyPr>
          <a:lstStyle/>
          <a:p>
            <a:r>
              <a:rPr lang="en-US" b="1" dirty="0"/>
              <a:t>Tips for Recruiting CTE Teachers from Business and Industry</a:t>
            </a:r>
          </a:p>
        </p:txBody>
      </p:sp>
      <p:sp>
        <p:nvSpPr>
          <p:cNvPr id="5" name="Slide Number Placeholder 4">
            <a:extLst>
              <a:ext uri="{FF2B5EF4-FFF2-40B4-BE49-F238E27FC236}">
                <a16:creationId xmlns:a16="http://schemas.microsoft.com/office/drawing/2014/main" id="{F89CE68A-43D9-4B8B-B7E6-D9CBD8FD37E1}"/>
              </a:ext>
            </a:extLst>
          </p:cNvPr>
          <p:cNvSpPr>
            <a:spLocks noGrp="1"/>
          </p:cNvSpPr>
          <p:nvPr>
            <p:ph type="sldNum" sz="quarter" idx="12"/>
          </p:nvPr>
        </p:nvSpPr>
        <p:spPr/>
        <p:txBody>
          <a:bodyPr/>
          <a:lstStyle/>
          <a:p>
            <a:fld id="{C6BF0614-88EF-E141-A4D8-626B55E019E0}" type="slidenum">
              <a:rPr lang="en-US" smtClean="0"/>
              <a:pPr/>
              <a:t>6</a:t>
            </a:fld>
            <a:endParaRPr lang="en-US" dirty="0"/>
          </a:p>
        </p:txBody>
      </p:sp>
    </p:spTree>
    <p:extLst>
      <p:ext uri="{BB962C8B-B14F-4D97-AF65-F5344CB8AC3E}">
        <p14:creationId xmlns:p14="http://schemas.microsoft.com/office/powerpoint/2010/main" val="13857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EFFFBD-6D3F-464F-A9ED-89F3B98C1C7B}"/>
              </a:ext>
            </a:extLst>
          </p:cNvPr>
          <p:cNvSpPr>
            <a:spLocks noGrp="1"/>
          </p:cNvSpPr>
          <p:nvPr>
            <p:ph type="ftr" sz="quarter" idx="11"/>
          </p:nvPr>
        </p:nvSpPr>
        <p:spPr>
          <a:xfrm>
            <a:off x="6998711" y="6401870"/>
            <a:ext cx="4198120" cy="411480"/>
          </a:xfrm>
        </p:spPr>
        <p:txBody>
          <a:bodyPr anchor="ctr">
            <a:normAutofit/>
          </a:bodyPr>
          <a:lstStyle/>
          <a:p>
            <a:pPr>
              <a:spcAft>
                <a:spcPts val="600"/>
              </a:spcAft>
            </a:pPr>
            <a:r>
              <a:rPr lang="en-US"/>
              <a:t>Presentation Name/Presenter</a:t>
            </a:r>
          </a:p>
        </p:txBody>
      </p:sp>
      <p:pic>
        <p:nvPicPr>
          <p:cNvPr id="7" name="Content Placeholder 6" descr="Person running on road">
            <a:extLst>
              <a:ext uri="{FF2B5EF4-FFF2-40B4-BE49-F238E27FC236}">
                <a16:creationId xmlns:a16="http://schemas.microsoft.com/office/drawing/2014/main" id="{80586FB6-9B43-4EFD-A835-54A2B33E78EB}"/>
              </a:ext>
            </a:extLst>
          </p:cNvPr>
          <p:cNvPicPr>
            <a:picLocks noGrp="1" noChangeAspect="1"/>
          </p:cNvPicPr>
          <p:nvPr>
            <p:ph idx="1"/>
          </p:nvPr>
        </p:nvPicPr>
        <p:blipFill rotWithShape="1">
          <a:blip r:embed="rId2"/>
          <a:srcRect t="12476" r="-1" b="21855"/>
          <a:stretch/>
        </p:blipFill>
        <p:spPr>
          <a:xfrm>
            <a:off x="1061156" y="1600201"/>
            <a:ext cx="10325299" cy="4525963"/>
          </a:xfrm>
          <a:noFill/>
        </p:spPr>
      </p:pic>
      <p:sp>
        <p:nvSpPr>
          <p:cNvPr id="4" name="Title 3">
            <a:extLst>
              <a:ext uri="{FF2B5EF4-FFF2-40B4-BE49-F238E27FC236}">
                <a16:creationId xmlns:a16="http://schemas.microsoft.com/office/drawing/2014/main" id="{E63ECD7B-A819-43F2-BDFE-6FA6831B27DC}"/>
              </a:ext>
            </a:extLst>
          </p:cNvPr>
          <p:cNvSpPr>
            <a:spLocks noGrp="1"/>
          </p:cNvSpPr>
          <p:nvPr>
            <p:ph type="title"/>
          </p:nvPr>
        </p:nvSpPr>
        <p:spPr>
          <a:xfrm>
            <a:off x="1061157" y="274638"/>
            <a:ext cx="10325299" cy="1143000"/>
          </a:xfrm>
        </p:spPr>
        <p:txBody>
          <a:bodyPr anchor="ctr">
            <a:normAutofit/>
          </a:bodyPr>
          <a:lstStyle/>
          <a:p>
            <a:r>
              <a:rPr lang="en-US" b="1" dirty="0"/>
              <a:t>Part Two – Keeping Them</a:t>
            </a:r>
          </a:p>
        </p:txBody>
      </p:sp>
      <p:sp>
        <p:nvSpPr>
          <p:cNvPr id="5" name="Slide Number Placeholder 4">
            <a:extLst>
              <a:ext uri="{FF2B5EF4-FFF2-40B4-BE49-F238E27FC236}">
                <a16:creationId xmlns:a16="http://schemas.microsoft.com/office/drawing/2014/main" id="{65D9E16A-79A3-4141-9B98-FC518C7225D4}"/>
              </a:ext>
            </a:extLst>
          </p:cNvPr>
          <p:cNvSpPr>
            <a:spLocks noGrp="1"/>
          </p:cNvSpPr>
          <p:nvPr>
            <p:ph type="sldNum" sz="quarter" idx="12"/>
          </p:nvPr>
        </p:nvSpPr>
        <p:spPr>
          <a:xfrm>
            <a:off x="11217615" y="6386190"/>
            <a:ext cx="757748" cy="411480"/>
          </a:xfrm>
        </p:spPr>
        <p:txBody>
          <a:bodyPr anchor="ctr">
            <a:normAutofit/>
          </a:bodyPr>
          <a:lstStyle/>
          <a:p>
            <a:pPr>
              <a:spcAft>
                <a:spcPts val="600"/>
              </a:spcAft>
            </a:pPr>
            <a:fld id="{C6BF0614-88EF-E141-A4D8-626B55E019E0}" type="slidenum">
              <a:rPr lang="en-US" smtClean="0"/>
              <a:pPr>
                <a:spcAft>
                  <a:spcPts val="600"/>
                </a:spcAft>
              </a:pPr>
              <a:t>7</a:t>
            </a:fld>
            <a:endParaRPr lang="en-US"/>
          </a:p>
        </p:txBody>
      </p:sp>
    </p:spTree>
    <p:extLst>
      <p:ext uri="{BB962C8B-B14F-4D97-AF65-F5344CB8AC3E}">
        <p14:creationId xmlns:p14="http://schemas.microsoft.com/office/powerpoint/2010/main" val="318042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9" descr="A group of people posing for the camera&#10;&#10;Description automatically generated">
            <a:extLst>
              <a:ext uri="{FF2B5EF4-FFF2-40B4-BE49-F238E27FC236}">
                <a16:creationId xmlns:a16="http://schemas.microsoft.com/office/drawing/2014/main" id="{202CAED2-13F3-476A-968F-C56D026BDED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8478"/>
          <a:stretch/>
        </p:blipFill>
        <p:spPr>
          <a:xfrm>
            <a:off x="20" y="10"/>
            <a:ext cx="12191980" cy="6857990"/>
          </a:xfrm>
          <a:prstGeom prst="rect">
            <a:avLst/>
          </a:prstGeom>
        </p:spPr>
      </p:pic>
      <p:sp>
        <p:nvSpPr>
          <p:cNvPr id="4" name="Title 3">
            <a:extLst>
              <a:ext uri="{FF2B5EF4-FFF2-40B4-BE49-F238E27FC236}">
                <a16:creationId xmlns:a16="http://schemas.microsoft.com/office/drawing/2014/main" id="{D035FEED-278D-4969-A171-BFDC9B7FA05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You Hire Great People to be CTE Teachers….</a:t>
            </a:r>
          </a:p>
        </p:txBody>
      </p:sp>
      <p:sp>
        <p:nvSpPr>
          <p:cNvPr id="11" name="TextBox 10">
            <a:extLst>
              <a:ext uri="{FF2B5EF4-FFF2-40B4-BE49-F238E27FC236}">
                <a16:creationId xmlns:a16="http://schemas.microsoft.com/office/drawing/2014/main" id="{6C66635D-4419-443B-B08B-5EF4FC43F9CF}"/>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allwhitebackground.com/peopl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5256355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FBF1-1DC3-4BDA-A64E-B42DEB6022E7}"/>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And then they leave……</a:t>
            </a:r>
          </a:p>
        </p:txBody>
      </p:sp>
      <p:pic>
        <p:nvPicPr>
          <p:cNvPr id="8" name="Picture 7" descr="A close up of text on a white background&#10;&#10;Description automatically generated">
            <a:extLst>
              <a:ext uri="{FF2B5EF4-FFF2-40B4-BE49-F238E27FC236}">
                <a16:creationId xmlns:a16="http://schemas.microsoft.com/office/drawing/2014/main" id="{A4B34316-7386-4F6D-9C81-5DAB99908A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700" r="16448" b="-2"/>
          <a:stretch/>
        </p:blipFill>
        <p:spPr>
          <a:xfrm>
            <a:off x="321628" y="320511"/>
            <a:ext cx="3794760" cy="3930978"/>
          </a:xfrm>
          <a:prstGeom prst="rect">
            <a:avLst/>
          </a:prstGeom>
        </p:spPr>
      </p:pic>
      <p:pic>
        <p:nvPicPr>
          <p:cNvPr id="5" name="Content Placeholder 4" descr="A person smiling for the camera&#10;&#10;Description automatically generated">
            <a:extLst>
              <a:ext uri="{FF2B5EF4-FFF2-40B4-BE49-F238E27FC236}">
                <a16:creationId xmlns:a16="http://schemas.microsoft.com/office/drawing/2014/main" id="{06CFADC5-746E-4485-AE18-538DF4726412}"/>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856" r="15602" b="-3"/>
          <a:stretch/>
        </p:blipFill>
        <p:spPr>
          <a:xfrm>
            <a:off x="4198385" y="320511"/>
            <a:ext cx="3794760" cy="3930978"/>
          </a:xfrm>
          <a:prstGeom prst="rect">
            <a:avLst/>
          </a:prstGeom>
        </p:spPr>
      </p:pic>
      <p:pic>
        <p:nvPicPr>
          <p:cNvPr id="11" name="Picture 10" descr="A picture containing person, indoor, wall, man&#10;&#10;Description automatically generated">
            <a:extLst>
              <a:ext uri="{FF2B5EF4-FFF2-40B4-BE49-F238E27FC236}">
                <a16:creationId xmlns:a16="http://schemas.microsoft.com/office/drawing/2014/main" id="{588901CA-560B-4589-B8B5-FB6829B1104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3050" r="14548" b="-2"/>
          <a:stretch/>
        </p:blipFill>
        <p:spPr>
          <a:xfrm>
            <a:off x="8075142" y="320511"/>
            <a:ext cx="3794760" cy="3930978"/>
          </a:xfrm>
          <a:prstGeom prst="rect">
            <a:avLst/>
          </a:prstGeom>
        </p:spPr>
      </p:pic>
    </p:spTree>
    <p:extLst>
      <p:ext uri="{BB962C8B-B14F-4D97-AF65-F5344CB8AC3E}">
        <p14:creationId xmlns:p14="http://schemas.microsoft.com/office/powerpoint/2010/main" val="196230085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theme/theme1.xml><?xml version="1.0" encoding="utf-8"?>
<a:theme xmlns:a="http://schemas.openxmlformats.org/drawingml/2006/main" name="SREB Debut ">
  <a:themeElements>
    <a:clrScheme name="Custom 27">
      <a:dk1>
        <a:srgbClr val="5D5040"/>
      </a:dk1>
      <a:lt1>
        <a:sysClr val="window" lastClr="FFFFFF"/>
      </a:lt1>
      <a:dk2>
        <a:srgbClr val="2758BC"/>
      </a:dk2>
      <a:lt2>
        <a:srgbClr val="A6A6A6"/>
      </a:lt2>
      <a:accent1>
        <a:srgbClr val="F8971D"/>
      </a:accent1>
      <a:accent2>
        <a:srgbClr val="FDBE57"/>
      </a:accent2>
      <a:accent3>
        <a:srgbClr val="2758BC"/>
      </a:accent3>
      <a:accent4>
        <a:srgbClr val="7C6A55"/>
      </a:accent4>
      <a:accent5>
        <a:srgbClr val="5D5040"/>
      </a:accent5>
      <a:accent6>
        <a:srgbClr val="C5C19D"/>
      </a:accent6>
      <a:hlink>
        <a:srgbClr val="2758BC"/>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d708fe1-499a-404b-8760-7fadc8efcb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D25DA7EFABEF439271A3FD99786188" ma:contentTypeVersion="14" ma:contentTypeDescription="Create a new document." ma:contentTypeScope="" ma:versionID="83f5729b119d806f3c9f0b5b27ae4897">
  <xsd:schema xmlns:xsd="http://www.w3.org/2001/XMLSchema" xmlns:xs="http://www.w3.org/2001/XMLSchema" xmlns:p="http://schemas.microsoft.com/office/2006/metadata/properties" xmlns:ns2="9d708fe1-499a-404b-8760-7fadc8efcb04" xmlns:ns3="0ea9a507-3a85-4b04-86ce-1835e911386e" targetNamespace="http://schemas.microsoft.com/office/2006/metadata/properties" ma:root="true" ma:fieldsID="5f94c4f7a8e175909b42d24fc7561050" ns2:_="" ns3:_="">
    <xsd:import namespace="9d708fe1-499a-404b-8760-7fadc8efcb04"/>
    <xsd:import namespace="0ea9a507-3a85-4b04-86ce-1835e911386e"/>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08fe1-499a-404b-8760-7fadc8ef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9a507-3a85-4b04-86ce-1835e91138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CE79E-A61A-444E-B3A2-0F23F4482BF7}">
  <ds:schemaRefs>
    <ds:schemaRef ds:uri="http://schemas.microsoft.com/office/2006/metadata/properties"/>
    <ds:schemaRef ds:uri="http://schemas.microsoft.com/office/infopath/2007/PartnerControls"/>
    <ds:schemaRef ds:uri="F74DC322-E1F8-43BF-B5A8-71AB01568D0A"/>
  </ds:schemaRefs>
</ds:datastoreItem>
</file>

<file path=customXml/itemProps2.xml><?xml version="1.0" encoding="utf-8"?>
<ds:datastoreItem xmlns:ds="http://schemas.openxmlformats.org/officeDocument/2006/customXml" ds:itemID="{D877722F-6E1F-45E0-B8F6-490F68644777}">
  <ds:schemaRefs>
    <ds:schemaRef ds:uri="http://schemas.microsoft.com/sharepoint/v3/contenttype/forms"/>
  </ds:schemaRefs>
</ds:datastoreItem>
</file>

<file path=customXml/itemProps3.xml><?xml version="1.0" encoding="utf-8"?>
<ds:datastoreItem xmlns:ds="http://schemas.openxmlformats.org/officeDocument/2006/customXml" ds:itemID="{5A6AEB26-042C-45BB-A213-3060F216EC6D}"/>
</file>

<file path=docProps/app.xml><?xml version="1.0" encoding="utf-8"?>
<Properties xmlns="http://schemas.openxmlformats.org/officeDocument/2006/extended-properties" xmlns:vt="http://schemas.openxmlformats.org/officeDocument/2006/docPropsVTypes">
  <TotalTime>44</TotalTime>
  <Words>2040</Words>
  <Application>Microsoft Office PowerPoint</Application>
  <PresentationFormat>Widescreen</PresentationFormat>
  <Paragraphs>235</Paragraphs>
  <Slides>28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Arial Narrow</vt:lpstr>
      <vt:lpstr>Calibri</vt:lpstr>
      <vt:lpstr>Georgia</vt:lpstr>
      <vt:lpstr>Open Sans</vt:lpstr>
      <vt:lpstr>Symbol</vt:lpstr>
      <vt:lpstr>Verdana</vt:lpstr>
      <vt:lpstr>SREB Debut </vt:lpstr>
      <vt:lpstr>Help Wanted: Finding and Training CTE Teachers</vt:lpstr>
      <vt:lpstr>Scott Warren</vt:lpstr>
      <vt:lpstr>Welcome</vt:lpstr>
      <vt:lpstr>Who is SREB</vt:lpstr>
      <vt:lpstr>Part One</vt:lpstr>
      <vt:lpstr>Tips for Recruiting CTE Teachers from Business and Industry</vt:lpstr>
      <vt:lpstr>Part Two – Keeping Them</vt:lpstr>
      <vt:lpstr>You Hire Great People to be CTE Teachers….</vt:lpstr>
      <vt:lpstr>And then they leave……</vt:lpstr>
      <vt:lpstr>Year 1</vt:lpstr>
      <vt:lpstr>New Teachers Need Support</vt:lpstr>
      <vt:lpstr>PowerPoint Presentation</vt:lpstr>
      <vt:lpstr>Teaching to Lead</vt:lpstr>
      <vt:lpstr>PowerPoint Presentation</vt:lpstr>
      <vt:lpstr>PowerPoint Presentation</vt:lpstr>
      <vt:lpstr>4 Key Tools for Instructional Planning </vt:lpstr>
      <vt:lpstr>The Big Picture of Instructional Planning</vt:lpstr>
      <vt:lpstr>Instructional Strategies</vt:lpstr>
      <vt:lpstr>PowerPoint Presentation</vt:lpstr>
      <vt:lpstr>Why Do Teachers Assess Students?</vt:lpstr>
      <vt:lpstr>Other topics include…. </vt:lpstr>
      <vt:lpstr>The Skills New Teachers Need…</vt:lpstr>
      <vt:lpstr>Ideal Delivery Model</vt:lpstr>
      <vt:lpstr>Implementation -  States, Districts, Schools</vt:lpstr>
      <vt:lpstr>Effectiveness of Teaching to Lead</vt:lpstr>
      <vt:lpstr>In Summary</vt:lpstr>
      <vt:lpstr>PowerPoint Presentation</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Wanted: Finding CTE and Training Teachers</dc:title>
  <dc:creator>Scott Warren</dc:creator>
  <cp:lastModifiedBy>Scott Warren</cp:lastModifiedBy>
  <cp:revision>2</cp:revision>
  <dcterms:created xsi:type="dcterms:W3CDTF">2020-09-19T12:59:49Z</dcterms:created>
  <dcterms:modified xsi:type="dcterms:W3CDTF">2020-09-19T15:07:47Z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0x010100CAD25DA7EFABEF439271A3FD99786188</vt:lpwstr>
  </property>
  <property fmtid="{D5CDD505-2E9C-101B-9397-08002B2CF9AE}" pid="3" name="Order">
    <vt:r8>28293600</vt:r8>
  </property>
</Properties>
</file>