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73" r:id="rId4"/>
    <p:sldId id="258" r:id="rId5"/>
    <p:sldId id="259" r:id="rId6"/>
    <p:sldId id="274" r:id="rId7"/>
    <p:sldId id="260" r:id="rId8"/>
    <p:sldId id="261" r:id="rId9"/>
    <p:sldId id="262" r:id="rId10"/>
    <p:sldId id="263" r:id="rId11"/>
    <p:sldId id="264" r:id="rId12"/>
    <p:sldId id="267" r:id="rId13"/>
    <p:sldId id="268" r:id="rId14"/>
    <p:sldId id="269" r:id="rId15"/>
    <p:sldId id="270" r:id="rId16"/>
    <p:sldId id="275"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9035"/>
    <a:srgbClr val="92D050"/>
    <a:srgbClr val="A0B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1" autoAdjust="0"/>
    <p:restoredTop sz="94660"/>
  </p:normalViewPr>
  <p:slideViewPr>
    <p:cSldViewPr snapToGrid="0">
      <p:cViewPr varScale="1">
        <p:scale>
          <a:sx n="73" d="100"/>
          <a:sy n="73" d="100"/>
        </p:scale>
        <p:origin x="126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26336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3976704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241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759045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36143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2131382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2306817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9930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1686746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294B96-C227-4291-879B-1A12B21EB345}"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155330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294B96-C227-4291-879B-1A12B21EB345}"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317298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294B96-C227-4291-879B-1A12B21EB345}" type="datetimeFigureOut">
              <a:rPr lang="en-US" smtClean="0"/>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184092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1973" y="339144"/>
            <a:ext cx="8500055" cy="626771"/>
          </a:xfrm>
          <a:solidFill>
            <a:srgbClr val="92D050"/>
          </a:solidFill>
        </p:spPr>
        <p:txBody>
          <a:bodyPr/>
          <a:lstStyle>
            <a:lvl1pPr algn="ctr">
              <a:defRPr cap="all" baseline="0">
                <a:solidFill>
                  <a:schemeClr val="bg1"/>
                </a:solidFill>
                <a:latin typeface="+mj-lt"/>
                <a:cs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C294B96-C227-4291-879B-1A12B21EB345}" type="datetimeFigureOut">
              <a:rPr lang="en-US" smtClean="0"/>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400635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94B96-C227-4291-879B-1A12B21EB345}" type="datetimeFigureOut">
              <a:rPr lang="en-US" smtClean="0"/>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1286332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C294B96-C227-4291-879B-1A12B21EB345}"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356918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C294B96-C227-4291-879B-1A12B21EB345}"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7321F-580D-4EFA-B943-7C4C86CAE1EC}" type="slidenum">
              <a:rPr lang="en-US" smtClean="0"/>
              <a:t>‹#›</a:t>
            </a:fld>
            <a:endParaRPr lang="en-US"/>
          </a:p>
        </p:txBody>
      </p:sp>
    </p:spTree>
    <p:extLst>
      <p:ext uri="{BB962C8B-B14F-4D97-AF65-F5344CB8AC3E}">
        <p14:creationId xmlns:p14="http://schemas.microsoft.com/office/powerpoint/2010/main" val="185340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rgbClr val="819035">
              <a:alpha val="65000"/>
            </a:srgb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294B96-C227-4291-879B-1A12B21EB345}" type="datetimeFigureOut">
              <a:rPr lang="en-US" smtClean="0"/>
              <a:t>9/22/2020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0B7321F-580D-4EFA-B943-7C4C86CAE1EC}" type="slidenum">
              <a:rPr lang="en-US" smtClean="0"/>
              <a:t>‹#›</a:t>
            </a:fld>
            <a:endParaRPr lang="en-US"/>
          </a:p>
        </p:txBody>
      </p:sp>
    </p:spTree>
    <p:extLst>
      <p:ext uri="{BB962C8B-B14F-4D97-AF65-F5344CB8AC3E}">
        <p14:creationId xmlns:p14="http://schemas.microsoft.com/office/powerpoint/2010/main" val="31545416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hyperlink" Target="mailto:moneal@GwinnettTech.edu"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srooks@GwinnettTech.edu" TargetMode="External"/><Relationship Id="rId5" Type="http://schemas.openxmlformats.org/officeDocument/2006/relationships/hyperlink" Target="mailto:cbrister@GwinnettTech.edu" TargetMode="External"/><Relationship Id="rId4" Type="http://schemas.openxmlformats.org/officeDocument/2006/relationships/hyperlink" Target="https://www.gwinnetttech.edu/programs/take-ten-program/" TargetMode="Externa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6.xml"/><Relationship Id="rId7" Type="http://schemas.openxmlformats.org/officeDocument/2006/relationships/image" Target="../media/image6.jpeg"/><Relationship Id="rId12"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3491" y="2548223"/>
            <a:ext cx="6460925" cy="1646302"/>
          </a:xfrm>
        </p:spPr>
        <p:txBody>
          <a:bodyPr/>
          <a:lstStyle/>
          <a:p>
            <a:pPr algn="ctr"/>
            <a:r>
              <a:rPr lang="en-US" b="1" i="1" cap="small" dirty="0">
                <a:ln w="0"/>
                <a:solidFill>
                  <a:srgbClr val="819035"/>
                </a:solidFill>
                <a:effectLst>
                  <a:innerShdw blurRad="63500" dist="50800" dir="8100000">
                    <a:prstClr val="black">
                      <a:alpha val="50000"/>
                    </a:prstClr>
                  </a:innerShdw>
                </a:effectLst>
                <a:latin typeface="Constantia" panose="02030602050306030303" pitchFamily="18" charset="0"/>
              </a:rPr>
              <a:t>Take Ten</a:t>
            </a:r>
            <a:r>
              <a:rPr lang="en-US" b="1" i="1" cap="small" baseline="30000" dirty="0">
                <a:ln w="0"/>
                <a:solidFill>
                  <a:srgbClr val="819035"/>
                </a:solidFill>
                <a:effectLst>
                  <a:innerShdw blurRad="63500" dist="50800" dir="8100000">
                    <a:prstClr val="black">
                      <a:alpha val="50000"/>
                    </a:prstClr>
                  </a:innerShdw>
                </a:effectLst>
                <a:latin typeface="Constantia" panose="02030602050306030303" pitchFamily="18" charset="0"/>
              </a:rPr>
              <a:t>+</a:t>
            </a:r>
            <a:r>
              <a:rPr lang="en-US" b="1" i="1" cap="small" dirty="0">
                <a:ln w="0"/>
                <a:solidFill>
                  <a:srgbClr val="819035"/>
                </a:solidFill>
                <a:effectLst>
                  <a:innerShdw blurRad="63500" dist="50800" dir="8100000">
                    <a:prstClr val="black">
                      <a:alpha val="50000"/>
                    </a:prstClr>
                  </a:innerShdw>
                </a:effectLst>
                <a:latin typeface="Constantia" panose="02030602050306030303" pitchFamily="18" charset="0"/>
              </a:rPr>
              <a:t>!</a:t>
            </a:r>
            <a:br>
              <a:rPr lang="en-US" b="1" i="1" cap="small" dirty="0">
                <a:ln w="0"/>
                <a:solidFill>
                  <a:srgbClr val="819035"/>
                </a:solidFill>
                <a:effectLst>
                  <a:innerShdw blurRad="63500" dist="50800" dir="8100000">
                    <a:prstClr val="black">
                      <a:alpha val="50000"/>
                    </a:prstClr>
                  </a:innerShdw>
                </a:effectLst>
                <a:latin typeface="Constantia" panose="02030602050306030303" pitchFamily="18" charset="0"/>
              </a:rPr>
            </a:br>
            <a: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t>Unleashing the Power </a:t>
            </a:r>
            <a:b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br>
            <a: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t>of Partnerships in </a:t>
            </a:r>
            <a:b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br>
            <a: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t>Gwinnett County Georgia </a:t>
            </a:r>
            <a:b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br>
            <a:r>
              <a:rPr lang="en-US" sz="4000" b="1" i="1" dirty="0">
                <a:ln w="0"/>
                <a:solidFill>
                  <a:srgbClr val="819035"/>
                </a:solidFill>
                <a:effectLst>
                  <a:innerShdw blurRad="63500" dist="50800" dir="8100000">
                    <a:prstClr val="black">
                      <a:alpha val="50000"/>
                    </a:prstClr>
                  </a:innerShdw>
                </a:effectLst>
                <a:latin typeface="Constantia" panose="02030602050306030303" pitchFamily="18" charset="0"/>
              </a:rPr>
              <a:t>through IET </a:t>
            </a:r>
            <a:endParaRPr lang="en-US" b="1" i="1" dirty="0">
              <a:ln w="0"/>
              <a:solidFill>
                <a:srgbClr val="819035"/>
              </a:solidFill>
              <a:effectLst>
                <a:innerShdw blurRad="63500" dist="50800" dir="8100000">
                  <a:prstClr val="black">
                    <a:alpha val="50000"/>
                  </a:prstClr>
                </a:innerShdw>
              </a:effectLst>
              <a:latin typeface="Constantia" panose="02030602050306030303" pitchFamily="18" charset="0"/>
            </a:endParaRPr>
          </a:p>
        </p:txBody>
      </p:sp>
      <p:sp>
        <p:nvSpPr>
          <p:cNvPr id="3" name="Subtitle 2"/>
          <p:cNvSpPr>
            <a:spLocks noGrp="1"/>
          </p:cNvSpPr>
          <p:nvPr>
            <p:ph type="subTitle" idx="1"/>
          </p:nvPr>
        </p:nvSpPr>
        <p:spPr>
          <a:xfrm>
            <a:off x="1130593" y="4194525"/>
            <a:ext cx="5826719" cy="1096899"/>
          </a:xfrm>
        </p:spPr>
        <p:txBody>
          <a:bodyPr>
            <a:normAutofit/>
          </a:bodyPr>
          <a:lstStyle/>
          <a:p>
            <a:pPr algn="ctr"/>
            <a:r>
              <a:rPr lang="en-US" sz="2800" dirty="0" smtClean="0">
                <a:solidFill>
                  <a:schemeClr val="tx1"/>
                </a:solidFill>
                <a:latin typeface="Constantia" panose="02030602050306030303" pitchFamily="18" charset="0"/>
              </a:rPr>
              <a:t>NCPN Conference</a:t>
            </a:r>
          </a:p>
          <a:p>
            <a:pPr algn="ctr"/>
            <a:r>
              <a:rPr lang="en-US" sz="2800" dirty="0" smtClean="0">
                <a:solidFill>
                  <a:schemeClr val="tx1"/>
                </a:solidFill>
                <a:latin typeface="Constantia" panose="02030602050306030303" pitchFamily="18" charset="0"/>
              </a:rPr>
              <a:t>October 15-16, 2020</a:t>
            </a:r>
            <a:endParaRPr lang="en-US" sz="2800" dirty="0">
              <a:solidFill>
                <a:schemeClr val="tx1"/>
              </a:solidFill>
              <a:latin typeface="Constantia" panose="020306020503060303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8077" y="5291424"/>
            <a:ext cx="2571750" cy="1181100"/>
          </a:xfrm>
          <a:prstGeom prst="rect">
            <a:avLst/>
          </a:prstGeom>
        </p:spPr>
      </p:pic>
      <p:pic>
        <p:nvPicPr>
          <p:cNvPr id="5" name="01 Title slide S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2323" y="5587368"/>
            <a:ext cx="1062627" cy="1062627"/>
          </a:xfrm>
          <a:prstGeom prst="rect">
            <a:avLst/>
          </a:prstGeom>
        </p:spPr>
      </p:pic>
    </p:spTree>
    <p:extLst>
      <p:ext uri="{BB962C8B-B14F-4D97-AF65-F5344CB8AC3E}">
        <p14:creationId xmlns:p14="http://schemas.microsoft.com/office/powerpoint/2010/main" val="2247083250"/>
      </p:ext>
    </p:extLst>
  </p:cSld>
  <p:clrMapOvr>
    <a:masterClrMapping/>
  </p:clrMapOvr>
  <mc:AlternateContent xmlns:mc="http://schemas.openxmlformats.org/markup-compatibility/2006">
    <mc:Choice xmlns:p14="http://schemas.microsoft.com/office/powerpoint/2010/main" Requires="p14">
      <p:transition spd="slow" p14:dur="2000" advClick="0" advTm="11040"/>
    </mc:Choice>
    <mc:Fallback>
      <p:transition spd="slow" advClick="0" advTm="1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Take ten</a:t>
            </a:r>
            <a:r>
              <a:rPr lang="en-US" b="1" baseline="30000" dirty="0" smtClean="0"/>
              <a:t>+</a:t>
            </a:r>
            <a:r>
              <a:rPr lang="en-US" b="1" dirty="0" smtClean="0"/>
              <a:t>!</a:t>
            </a:r>
            <a:endParaRPr lang="en-US" b="1" dirty="0"/>
          </a:p>
        </p:txBody>
      </p:sp>
      <p:sp>
        <p:nvSpPr>
          <p:cNvPr id="3" name="TextBox 2"/>
          <p:cNvSpPr txBox="1"/>
          <p:nvPr/>
        </p:nvSpPr>
        <p:spPr>
          <a:xfrm>
            <a:off x="374467" y="1463809"/>
            <a:ext cx="8229599" cy="4770537"/>
          </a:xfrm>
          <a:prstGeom prst="rect">
            <a:avLst/>
          </a:prstGeom>
          <a:noFill/>
        </p:spPr>
        <p:txBody>
          <a:bodyPr wrap="square" rtlCol="0">
            <a:spAutoFit/>
          </a:bodyPr>
          <a:lstStyle/>
          <a:p>
            <a:pPr marL="342900" indent="-342900">
              <a:spcAft>
                <a:spcPts val="600"/>
              </a:spcAft>
              <a:buClr>
                <a:schemeClr val="accent1">
                  <a:lumMod val="75000"/>
                </a:schemeClr>
              </a:buClr>
              <a:buFont typeface="Wingdings 3" panose="05040102010807070707" pitchFamily="18" charset="2"/>
              <a:buChar char="u"/>
            </a:pPr>
            <a:r>
              <a:rPr lang="en-US" sz="2200" dirty="0"/>
              <a:t>10 – 16 weeks (</a:t>
            </a:r>
            <a:r>
              <a:rPr lang="en-US" sz="2200" i="1" dirty="0"/>
              <a:t>Schedules vary per certification</a:t>
            </a:r>
            <a:r>
              <a:rPr lang="en-US" sz="2200" dirty="0"/>
              <a:t>)</a:t>
            </a:r>
          </a:p>
          <a:p>
            <a:pPr marL="342900" indent="-342900">
              <a:spcBef>
                <a:spcPts val="600"/>
              </a:spcBef>
              <a:buClr>
                <a:schemeClr val="accent1">
                  <a:lumMod val="75000"/>
                </a:schemeClr>
              </a:buClr>
              <a:buFont typeface="Wingdings 3" panose="05040102010807070707" pitchFamily="18" charset="2"/>
              <a:buChar char="u"/>
            </a:pPr>
            <a:r>
              <a:rPr lang="en-US" sz="2200" dirty="0"/>
              <a:t>Morning Schedule: </a:t>
            </a:r>
          </a:p>
          <a:p>
            <a:pPr marL="800100" lvl="1" indent="-342900">
              <a:buClr>
                <a:schemeClr val="accent1">
                  <a:lumMod val="75000"/>
                </a:schemeClr>
              </a:buClr>
              <a:buFont typeface="Wingdings" panose="05000000000000000000" pitchFamily="2" charset="2"/>
              <a:buChar char="Ø"/>
            </a:pPr>
            <a:r>
              <a:rPr lang="en-US" sz="2200" dirty="0"/>
              <a:t>Contextualized instruction</a:t>
            </a:r>
          </a:p>
          <a:p>
            <a:pPr marL="800100" lvl="1" indent="-342900">
              <a:buClr>
                <a:schemeClr val="accent1">
                  <a:lumMod val="75000"/>
                </a:schemeClr>
              </a:buClr>
              <a:buFont typeface="Wingdings" panose="05000000000000000000" pitchFamily="2" charset="2"/>
              <a:buChar char="Ø"/>
            </a:pPr>
            <a:r>
              <a:rPr lang="en-US" sz="2200" dirty="0"/>
              <a:t>HSE prep</a:t>
            </a:r>
          </a:p>
          <a:p>
            <a:pPr marL="800100" lvl="1" indent="-342900">
              <a:spcAft>
                <a:spcPts val="600"/>
              </a:spcAft>
              <a:buClr>
                <a:schemeClr val="accent1">
                  <a:lumMod val="75000"/>
                </a:schemeClr>
              </a:buClr>
              <a:buFont typeface="Wingdings" panose="05000000000000000000" pitchFamily="2" charset="2"/>
              <a:buChar char="Ø"/>
            </a:pPr>
            <a:r>
              <a:rPr lang="en-US" sz="2200" dirty="0"/>
              <a:t>ESL and Civics Education - Instruction on the rights and responsibilities of citizenship and civic participation</a:t>
            </a:r>
          </a:p>
          <a:p>
            <a:pPr marL="342900" indent="-342900">
              <a:spcBef>
                <a:spcPts val="600"/>
              </a:spcBef>
              <a:buClr>
                <a:schemeClr val="accent1">
                  <a:lumMod val="75000"/>
                </a:schemeClr>
              </a:buClr>
              <a:buFont typeface="Wingdings 3" panose="05040102010807070707" pitchFamily="18" charset="2"/>
              <a:buChar char="u"/>
            </a:pPr>
            <a:r>
              <a:rPr lang="en-US" sz="2200" dirty="0"/>
              <a:t>Afternoon Schedule:</a:t>
            </a:r>
          </a:p>
          <a:p>
            <a:pPr marL="800100" lvl="1" indent="-342900">
              <a:buClr>
                <a:schemeClr val="accent1">
                  <a:lumMod val="75000"/>
                </a:schemeClr>
              </a:buClr>
              <a:buFont typeface="Wingdings" panose="05000000000000000000" pitchFamily="2" charset="2"/>
              <a:buChar char="Ø"/>
            </a:pPr>
            <a:r>
              <a:rPr lang="en-US" sz="2200" dirty="0"/>
              <a:t>Workforce Training</a:t>
            </a:r>
          </a:p>
          <a:p>
            <a:pPr marL="800100" lvl="1" indent="-342900">
              <a:buClr>
                <a:schemeClr val="accent1">
                  <a:lumMod val="75000"/>
                </a:schemeClr>
              </a:buClr>
              <a:buFont typeface="Wingdings" panose="05000000000000000000" pitchFamily="2" charset="2"/>
              <a:buChar char="Ø"/>
            </a:pPr>
            <a:r>
              <a:rPr lang="en-US" sz="2200" dirty="0"/>
              <a:t>Gwinnett Tech-Continuing Education Dept.</a:t>
            </a:r>
          </a:p>
          <a:p>
            <a:pPr marL="800100" lvl="1" indent="-342900">
              <a:spcAft>
                <a:spcPts val="600"/>
              </a:spcAft>
              <a:buClr>
                <a:schemeClr val="accent1">
                  <a:lumMod val="75000"/>
                </a:schemeClr>
              </a:buClr>
              <a:buFont typeface="Wingdings" panose="05000000000000000000" pitchFamily="2" charset="2"/>
              <a:buChar char="Ø"/>
            </a:pPr>
            <a:r>
              <a:rPr lang="en-US" sz="2200" dirty="0"/>
              <a:t>Medical Administrative Assistant, Phlebotomy and Welding</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Fridays - Georgia Best (Business Ethics Student Training)</a:t>
            </a:r>
          </a:p>
          <a:p>
            <a:pPr marL="342900" indent="-342900">
              <a:spcBef>
                <a:spcPts val="600"/>
              </a:spcBef>
              <a:buClr>
                <a:schemeClr val="accent1">
                  <a:lumMod val="75000"/>
                </a:schemeClr>
              </a:buClr>
              <a:buFont typeface="Wingdings 3" panose="05040102010807070707" pitchFamily="18" charset="2"/>
              <a:buChar char="u"/>
            </a:pPr>
            <a:r>
              <a:rPr lang="en-US" sz="2200" dirty="0"/>
              <a:t>40 hour externships</a:t>
            </a:r>
          </a:p>
        </p:txBody>
      </p:sp>
      <p:pic>
        <p:nvPicPr>
          <p:cNvPr id="4" name="08 Take Ten 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45827" y="5692708"/>
            <a:ext cx="1083276" cy="1083276"/>
          </a:xfrm>
          <a:prstGeom prst="rect">
            <a:avLst/>
          </a:prstGeom>
        </p:spPr>
      </p:pic>
    </p:spTree>
    <p:extLst>
      <p:ext uri="{BB962C8B-B14F-4D97-AF65-F5344CB8AC3E}">
        <p14:creationId xmlns:p14="http://schemas.microsoft.com/office/powerpoint/2010/main" val="1641791689"/>
      </p:ext>
    </p:extLst>
  </p:cSld>
  <p:clrMapOvr>
    <a:masterClrMapping/>
  </p:clrMapOvr>
  <mc:AlternateContent xmlns:mc="http://schemas.openxmlformats.org/markup-compatibility/2006">
    <mc:Choice xmlns:p14="http://schemas.microsoft.com/office/powerpoint/2010/main" Requires="p14">
      <p:transition spd="slow" p14:dur="2000" advTm="90810"/>
    </mc:Choice>
    <mc:Fallback>
      <p:transition spd="slow" advTm="9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August 2019 - present</a:t>
            </a: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103896250"/>
              </p:ext>
            </p:extLst>
          </p:nvPr>
        </p:nvGraphicFramePr>
        <p:xfrm>
          <a:off x="1333848" y="4654975"/>
          <a:ext cx="6155027" cy="1915857"/>
        </p:xfrm>
        <a:graphic>
          <a:graphicData uri="http://schemas.openxmlformats.org/drawingml/2006/table">
            <a:tbl>
              <a:tblPr/>
              <a:tblGrid>
                <a:gridCol w="6155027">
                  <a:extLst>
                    <a:ext uri="{9D8B030D-6E8A-4147-A177-3AD203B41FA5}">
                      <a16:colId xmlns:a16="http://schemas.microsoft.com/office/drawing/2014/main" val="2293566099"/>
                    </a:ext>
                  </a:extLst>
                </a:gridCol>
              </a:tblGrid>
              <a:tr h="703661">
                <a:tc>
                  <a:txBody>
                    <a:bodyPr/>
                    <a:lstStyle/>
                    <a:p>
                      <a:pPr marL="142875" marR="0" algn="ctr">
                        <a:lnSpc>
                          <a:spcPct val="106000"/>
                        </a:lnSpc>
                        <a:spcBef>
                          <a:spcPts val="0"/>
                        </a:spcBef>
                        <a:spcAft>
                          <a:spcPts val="800"/>
                        </a:spcAft>
                      </a:pPr>
                      <a:r>
                        <a:rPr lang="en-US" sz="1800" b="1" dirty="0" smtClean="0">
                          <a:effectLst/>
                          <a:latin typeface="Constantia" panose="02030602050306030303" pitchFamily="18" charset="0"/>
                          <a:ea typeface="Calibri" panose="020F0502020204030204" pitchFamily="34" charset="0"/>
                          <a:cs typeface="Times New Roman" panose="02020603050405020304" pitchFamily="18" charset="0"/>
                        </a:rPr>
                        <a:t>August</a:t>
                      </a:r>
                      <a:r>
                        <a:rPr lang="en-US" sz="1800" b="1" baseline="0" dirty="0" smtClean="0">
                          <a:effectLst/>
                          <a:latin typeface="Constantia" panose="02030602050306030303" pitchFamily="18" charset="0"/>
                          <a:ea typeface="Calibri" panose="020F0502020204030204" pitchFamily="34" charset="0"/>
                          <a:cs typeface="Times New Roman" panose="02020603050405020304" pitchFamily="18" charset="0"/>
                        </a:rPr>
                        <a:t> 2019</a:t>
                      </a:r>
                      <a:r>
                        <a:rPr lang="en-US" sz="1800" b="1" dirty="0" smtClean="0">
                          <a:effectLst/>
                          <a:latin typeface="Constantia" panose="02030602050306030303" pitchFamily="18" charset="0"/>
                          <a:ea typeface="Calibri" panose="020F0502020204030204" pitchFamily="34" charset="0"/>
                          <a:cs typeface="Times New Roman" panose="02020603050405020304" pitchFamily="18" charset="0"/>
                        </a:rPr>
                        <a:t> </a:t>
                      </a:r>
                      <a:r>
                        <a:rPr lang="en-US" sz="1800" b="1" dirty="0">
                          <a:effectLst/>
                          <a:latin typeface="Constantia" panose="02030602050306030303" pitchFamily="18" charset="0"/>
                          <a:ea typeface="Calibri" panose="020F0502020204030204" pitchFamily="34" charset="0"/>
                          <a:cs typeface="Times New Roman" panose="02020603050405020304" pitchFamily="18" charset="0"/>
                        </a:rPr>
                        <a:t>- </a:t>
                      </a:r>
                      <a:r>
                        <a:rPr lang="en-US" sz="1800" b="1" dirty="0" smtClean="0">
                          <a:effectLst/>
                          <a:latin typeface="Constantia" panose="02030602050306030303" pitchFamily="18" charset="0"/>
                          <a:ea typeface="Calibri" panose="020F0502020204030204" pitchFamily="34" charset="0"/>
                          <a:cs typeface="Times New Roman" panose="02020603050405020304" pitchFamily="18" charset="0"/>
                        </a:rPr>
                        <a:t>September 2020</a:t>
                      </a:r>
                    </a:p>
                    <a:p>
                      <a:pPr marL="142875" marR="0" algn="ctr">
                        <a:lnSpc>
                          <a:spcPct val="106000"/>
                        </a:lnSpc>
                        <a:spcBef>
                          <a:spcPts val="0"/>
                        </a:spcBef>
                        <a:spcAft>
                          <a:spcPts val="800"/>
                        </a:spcAft>
                      </a:pPr>
                      <a:r>
                        <a:rPr lang="en-US" sz="1800" b="0" dirty="0" smtClean="0">
                          <a:effectLst/>
                          <a:latin typeface="Constantia" panose="02030602050306030303" pitchFamily="18" charset="0"/>
                          <a:ea typeface="Calibri" panose="020F0502020204030204" pitchFamily="34" charset="0"/>
                          <a:cs typeface="Times New Roman" panose="02020603050405020304" pitchFamily="18" charset="0"/>
                        </a:rPr>
                        <a:t>Enrollment</a:t>
                      </a:r>
                      <a:endParaRPr lang="en-US" sz="1600" b="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437062635"/>
                  </a:ext>
                </a:extLst>
              </a:tr>
              <a:tr h="1212196">
                <a:tc>
                  <a:txBody>
                    <a:bodyPr/>
                    <a:lstStyle/>
                    <a:p>
                      <a:pPr marL="342900" marR="0" lvl="0" indent="-342900">
                        <a:lnSpc>
                          <a:spcPct val="106000"/>
                        </a:lnSpc>
                        <a:spcBef>
                          <a:spcPts val="0"/>
                        </a:spcBef>
                        <a:spcAft>
                          <a:spcPts val="0"/>
                        </a:spcAft>
                        <a:buFont typeface="Symbol" panose="05050102010706020507" pitchFamily="18" charset="2"/>
                        <a:buChar char=""/>
                      </a:pPr>
                      <a:r>
                        <a:rPr lang="en-US" sz="1800" dirty="0" smtClean="0">
                          <a:effectLst/>
                          <a:latin typeface="Constantia" panose="02030602050306030303" pitchFamily="18" charset="0"/>
                          <a:ea typeface="Calibri" panose="020F0502020204030204" pitchFamily="34" charset="0"/>
                          <a:cs typeface="Times New Roman" panose="02020603050405020304" pitchFamily="18" charset="0"/>
                        </a:rPr>
                        <a:t>CompTIA A+ - 5</a:t>
                      </a:r>
                    </a:p>
                    <a:p>
                      <a:pPr marL="342900" marR="0" lvl="0" indent="-342900">
                        <a:lnSpc>
                          <a:spcPct val="106000"/>
                        </a:lnSpc>
                        <a:spcBef>
                          <a:spcPts val="0"/>
                        </a:spcBef>
                        <a:spcAft>
                          <a:spcPts val="0"/>
                        </a:spcAft>
                        <a:buFont typeface="Symbol" panose="05050102010706020507" pitchFamily="18" charset="2"/>
                        <a:buChar char=""/>
                      </a:pPr>
                      <a:r>
                        <a:rPr lang="en-US" sz="1800" dirty="0" smtClean="0">
                          <a:effectLst/>
                          <a:latin typeface="Constantia" panose="02030602050306030303" pitchFamily="18" charset="0"/>
                          <a:ea typeface="Calibri" panose="020F0502020204030204" pitchFamily="34" charset="0"/>
                          <a:cs typeface="Times New Roman" panose="02020603050405020304" pitchFamily="18" charset="0"/>
                        </a:rPr>
                        <a:t>Phlebotomy</a:t>
                      </a:r>
                      <a:r>
                        <a:rPr lang="en-US" sz="1800" baseline="0" dirty="0" smtClean="0">
                          <a:effectLst/>
                          <a:latin typeface="Constantia" panose="02030602050306030303" pitchFamily="18" charset="0"/>
                          <a:ea typeface="Calibri" panose="020F0502020204030204" pitchFamily="34" charset="0"/>
                          <a:cs typeface="Times New Roman" panose="02020603050405020304" pitchFamily="18" charset="0"/>
                        </a:rPr>
                        <a:t> Technician – 13</a:t>
                      </a:r>
                    </a:p>
                    <a:p>
                      <a:pPr marL="342900" marR="0" lvl="0" indent="-342900">
                        <a:lnSpc>
                          <a:spcPct val="106000"/>
                        </a:lnSpc>
                        <a:spcBef>
                          <a:spcPts val="0"/>
                        </a:spcBef>
                        <a:spcAft>
                          <a:spcPts val="0"/>
                        </a:spcAft>
                        <a:buFont typeface="Symbol" panose="05050102010706020507" pitchFamily="18" charset="2"/>
                        <a:buChar char=""/>
                      </a:pPr>
                      <a:r>
                        <a:rPr lang="en-US" sz="1800" baseline="0" dirty="0" smtClean="0">
                          <a:effectLst/>
                          <a:latin typeface="Constantia" panose="02030602050306030303" pitchFamily="18" charset="0"/>
                          <a:ea typeface="Calibri" panose="020F0502020204030204" pitchFamily="34" charset="0"/>
                          <a:cs typeface="Times New Roman" panose="02020603050405020304" pitchFamily="18" charset="0"/>
                        </a:rPr>
                        <a:t>Welding for Manufacturing - 9</a:t>
                      </a:r>
                      <a:endParaRPr lang="en-US" sz="1800" dirty="0" smtClean="0">
                        <a:effectLst/>
                        <a:latin typeface="Constantia" panose="02030602050306030303" pitchFamily="18"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pPr>
                      <a:r>
                        <a:rPr lang="en-US" sz="1800" dirty="0" smtClean="0">
                          <a:effectLst/>
                          <a:latin typeface="Constantia" panose="02030602050306030303" pitchFamily="18" charset="0"/>
                          <a:ea typeface="Calibri" panose="020F0502020204030204" pitchFamily="34" charset="0"/>
                          <a:cs typeface="Times New Roman" panose="02020603050405020304" pitchFamily="18" charset="0"/>
                        </a:rPr>
                        <a:t>Medical </a:t>
                      </a:r>
                      <a:r>
                        <a:rPr lang="en-US" sz="1800" dirty="0">
                          <a:effectLst/>
                          <a:latin typeface="Constantia" panose="02030602050306030303" pitchFamily="18" charset="0"/>
                          <a:ea typeface="Calibri" panose="020F0502020204030204" pitchFamily="34" charset="0"/>
                          <a:cs typeface="Times New Roman" panose="02020603050405020304" pitchFamily="18" charset="0"/>
                        </a:rPr>
                        <a:t>Administrative Assistant – </a:t>
                      </a:r>
                      <a:r>
                        <a:rPr lang="en-US" sz="1800" dirty="0" smtClean="0">
                          <a:effectLst/>
                          <a:latin typeface="Constantia" panose="02030602050306030303" pitchFamily="18" charset="0"/>
                          <a:ea typeface="Calibri" panose="020F0502020204030204" pitchFamily="34" charset="0"/>
                          <a:cs typeface="Times New Roman" panose="02020603050405020304" pitchFamily="18" charset="0"/>
                        </a:rPr>
                        <a:t>16</a:t>
                      </a:r>
                    </a:p>
                  </a:txBody>
                  <a:tcPr marL="68580" marR="6858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189846538"/>
                  </a:ext>
                </a:extLst>
              </a:tr>
            </a:tbl>
          </a:graphicData>
        </a:graphic>
      </p:graphicFrame>
      <p:pic>
        <p:nvPicPr>
          <p:cNvPr id="4" name="Picture 3"/>
          <p:cNvPicPr>
            <a:picLocks noChangeAspect="1"/>
          </p:cNvPicPr>
          <p:nvPr/>
        </p:nvPicPr>
        <p:blipFill>
          <a:blip r:embed="rId4"/>
          <a:stretch>
            <a:fillRect/>
          </a:stretch>
        </p:blipFill>
        <p:spPr>
          <a:xfrm>
            <a:off x="1333848" y="2740401"/>
            <a:ext cx="6156960" cy="1790700"/>
          </a:xfrm>
          <a:prstGeom prst="rect">
            <a:avLst/>
          </a:prstGeom>
        </p:spPr>
      </p:pic>
      <p:sp>
        <p:nvSpPr>
          <p:cNvPr id="5" name="TextBox 4"/>
          <p:cNvSpPr txBox="1"/>
          <p:nvPr/>
        </p:nvSpPr>
        <p:spPr>
          <a:xfrm>
            <a:off x="2021701" y="1170741"/>
            <a:ext cx="4568430" cy="1569660"/>
          </a:xfrm>
          <a:prstGeom prst="rect">
            <a:avLst/>
          </a:prstGeom>
          <a:noFill/>
        </p:spPr>
        <p:txBody>
          <a:bodyPr wrap="none" rtlCol="0">
            <a:spAutoFit/>
          </a:bodyPr>
          <a:lstStyle/>
          <a:p>
            <a:pPr algn="ctr"/>
            <a:r>
              <a:rPr lang="en-US" sz="2400" dirty="0"/>
              <a:t>CompTIA A+</a:t>
            </a:r>
          </a:p>
          <a:p>
            <a:pPr algn="ctr"/>
            <a:r>
              <a:rPr lang="en-US" sz="2400" dirty="0"/>
              <a:t>Phlebotomy Technician</a:t>
            </a:r>
          </a:p>
          <a:p>
            <a:pPr algn="ctr"/>
            <a:r>
              <a:rPr lang="en-US" sz="2400" dirty="0"/>
              <a:t>Welding for Manufacturing</a:t>
            </a:r>
          </a:p>
          <a:p>
            <a:pPr algn="ctr"/>
            <a:r>
              <a:rPr lang="en-US" sz="2400" dirty="0"/>
              <a:t>Medical Administrative Assistant</a:t>
            </a:r>
          </a:p>
        </p:txBody>
      </p:sp>
      <p:pic>
        <p:nvPicPr>
          <p:cNvPr id="6" name="09 IET Numbers 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4681" y="5727356"/>
            <a:ext cx="1021492" cy="1021492"/>
          </a:xfrm>
          <a:prstGeom prst="rect">
            <a:avLst/>
          </a:prstGeom>
        </p:spPr>
      </p:pic>
    </p:spTree>
    <p:extLst>
      <p:ext uri="{BB962C8B-B14F-4D97-AF65-F5344CB8AC3E}">
        <p14:creationId xmlns:p14="http://schemas.microsoft.com/office/powerpoint/2010/main" val="151444381"/>
      </p:ext>
    </p:extLst>
  </p:cSld>
  <p:clrMapOvr>
    <a:masterClrMapping/>
  </p:clrMapOvr>
  <mc:AlternateContent xmlns:mc="http://schemas.openxmlformats.org/markup-compatibility/2006">
    <mc:Choice xmlns:p14="http://schemas.microsoft.com/office/powerpoint/2010/main" Requires="p14">
      <p:transition spd="slow" p14:dur="2000" advTm="91500"/>
    </mc:Choice>
    <mc:Fallback>
      <p:transition spd="slow" advTm="9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1140824"/>
          </a:xfrm>
        </p:spPr>
        <p:txBody>
          <a:bodyPr>
            <a:normAutofit fontScale="90000"/>
          </a:bodyPr>
          <a:lstStyle/>
          <a:p>
            <a:r>
              <a:rPr lang="en-US" b="1" dirty="0" smtClean="0"/>
              <a:t>Worksource Atlanta regional Gwinnett tech wioa</a:t>
            </a:r>
            <a:endParaRPr lang="en-US" b="1" dirty="0"/>
          </a:p>
        </p:txBody>
      </p:sp>
      <p:sp>
        <p:nvSpPr>
          <p:cNvPr id="3" name="TextBox 2"/>
          <p:cNvSpPr txBox="1"/>
          <p:nvPr/>
        </p:nvSpPr>
        <p:spPr>
          <a:xfrm>
            <a:off x="537882" y="1855693"/>
            <a:ext cx="8083604" cy="4093428"/>
          </a:xfrm>
          <a:prstGeom prst="rect">
            <a:avLst/>
          </a:prstGeom>
          <a:noFill/>
        </p:spPr>
        <p:txBody>
          <a:bodyPr wrap="square" rtlCol="0">
            <a:spAutoFit/>
          </a:bodyPr>
          <a:lstStyle/>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Determine participant eligibility and suitability for WIOA funded training.</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Participants must meet Adult Ed requirements i.e. TABE scores and complete prerequisite college/workplace readiness academy.</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Interview to determine readiness </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Assists in aligning proposals with local and regional Workforce Plans (strategic elements, in-demand industries/occupations). </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Certification courses must be approved by Atlanta Regional Workforce </a:t>
            </a:r>
            <a:r>
              <a:rPr lang="en-US" sz="2200" dirty="0" smtClean="0"/>
              <a:t>Board</a:t>
            </a:r>
            <a:endParaRPr lang="en-US" sz="2200" dirty="0"/>
          </a:p>
        </p:txBody>
      </p:sp>
      <p:pic>
        <p:nvPicPr>
          <p:cNvPr id="4" name="10 Worksource &amp; WIOA 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45826" y="5739713"/>
            <a:ext cx="959708" cy="959708"/>
          </a:xfrm>
          <a:prstGeom prst="rect">
            <a:avLst/>
          </a:prstGeom>
        </p:spPr>
      </p:pic>
    </p:spTree>
    <p:extLst>
      <p:ext uri="{BB962C8B-B14F-4D97-AF65-F5344CB8AC3E}">
        <p14:creationId xmlns:p14="http://schemas.microsoft.com/office/powerpoint/2010/main" val="3072918642"/>
      </p:ext>
    </p:extLst>
  </p:cSld>
  <p:clrMapOvr>
    <a:masterClrMapping/>
  </p:clrMapOvr>
  <mc:AlternateContent xmlns:mc="http://schemas.openxmlformats.org/markup-compatibility/2006">
    <mc:Choice xmlns:p14="http://schemas.microsoft.com/office/powerpoint/2010/main" Requires="p14">
      <p:transition spd="slow" p14:dur="2000" advTm="44700"/>
    </mc:Choice>
    <mc:Fallback>
      <p:transition spd="slow" advTm="4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1140824"/>
          </a:xfrm>
        </p:spPr>
        <p:txBody>
          <a:bodyPr>
            <a:normAutofit fontScale="90000"/>
          </a:bodyPr>
          <a:lstStyle/>
          <a:p>
            <a:r>
              <a:rPr lang="en-US" b="1" dirty="0" smtClean="0"/>
              <a:t>Worksource Atlanta regional Gwinnett tech wioa</a:t>
            </a:r>
            <a:endParaRPr lang="en-US" b="1" dirty="0"/>
          </a:p>
        </p:txBody>
      </p:sp>
      <p:grpSp>
        <p:nvGrpSpPr>
          <p:cNvPr id="3" name="Group 2"/>
          <p:cNvGrpSpPr/>
          <p:nvPr/>
        </p:nvGrpSpPr>
        <p:grpSpPr>
          <a:xfrm>
            <a:off x="457200" y="4240241"/>
            <a:ext cx="8364851" cy="2345755"/>
            <a:chOff x="457200" y="4240241"/>
            <a:chExt cx="8364851" cy="2345755"/>
          </a:xfrm>
        </p:grpSpPr>
        <p:pic>
          <p:nvPicPr>
            <p:cNvPr id="4" name="Picture 3" descr="Beißen Gedanken: Basic Tips For Job Intervie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054" y="4240241"/>
              <a:ext cx="2461746" cy="1639699"/>
            </a:xfrm>
            <a:prstGeom prst="rect">
              <a:avLst/>
            </a:prstGeom>
          </p:spPr>
        </p:pic>
        <p:pic>
          <p:nvPicPr>
            <p:cNvPr id="5" name="Picture 4" descr="Business Stock Photos - Peopl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213" y="4983557"/>
              <a:ext cx="2344838" cy="156517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9797" y="4946298"/>
              <a:ext cx="2460201" cy="1639698"/>
            </a:xfrm>
            <a:prstGeom prst="rect">
              <a:avLst/>
            </a:prstGeom>
          </p:spPr>
        </p:pic>
        <p:pic>
          <p:nvPicPr>
            <p:cNvPr id="7" name="Picture 6" descr="Winning Image At Job Interviews - How To Dress For An ..."/>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40241"/>
              <a:ext cx="2209379" cy="1764652"/>
            </a:xfrm>
            <a:prstGeom prst="rect">
              <a:avLst/>
            </a:prstGeom>
          </p:spPr>
        </p:pic>
      </p:grpSp>
      <p:sp>
        <p:nvSpPr>
          <p:cNvPr id="8" name="TextBox 7"/>
          <p:cNvSpPr txBox="1"/>
          <p:nvPr/>
        </p:nvSpPr>
        <p:spPr>
          <a:xfrm>
            <a:off x="478836" y="1732461"/>
            <a:ext cx="8247284" cy="2277547"/>
          </a:xfrm>
          <a:prstGeom prst="rect">
            <a:avLst/>
          </a:prstGeom>
          <a:noFill/>
        </p:spPr>
        <p:txBody>
          <a:bodyPr wrap="square" rtlCol="0">
            <a:spAutoFit/>
          </a:bodyPr>
          <a:lstStyle/>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Track: credential attainment, training related employment, wage targets and employment retention - ensuring performance metrics are met.</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Provides wrap-around services (</a:t>
            </a:r>
            <a:r>
              <a:rPr lang="en-US" sz="2200" dirty="0" err="1"/>
              <a:t>JobSmart</a:t>
            </a:r>
            <a:r>
              <a:rPr lang="en-US" sz="2200" dirty="0"/>
              <a:t>, Resume, Job Search, Job Application Strategies, Interviewing, Salary Negotiation, Elevator Pitch, Community Resources).</a:t>
            </a:r>
          </a:p>
        </p:txBody>
      </p:sp>
      <p:pic>
        <p:nvPicPr>
          <p:cNvPr id="9" name="11 Worksource &amp; WIOA 2 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69275" y="5766146"/>
            <a:ext cx="996778" cy="996778"/>
          </a:xfrm>
          <a:prstGeom prst="rect">
            <a:avLst/>
          </a:prstGeom>
        </p:spPr>
      </p:pic>
    </p:spTree>
    <p:extLst>
      <p:ext uri="{BB962C8B-B14F-4D97-AF65-F5344CB8AC3E}">
        <p14:creationId xmlns:p14="http://schemas.microsoft.com/office/powerpoint/2010/main" val="2218221991"/>
      </p:ext>
    </p:extLst>
  </p:cSld>
  <p:clrMapOvr>
    <a:masterClrMapping/>
  </p:clrMapOvr>
  <mc:AlternateContent xmlns:mc="http://schemas.openxmlformats.org/markup-compatibility/2006">
    <mc:Choice xmlns:p14="http://schemas.microsoft.com/office/powerpoint/2010/main" Requires="p14">
      <p:transition spd="slow" p14:dur="2000" advTm="55870"/>
    </mc:Choice>
    <mc:Fallback>
      <p:transition spd="slow" advTm="5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1140824"/>
          </a:xfrm>
        </p:spPr>
        <p:txBody>
          <a:bodyPr>
            <a:normAutofit fontScale="90000"/>
          </a:bodyPr>
          <a:lstStyle/>
          <a:p>
            <a:r>
              <a:rPr lang="en-US" b="1" dirty="0" smtClean="0"/>
              <a:t>Career experience: </a:t>
            </a:r>
            <a:br>
              <a:rPr lang="en-US" b="1" dirty="0" smtClean="0"/>
            </a:br>
            <a:r>
              <a:rPr lang="en-US" b="1" dirty="0" smtClean="0"/>
              <a:t>internships &amp; apprenticeships</a:t>
            </a:r>
            <a:endParaRPr lang="en-US" b="1" dirty="0"/>
          </a:p>
        </p:txBody>
      </p:sp>
      <p:sp>
        <p:nvSpPr>
          <p:cNvPr id="3" name="TextBox 2"/>
          <p:cNvSpPr txBox="1"/>
          <p:nvPr/>
        </p:nvSpPr>
        <p:spPr>
          <a:xfrm>
            <a:off x="666206" y="1959428"/>
            <a:ext cx="7393577" cy="3447098"/>
          </a:xfrm>
          <a:prstGeom prst="rect">
            <a:avLst/>
          </a:prstGeom>
          <a:noFill/>
        </p:spPr>
        <p:txBody>
          <a:bodyPr wrap="square" rtlCol="0">
            <a:spAutoFit/>
          </a:bodyPr>
          <a:lstStyle/>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Constant communication with industry partners regarding student performance in class, on the job.</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Partner input in curriculum before during and after training is a MUST. Instructors are nimble and make adjustments when needed so interns &amp; apprentices are prepared. </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Working with industry partners to identify need FIRST allows for seamless transition from intern/ apprentice to employee.</a:t>
            </a:r>
          </a:p>
        </p:txBody>
      </p:sp>
      <p:pic>
        <p:nvPicPr>
          <p:cNvPr id="5" name="12 Career Experience C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58184" y="5591432"/>
            <a:ext cx="1021492" cy="1021492"/>
          </a:xfrm>
          <a:prstGeom prst="rect">
            <a:avLst/>
          </a:prstGeom>
        </p:spPr>
      </p:pic>
    </p:spTree>
    <p:extLst>
      <p:ext uri="{BB962C8B-B14F-4D97-AF65-F5344CB8AC3E}">
        <p14:creationId xmlns:p14="http://schemas.microsoft.com/office/powerpoint/2010/main" val="4087199507"/>
      </p:ext>
    </p:extLst>
  </p:cSld>
  <p:clrMapOvr>
    <a:masterClrMapping/>
  </p:clrMapOvr>
  <mc:AlternateContent xmlns:mc="http://schemas.openxmlformats.org/markup-compatibility/2006">
    <mc:Choice xmlns:p14="http://schemas.microsoft.com/office/powerpoint/2010/main" Requires="p14">
      <p:transition spd="slow" p14:dur="2000" advTm="107280"/>
    </mc:Choice>
    <mc:Fallback>
      <p:transition spd="slow" advTm="10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1140824"/>
          </a:xfrm>
        </p:spPr>
        <p:txBody>
          <a:bodyPr>
            <a:normAutofit fontScale="90000"/>
          </a:bodyPr>
          <a:lstStyle/>
          <a:p>
            <a:r>
              <a:rPr lang="en-US" b="1" dirty="0" smtClean="0"/>
              <a:t>Internal support </a:t>
            </a:r>
            <a:br>
              <a:rPr lang="en-US" b="1" dirty="0" smtClean="0"/>
            </a:br>
            <a:r>
              <a:rPr lang="en-US" b="1" dirty="0" smtClean="0"/>
              <a:t>&amp; lessons learned</a:t>
            </a:r>
            <a:endParaRPr lang="en-US" b="1" dirty="0"/>
          </a:p>
        </p:txBody>
      </p:sp>
      <p:sp>
        <p:nvSpPr>
          <p:cNvPr id="4" name="Rectangle 3"/>
          <p:cNvSpPr/>
          <p:nvPr/>
        </p:nvSpPr>
        <p:spPr>
          <a:xfrm>
            <a:off x="374467" y="1595403"/>
            <a:ext cx="8011887" cy="5047536"/>
          </a:xfrm>
          <a:prstGeom prst="rect">
            <a:avLst/>
          </a:prstGeom>
        </p:spPr>
        <p:txBody>
          <a:bodyPr wrap="square">
            <a:spAutoFit/>
          </a:bodyPr>
          <a:lstStyle/>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Participant Evaluation- Carefully choose who to accept into the program.</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Interdepartmental Communication is Crucial</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Department have different objectives and success metrics. </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Scheduling</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Keep, Delete, Add, Modify</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Community Support- Select trainings that meet industry needs in our area. </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Medical Administrative Assistant</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Phlebotomy</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Welding for Manufacturing</a:t>
            </a:r>
          </a:p>
        </p:txBody>
      </p:sp>
      <p:pic>
        <p:nvPicPr>
          <p:cNvPr id="3" name="13 Lessons Learned C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45827" y="5614086"/>
            <a:ext cx="1243914" cy="1243914"/>
          </a:xfrm>
          <a:prstGeom prst="rect">
            <a:avLst/>
          </a:prstGeom>
        </p:spPr>
      </p:pic>
    </p:spTree>
    <p:extLst>
      <p:ext uri="{BB962C8B-B14F-4D97-AF65-F5344CB8AC3E}">
        <p14:creationId xmlns:p14="http://schemas.microsoft.com/office/powerpoint/2010/main" val="2945493763"/>
      </p:ext>
    </p:extLst>
  </p:cSld>
  <p:clrMapOvr>
    <a:masterClrMapping/>
  </p:clrMapOvr>
  <mc:AlternateContent xmlns:mc="http://schemas.openxmlformats.org/markup-compatibility/2006">
    <mc:Choice xmlns:p14="http://schemas.microsoft.com/office/powerpoint/2010/main" Requires="p14">
      <p:transition spd="slow" p14:dur="2000" advTm="79850"/>
    </mc:Choice>
    <mc:Fallback>
      <p:transition spd="slow" advTm="7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1140824"/>
          </a:xfrm>
        </p:spPr>
        <p:txBody>
          <a:bodyPr>
            <a:normAutofit fontScale="90000"/>
          </a:bodyPr>
          <a:lstStyle/>
          <a:p>
            <a:r>
              <a:rPr lang="en-US" b="1" dirty="0" smtClean="0"/>
              <a:t>Internal support </a:t>
            </a:r>
            <a:br>
              <a:rPr lang="en-US" b="1" dirty="0" smtClean="0"/>
            </a:br>
            <a:r>
              <a:rPr lang="en-US" b="1" dirty="0" smtClean="0"/>
              <a:t>&amp; lessons learned</a:t>
            </a:r>
            <a:endParaRPr lang="en-US" b="1" dirty="0"/>
          </a:p>
        </p:txBody>
      </p:sp>
      <p:sp>
        <p:nvSpPr>
          <p:cNvPr id="4" name="Rectangle 3"/>
          <p:cNvSpPr/>
          <p:nvPr/>
        </p:nvSpPr>
        <p:spPr>
          <a:xfrm>
            <a:off x="374467" y="1595403"/>
            <a:ext cx="8011887" cy="5047536"/>
          </a:xfrm>
          <a:prstGeom prst="rect">
            <a:avLst/>
          </a:prstGeom>
        </p:spPr>
        <p:txBody>
          <a:bodyPr wrap="square">
            <a:spAutoFit/>
          </a:bodyPr>
          <a:lstStyle/>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Participant Evaluation- Carefully choose who to accept into the program.</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Interdepartmental Communication is Crucial</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Department have different objectives and success metrics. </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Scheduling</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Keep, Delete, Add, Modify</a:t>
            </a:r>
          </a:p>
          <a:p>
            <a:pPr marL="342900" indent="-342900">
              <a:spcBef>
                <a:spcPts val="600"/>
              </a:spcBef>
              <a:spcAft>
                <a:spcPts val="600"/>
              </a:spcAft>
              <a:buClr>
                <a:schemeClr val="accent1">
                  <a:lumMod val="75000"/>
                </a:schemeClr>
              </a:buClr>
              <a:buFont typeface="Wingdings 3" panose="05040102010807070707" pitchFamily="18" charset="2"/>
              <a:buChar char="u"/>
            </a:pPr>
            <a:r>
              <a:rPr lang="en-US" sz="2200" dirty="0"/>
              <a:t>Community Support- Select trainings that meet industry needs in our area. </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Medical Administrative Assistant</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Phlebotomy</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200" dirty="0"/>
              <a:t>Welding for Manufacturing</a:t>
            </a:r>
          </a:p>
        </p:txBody>
      </p:sp>
      <p:pic>
        <p:nvPicPr>
          <p:cNvPr id="3" name="13b Lessons Learned S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8757" y="5621447"/>
            <a:ext cx="1021492" cy="1021492"/>
          </a:xfrm>
          <a:prstGeom prst="rect">
            <a:avLst/>
          </a:prstGeom>
        </p:spPr>
      </p:pic>
    </p:spTree>
    <p:extLst>
      <p:ext uri="{BB962C8B-B14F-4D97-AF65-F5344CB8AC3E}">
        <p14:creationId xmlns:p14="http://schemas.microsoft.com/office/powerpoint/2010/main" val="1601571886"/>
      </p:ext>
    </p:extLst>
  </p:cSld>
  <p:clrMapOvr>
    <a:masterClrMapping/>
  </p:clrMapOvr>
  <mc:AlternateContent xmlns:mc="http://schemas.openxmlformats.org/markup-compatibility/2006">
    <mc:Choice xmlns:p14="http://schemas.microsoft.com/office/powerpoint/2010/main" Requires="p14">
      <p:transition spd="slow" p14:dur="2000" advTm="82720"/>
    </mc:Choice>
    <mc:Fallback>
      <p:transition spd="slow" advTm="8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Thank you for listening!</a:t>
            </a:r>
            <a:endParaRPr lang="en-US" b="1" dirty="0"/>
          </a:p>
        </p:txBody>
      </p:sp>
      <p:sp>
        <p:nvSpPr>
          <p:cNvPr id="3" name="Text Placeholder 1"/>
          <p:cNvSpPr txBox="1">
            <a:spLocks/>
          </p:cNvSpPr>
          <p:nvPr/>
        </p:nvSpPr>
        <p:spPr>
          <a:xfrm>
            <a:off x="265131" y="5198654"/>
            <a:ext cx="7934446" cy="480427"/>
          </a:xfrm>
          <a:prstGeom prst="rect">
            <a:avLst/>
          </a:prstGeom>
        </p:spPr>
        <p:txBody>
          <a:bodyP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en-US" sz="3200" smtClean="0">
                <a:solidFill>
                  <a:schemeClr val="tx2">
                    <a:lumMod val="25000"/>
                  </a:schemeClr>
                </a:solidFill>
                <a:cs typeface="Calibri" panose="020F0502020204030204" pitchFamily="34" charset="0"/>
                <a:hlinkClick r:id="rId4"/>
              </a:rPr>
              <a:t>www.GwinnettTech.edu/Programs/Take-Ten-Program</a:t>
            </a:r>
            <a:endParaRPr lang="en-US" sz="3200" smtClean="0">
              <a:solidFill>
                <a:schemeClr val="tx2">
                  <a:lumMod val="25000"/>
                </a:schemeClr>
              </a:solidFill>
              <a:cs typeface="Calibri" panose="020F0502020204030204" pitchFamily="34" charset="0"/>
            </a:endParaRPr>
          </a:p>
          <a:p>
            <a:pPr marL="0" indent="0">
              <a:spcBef>
                <a:spcPts val="0"/>
              </a:spcBef>
              <a:buFont typeface="Wingdings 3" charset="2"/>
              <a:buNone/>
            </a:pPr>
            <a:endParaRPr lang="en-US" sz="2200" smtClean="0">
              <a:solidFill>
                <a:schemeClr val="tx2">
                  <a:lumMod val="25000"/>
                </a:schemeClr>
              </a:solidFill>
              <a:latin typeface="Constantia" panose="02030602050306030303" pitchFamily="18" charset="0"/>
              <a:cs typeface="Calibri" panose="020F0502020204030204" pitchFamily="34" charset="0"/>
            </a:endParaRPr>
          </a:p>
          <a:p>
            <a:pPr marL="0" indent="0">
              <a:spcBef>
                <a:spcPts val="0"/>
              </a:spcBef>
              <a:buFont typeface="Wingdings 3" charset="2"/>
              <a:buNone/>
            </a:pPr>
            <a:endParaRPr lang="en-US" sz="2200" smtClean="0">
              <a:latin typeface="Constantia" panose="02030602050306030303" pitchFamily="18" charset="0"/>
              <a:cs typeface="Calibri" panose="020F0502020204030204" pitchFamily="34" charset="0"/>
            </a:endParaRPr>
          </a:p>
          <a:p>
            <a:pPr marL="0" indent="0">
              <a:spcBef>
                <a:spcPts val="0"/>
              </a:spcBef>
              <a:buFont typeface="Wingdings 3" charset="2"/>
              <a:buNone/>
            </a:pPr>
            <a:endParaRPr lang="en-US" sz="2200" dirty="0">
              <a:latin typeface="Constantia" panose="02030602050306030303" pitchFamily="18" charset="0"/>
              <a:cs typeface="Calibri" panose="020F0502020204030204" pitchFamily="34" charset="0"/>
            </a:endParaRPr>
          </a:p>
        </p:txBody>
      </p:sp>
      <p:sp>
        <p:nvSpPr>
          <p:cNvPr id="4" name="TextBox 3"/>
          <p:cNvSpPr txBox="1"/>
          <p:nvPr/>
        </p:nvSpPr>
        <p:spPr>
          <a:xfrm>
            <a:off x="4008724" y="1219080"/>
            <a:ext cx="4571999" cy="17851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Calibri" panose="020F0502020204030204" pitchFamily="34" charset="0"/>
              </a:rPr>
              <a:t>Cher Brister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rPr>
              <a:t>Director, Green Technology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Calibri" panose="020F0502020204030204" pitchFamily="34" charset="0"/>
              </a:rPr>
              <a:t>Continuing Education Department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hlinkClick r:id="rId5"/>
              </a:rPr>
              <a:t>cbrister@GwinnettTech.edu</a:t>
            </a:r>
            <a:endParaRPr kumimoji="0" lang="en-US" sz="2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rPr>
              <a:t>(678) 226-6756</a:t>
            </a:r>
          </a:p>
        </p:txBody>
      </p:sp>
      <p:sp>
        <p:nvSpPr>
          <p:cNvPr id="5" name="TextBox 4"/>
          <p:cNvSpPr txBox="1"/>
          <p:nvPr/>
        </p:nvSpPr>
        <p:spPr>
          <a:xfrm>
            <a:off x="497711" y="1219080"/>
            <a:ext cx="7022026" cy="43396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E5E5E">
                    <a:lumMod val="25000"/>
                  </a:srgbClr>
                </a:solidFill>
                <a:effectLst/>
                <a:uLnTx/>
                <a:uFillTx/>
                <a:latin typeface="Constantia" panose="02030602050306030303" pitchFamily="18" charset="0"/>
                <a:ea typeface="+mn-ea"/>
                <a:cs typeface="Calibri" panose="020F0502020204030204" pitchFamily="34" charset="0"/>
              </a:rPr>
              <a:t>Stephanie Rooks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lumMod val="25000"/>
                  </a:srgbClr>
                </a:solidFill>
                <a:effectLst/>
                <a:uLnTx/>
                <a:uFillTx/>
                <a:latin typeface="Constantia"/>
                <a:ea typeface="+mn-ea"/>
                <a:cs typeface="Calibri" panose="020F0502020204030204" pitchFamily="34" charset="0"/>
              </a:rPr>
              <a:t>Vice President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lumMod val="25000"/>
                  </a:srgbClr>
                </a:solidFill>
                <a:effectLst/>
                <a:uLnTx/>
                <a:uFillTx/>
                <a:latin typeface="Constantia"/>
                <a:ea typeface="+mn-ea"/>
                <a:cs typeface="Calibri" panose="020F0502020204030204" pitchFamily="34" charset="0"/>
              </a:rPr>
              <a:t>Adult Education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5E5E5E">
                    <a:lumMod val="25000"/>
                  </a:srgbClr>
                </a:solidFill>
                <a:effectLst/>
                <a:uLnTx/>
                <a:uFillTx/>
                <a:latin typeface="Constantia" panose="02030602050306030303" pitchFamily="18" charset="0"/>
                <a:ea typeface="+mn-ea"/>
                <a:cs typeface="Calibri" panose="020F0502020204030204" pitchFamily="34" charset="0"/>
                <a:hlinkClick r:id="rId6"/>
              </a:rPr>
              <a:t>srooks@GwinnettTech.edu</a:t>
            </a:r>
            <a:endParaRPr kumimoji="0" lang="en-US" sz="2200" b="0" i="0" u="none" strike="noStrike" kern="1200" cap="none" spc="0" normalizeH="0" baseline="0" noProof="0" dirty="0">
              <a:ln>
                <a:noFill/>
              </a:ln>
              <a:solidFill>
                <a:srgbClr val="5E5E5E">
                  <a:lumMod val="25000"/>
                </a:srgbClr>
              </a:solidFill>
              <a:effectLst/>
              <a:uLnTx/>
              <a:uFillTx/>
              <a:latin typeface="Constantia" panose="02030602050306030303" pitchFamily="18"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Calibri" panose="020F0502020204030204" pitchFamily="34" charset="0"/>
              </a:rPr>
              <a:t>(678) 226-6323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5E5E5E">
                    <a:lumMod val="25000"/>
                  </a:srgbClr>
                </a:solidFill>
                <a:effectLst/>
                <a:uLnTx/>
                <a:uFillTx/>
                <a:latin typeface="Constantia"/>
                <a:ea typeface="+mn-ea"/>
                <a:cs typeface="Calibri" panose="020F0502020204030204" pitchFamily="34" charset="0"/>
              </a:rPr>
              <a:t>Michael </a:t>
            </a:r>
            <a:r>
              <a:rPr kumimoji="0" lang="en-US" sz="2200" b="1" i="0" u="none" strike="noStrike" kern="1200" cap="none" spc="0" normalizeH="0" baseline="0" noProof="0" dirty="0">
                <a:ln>
                  <a:noFill/>
                </a:ln>
                <a:solidFill>
                  <a:srgbClr val="5E5E5E">
                    <a:lumMod val="25000"/>
                  </a:srgbClr>
                </a:solidFill>
                <a:effectLst/>
                <a:uLnTx/>
                <a:uFillTx/>
                <a:latin typeface="Constantia"/>
                <a:ea typeface="+mn-ea"/>
                <a:cs typeface="Calibri" panose="020F0502020204030204" pitchFamily="34" charset="0"/>
              </a:rPr>
              <a:t>O’Neal, III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lumMod val="25000"/>
                  </a:srgbClr>
                </a:solidFill>
                <a:effectLst/>
                <a:uLnTx/>
                <a:uFillTx/>
                <a:latin typeface="Constantia"/>
                <a:ea typeface="+mn-ea"/>
                <a:cs typeface="Calibri" panose="020F0502020204030204" pitchFamily="34" charset="0"/>
              </a:rPr>
              <a:t>IET Coordinator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E5E5E">
                    <a:lumMod val="25000"/>
                  </a:srgbClr>
                </a:solidFill>
                <a:effectLst/>
                <a:uLnTx/>
                <a:uFillTx/>
                <a:latin typeface="Constantia"/>
                <a:ea typeface="+mn-ea"/>
                <a:cs typeface="Calibri" panose="020F0502020204030204" pitchFamily="34" charset="0"/>
              </a:rPr>
              <a:t>Adult Education Division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5E5E5E">
                    <a:lumMod val="25000"/>
                  </a:srgbClr>
                </a:solidFill>
                <a:effectLst/>
                <a:uLnTx/>
                <a:uFillTx/>
                <a:latin typeface="Constantia"/>
                <a:ea typeface="+mn-ea"/>
                <a:cs typeface="Calibri" panose="020F0502020204030204" pitchFamily="34" charset="0"/>
                <a:hlinkClick r:id="rId7"/>
              </a:rPr>
              <a:t>moneal@GwinnettTech.edu</a:t>
            </a:r>
            <a:endParaRPr kumimoji="0" lang="en-US" sz="2200" b="0" i="0" u="none" strike="noStrike" kern="1200" cap="none" spc="0" normalizeH="0" baseline="0" noProof="0" dirty="0">
              <a:ln>
                <a:noFill/>
              </a:ln>
              <a:solidFill>
                <a:srgbClr val="5E5E5E">
                  <a:lumMod val="25000"/>
                </a:srgbClr>
              </a:solidFill>
              <a:effectLst/>
              <a:uLnTx/>
              <a:uFillTx/>
              <a:latin typeface="Constantia"/>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rPr>
              <a:t>(678) 226-6369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srgbClr val="000000"/>
              </a:solidFill>
              <a:effectLst/>
              <a:uLnTx/>
              <a:uFillTx/>
              <a:latin typeface="Constantia"/>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onstantia"/>
              <a:ea typeface="+mn-ea"/>
              <a:cs typeface="Calibri" panose="020F0502020204030204" pitchFamily="34" charset="0"/>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6479" y="5558730"/>
            <a:ext cx="2571750" cy="1181100"/>
          </a:xfrm>
          <a:prstGeom prst="rect">
            <a:avLst/>
          </a:prstGeom>
        </p:spPr>
      </p:pic>
      <p:pic>
        <p:nvPicPr>
          <p:cNvPr id="7" name="14 Thank 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33470" y="5687446"/>
            <a:ext cx="1052384" cy="1052384"/>
          </a:xfrm>
          <a:prstGeom prst="rect">
            <a:avLst/>
          </a:prstGeom>
        </p:spPr>
      </p:pic>
    </p:spTree>
    <p:extLst>
      <p:ext uri="{BB962C8B-B14F-4D97-AF65-F5344CB8AC3E}">
        <p14:creationId xmlns:p14="http://schemas.microsoft.com/office/powerpoint/2010/main" val="3890359809"/>
      </p:ext>
    </p:extLst>
  </p:cSld>
  <p:clrMapOvr>
    <a:masterClrMapping/>
  </p:clrMapOvr>
  <mc:AlternateContent xmlns:mc="http://schemas.openxmlformats.org/markup-compatibility/2006">
    <mc:Choice xmlns:p14="http://schemas.microsoft.com/office/powerpoint/2010/main" Requires="p14">
      <p:transition spd="slow" p14:dur="2000" advTm="12000"/>
    </mc:Choice>
    <mc:Fallback>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a:solidFill>
            <a:srgbClr val="92D050"/>
          </a:solidFill>
        </p:spPr>
        <p:txBody>
          <a:bodyPr>
            <a:normAutofit/>
          </a:bodyPr>
          <a:lstStyle/>
          <a:p>
            <a:r>
              <a:rPr lang="en-US" b="1" dirty="0" smtClean="0"/>
              <a:t>Vision &amp; local plan</a:t>
            </a:r>
            <a:endParaRPr lang="en-US" b="1" dirty="0"/>
          </a:p>
        </p:txBody>
      </p:sp>
      <p:sp>
        <p:nvSpPr>
          <p:cNvPr id="3" name="TextBox 2"/>
          <p:cNvSpPr txBox="1"/>
          <p:nvPr/>
        </p:nvSpPr>
        <p:spPr>
          <a:xfrm>
            <a:off x="574766" y="1384663"/>
            <a:ext cx="7889965" cy="4955203"/>
          </a:xfrm>
          <a:prstGeom prst="rect">
            <a:avLst/>
          </a:prstGeom>
          <a:noFill/>
        </p:spPr>
        <p:txBody>
          <a:bodyPr wrap="square" rtlCol="0">
            <a:spAutoFit/>
          </a:bodyPr>
          <a:lstStyle/>
          <a:p>
            <a:pPr algn="ctr"/>
            <a:r>
              <a:rPr lang="en-US" sz="2200" dirty="0"/>
              <a:t>The Workforce Innovation and Opportunity Act (WIOA) vision is to increase access and opportunities to employment, education, training, and support services to employment. WIOA strengthens the Title II Adult Education programs by positioning adult education services as a </a:t>
            </a:r>
            <a:r>
              <a:rPr lang="en-US" sz="2200" i="1" dirty="0"/>
              <a:t>key component </a:t>
            </a:r>
            <a:r>
              <a:rPr lang="en-US" sz="2200" dirty="0"/>
              <a:t>of the workforce development system in local communities and </a:t>
            </a:r>
          </a:p>
          <a:p>
            <a:pPr algn="ctr"/>
            <a:r>
              <a:rPr lang="en-US" sz="2200" dirty="0"/>
              <a:t>improving alignment among </a:t>
            </a:r>
            <a:r>
              <a:rPr lang="en-US" sz="2200" i="1" dirty="0"/>
              <a:t>adult education programs</a:t>
            </a:r>
            <a:r>
              <a:rPr lang="en-US" sz="2200" dirty="0"/>
              <a:t>, </a:t>
            </a:r>
            <a:r>
              <a:rPr lang="en-US" sz="2200" i="1" dirty="0"/>
              <a:t>postsecondary education providers, and employers.</a:t>
            </a:r>
          </a:p>
          <a:p>
            <a:pPr algn="ctr"/>
            <a:endParaRPr lang="en-US" sz="4400" dirty="0"/>
          </a:p>
          <a:p>
            <a:pPr>
              <a:lnSpc>
                <a:spcPct val="150000"/>
              </a:lnSpc>
            </a:pPr>
            <a:r>
              <a:rPr lang="en-US" sz="2200" dirty="0"/>
              <a:t>WIOA required Workforce Boards to develop a Local Plan:</a:t>
            </a:r>
          </a:p>
          <a:p>
            <a:pPr marL="342900" indent="-342900">
              <a:lnSpc>
                <a:spcPct val="150000"/>
              </a:lnSpc>
              <a:buClr>
                <a:schemeClr val="accent1"/>
              </a:buClr>
              <a:buFontTx/>
              <a:buChar char="►"/>
            </a:pPr>
            <a:r>
              <a:rPr lang="en-US" sz="2000" dirty="0">
                <a:latin typeface="Constantia" panose="02030602050306030303" pitchFamily="18" charset="0"/>
              </a:rPr>
              <a:t>Training along career pathways</a:t>
            </a:r>
          </a:p>
          <a:p>
            <a:pPr marL="342900" indent="-342900">
              <a:lnSpc>
                <a:spcPct val="150000"/>
              </a:lnSpc>
              <a:buClr>
                <a:schemeClr val="accent1"/>
              </a:buClr>
              <a:buFontTx/>
              <a:buChar char="►"/>
            </a:pPr>
            <a:r>
              <a:rPr lang="en-US" sz="2000" dirty="0">
                <a:latin typeface="Constantia" panose="02030602050306030303" pitchFamily="18" charset="0"/>
              </a:rPr>
              <a:t>Increased </a:t>
            </a:r>
            <a:r>
              <a:rPr lang="en-US" sz="2200" dirty="0" smtClean="0"/>
              <a:t>access </a:t>
            </a:r>
            <a:r>
              <a:rPr lang="en-US" sz="2200" dirty="0"/>
              <a:t>to relevant </a:t>
            </a:r>
            <a:r>
              <a:rPr lang="en-US" sz="2200" dirty="0" smtClean="0"/>
              <a:t>training</a:t>
            </a:r>
            <a:endParaRPr lang="en-US" sz="2200" dirty="0"/>
          </a:p>
        </p:txBody>
      </p:sp>
      <p:pic>
        <p:nvPicPr>
          <p:cNvPr id="5" name="02 CB Intro - Vision &amp; Local P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45826" y="5566720"/>
            <a:ext cx="1145059" cy="1145059"/>
          </a:xfrm>
          <a:prstGeom prst="rect">
            <a:avLst/>
          </a:prstGeom>
        </p:spPr>
      </p:pic>
    </p:spTree>
    <p:extLst>
      <p:ext uri="{BB962C8B-B14F-4D97-AF65-F5344CB8AC3E}">
        <p14:creationId xmlns:p14="http://schemas.microsoft.com/office/powerpoint/2010/main" val="3753181569"/>
      </p:ext>
    </p:extLst>
  </p:cSld>
  <p:clrMapOvr>
    <a:masterClrMapping/>
  </p:clrMapOvr>
  <mc:AlternateContent xmlns:mc="http://schemas.openxmlformats.org/markup-compatibility/2006">
    <mc:Choice xmlns:p14="http://schemas.microsoft.com/office/powerpoint/2010/main" Requires="p14">
      <p:transition spd="slow" p14:dur="2000" advTm="70010"/>
    </mc:Choice>
    <mc:Fallback>
      <p:transition spd="slow" advTm="7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a:solidFill>
            <a:srgbClr val="92D050"/>
          </a:solidFill>
        </p:spPr>
        <p:txBody>
          <a:bodyPr>
            <a:normAutofit/>
          </a:bodyPr>
          <a:lstStyle/>
          <a:p>
            <a:r>
              <a:rPr lang="en-US" b="1" dirty="0" smtClean="0"/>
              <a:t>Vision &amp; local plan</a:t>
            </a:r>
            <a:endParaRPr lang="en-US" b="1" dirty="0"/>
          </a:p>
        </p:txBody>
      </p:sp>
      <p:sp>
        <p:nvSpPr>
          <p:cNvPr id="3" name="TextBox 2"/>
          <p:cNvSpPr txBox="1"/>
          <p:nvPr/>
        </p:nvSpPr>
        <p:spPr>
          <a:xfrm>
            <a:off x="574766" y="1384663"/>
            <a:ext cx="7889965" cy="4955203"/>
          </a:xfrm>
          <a:prstGeom prst="rect">
            <a:avLst/>
          </a:prstGeom>
          <a:noFill/>
        </p:spPr>
        <p:txBody>
          <a:bodyPr wrap="square" rtlCol="0">
            <a:spAutoFit/>
          </a:bodyPr>
          <a:lstStyle/>
          <a:p>
            <a:pPr algn="ctr"/>
            <a:r>
              <a:rPr lang="en-US" sz="2200" dirty="0"/>
              <a:t>The Workforce Innovation and Opportunity Act (WIOA) vision is to increase access and opportunities to employment, education, training, and support services to employment. WIOA strengthens the Title II Adult Education programs by positioning adult education services as a </a:t>
            </a:r>
            <a:r>
              <a:rPr lang="en-US" sz="2200" i="1" dirty="0"/>
              <a:t>key component </a:t>
            </a:r>
            <a:r>
              <a:rPr lang="en-US" sz="2200" dirty="0"/>
              <a:t>of the workforce development system in local communities and </a:t>
            </a:r>
          </a:p>
          <a:p>
            <a:pPr algn="ctr"/>
            <a:r>
              <a:rPr lang="en-US" sz="2200" dirty="0"/>
              <a:t>improving alignment among </a:t>
            </a:r>
            <a:r>
              <a:rPr lang="en-US" sz="2200" i="1" dirty="0"/>
              <a:t>adult education programs</a:t>
            </a:r>
            <a:r>
              <a:rPr lang="en-US" sz="2200" dirty="0"/>
              <a:t>, </a:t>
            </a:r>
            <a:r>
              <a:rPr lang="en-US" sz="2200" i="1" dirty="0"/>
              <a:t>postsecondary education providers, and employers.</a:t>
            </a:r>
          </a:p>
          <a:p>
            <a:pPr algn="ctr"/>
            <a:endParaRPr lang="en-US" sz="4400" dirty="0"/>
          </a:p>
          <a:p>
            <a:pPr>
              <a:lnSpc>
                <a:spcPct val="150000"/>
              </a:lnSpc>
            </a:pPr>
            <a:r>
              <a:rPr lang="en-US" sz="2200" dirty="0"/>
              <a:t>WIOA required Workforce Boards to develop a Local Plan:</a:t>
            </a:r>
          </a:p>
          <a:p>
            <a:pPr marL="342900" indent="-342900">
              <a:lnSpc>
                <a:spcPct val="150000"/>
              </a:lnSpc>
              <a:buClr>
                <a:schemeClr val="accent1"/>
              </a:buClr>
              <a:buFontTx/>
              <a:buChar char="►"/>
            </a:pPr>
            <a:r>
              <a:rPr lang="en-US" sz="2000" dirty="0">
                <a:latin typeface="Constantia" panose="02030602050306030303" pitchFamily="18" charset="0"/>
              </a:rPr>
              <a:t>Training along career pathways</a:t>
            </a:r>
          </a:p>
          <a:p>
            <a:pPr marL="342900" indent="-342900">
              <a:lnSpc>
                <a:spcPct val="150000"/>
              </a:lnSpc>
              <a:buClr>
                <a:schemeClr val="accent1"/>
              </a:buClr>
              <a:buFontTx/>
              <a:buChar char="►"/>
            </a:pPr>
            <a:r>
              <a:rPr lang="en-US" sz="2000" dirty="0">
                <a:latin typeface="Constantia" panose="02030602050306030303" pitchFamily="18" charset="0"/>
              </a:rPr>
              <a:t>Increased </a:t>
            </a:r>
            <a:r>
              <a:rPr lang="en-US" sz="2200" dirty="0" smtClean="0"/>
              <a:t>access </a:t>
            </a:r>
            <a:r>
              <a:rPr lang="en-US" sz="2200" dirty="0"/>
              <a:t>to relevant </a:t>
            </a:r>
            <a:r>
              <a:rPr lang="en-US" sz="2200" dirty="0" smtClean="0"/>
              <a:t>training</a:t>
            </a:r>
            <a:endParaRPr lang="en-US" sz="2200" dirty="0"/>
          </a:p>
        </p:txBody>
      </p:sp>
      <p:pic>
        <p:nvPicPr>
          <p:cNvPr id="4" name="02b SR Intro - Vision &amp; Local P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4043" y="5822941"/>
            <a:ext cx="1033849" cy="1033849"/>
          </a:xfrm>
          <a:prstGeom prst="rect">
            <a:avLst/>
          </a:prstGeom>
        </p:spPr>
      </p:pic>
    </p:spTree>
    <p:extLst>
      <p:ext uri="{BB962C8B-B14F-4D97-AF65-F5344CB8AC3E}">
        <p14:creationId xmlns:p14="http://schemas.microsoft.com/office/powerpoint/2010/main" val="254882217"/>
      </p:ext>
    </p:extLst>
  </p:cSld>
  <p:clrMapOvr>
    <a:masterClrMapping/>
  </p:clrMapOvr>
  <mc:AlternateContent xmlns:mc="http://schemas.openxmlformats.org/markup-compatibility/2006">
    <mc:Choice xmlns:p14="http://schemas.microsoft.com/office/powerpoint/2010/main" Requires="p14">
      <p:transition spd="slow" p14:dur="2000" advTm="32290"/>
    </mc:Choice>
    <mc:Fallback>
      <p:transition spd="slow" advTm="32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Meeting the need</a:t>
            </a:r>
            <a:endParaRPr lang="en-US" b="1" dirty="0"/>
          </a:p>
        </p:txBody>
      </p:sp>
      <p:sp>
        <p:nvSpPr>
          <p:cNvPr id="3" name="TextBox 2"/>
          <p:cNvSpPr txBox="1"/>
          <p:nvPr/>
        </p:nvSpPr>
        <p:spPr>
          <a:xfrm>
            <a:off x="666207" y="1423851"/>
            <a:ext cx="7315199" cy="4108817"/>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Wingdings 3" panose="05040102010807070707" pitchFamily="18" charset="2"/>
              <a:buChar char=""/>
            </a:pPr>
            <a:r>
              <a:rPr lang="en-US" sz="2200" dirty="0" smtClean="0"/>
              <a:t>Industry</a:t>
            </a:r>
          </a:p>
          <a:p>
            <a:pPr marL="800100" lvl="1" indent="-342900">
              <a:spcAft>
                <a:spcPts val="1200"/>
              </a:spcAft>
              <a:buClr>
                <a:schemeClr val="accent1">
                  <a:lumMod val="60000"/>
                  <a:lumOff val="40000"/>
                </a:schemeClr>
              </a:buClr>
              <a:buFont typeface="Wingdings" panose="05000000000000000000" pitchFamily="2" charset="2"/>
              <a:buChar char="Ø"/>
            </a:pPr>
            <a:r>
              <a:rPr lang="en-US" sz="2200" dirty="0" smtClean="0"/>
              <a:t>Hard </a:t>
            </a:r>
            <a:r>
              <a:rPr lang="en-US" sz="2200" dirty="0"/>
              <a:t>to find workers with strong employability or “soft” </a:t>
            </a:r>
            <a:r>
              <a:rPr lang="en-US" sz="2200" dirty="0" smtClean="0"/>
              <a:t>skills.</a:t>
            </a:r>
          </a:p>
          <a:p>
            <a:pPr marL="800100" lvl="1" indent="-342900">
              <a:spcAft>
                <a:spcPts val="1200"/>
              </a:spcAft>
              <a:buClr>
                <a:schemeClr val="accent1">
                  <a:lumMod val="60000"/>
                  <a:lumOff val="40000"/>
                </a:schemeClr>
              </a:buClr>
              <a:buFont typeface="Wingdings" panose="05000000000000000000" pitchFamily="2" charset="2"/>
              <a:buChar char="Ø"/>
            </a:pPr>
            <a:r>
              <a:rPr lang="en-US" sz="2200" dirty="0" smtClean="0"/>
              <a:t>No </a:t>
            </a:r>
            <a:r>
              <a:rPr lang="en-US" sz="2200" dirty="0"/>
              <a:t>pipeline of trained or “willing to be trained” </a:t>
            </a:r>
            <a:r>
              <a:rPr lang="en-US" sz="2200" dirty="0" smtClean="0"/>
              <a:t>workers.</a:t>
            </a:r>
          </a:p>
          <a:p>
            <a:pPr marL="342900" indent="-342900">
              <a:spcAft>
                <a:spcPts val="1200"/>
              </a:spcAft>
              <a:buClr>
                <a:schemeClr val="accent1">
                  <a:lumMod val="60000"/>
                  <a:lumOff val="40000"/>
                </a:schemeClr>
              </a:buClr>
              <a:buFont typeface="Wingdings 3" panose="05040102010807070707" pitchFamily="18" charset="2"/>
              <a:buChar char=""/>
            </a:pPr>
            <a:r>
              <a:rPr lang="en-US" sz="2200" dirty="0" smtClean="0"/>
              <a:t>HSE </a:t>
            </a:r>
            <a:r>
              <a:rPr lang="en-US" sz="2200" dirty="0"/>
              <a:t>and English Language Learning (ELL) students can fill this need </a:t>
            </a:r>
            <a:endParaRPr lang="en-US" sz="2200" dirty="0" smtClean="0"/>
          </a:p>
          <a:p>
            <a:pPr marL="342900" indent="-342900">
              <a:lnSpc>
                <a:spcPct val="150000"/>
              </a:lnSpc>
              <a:buClr>
                <a:schemeClr val="accent1">
                  <a:lumMod val="60000"/>
                  <a:lumOff val="40000"/>
                </a:schemeClr>
              </a:buClr>
              <a:buFont typeface="Wingdings 3" panose="05040102010807070707" pitchFamily="18" charset="2"/>
              <a:buChar char=""/>
            </a:pPr>
            <a:r>
              <a:rPr lang="en-US" sz="2200" dirty="0" smtClean="0"/>
              <a:t>Good </a:t>
            </a:r>
            <a:r>
              <a:rPr lang="en-US" sz="2200" dirty="0"/>
              <a:t>for industry and the community</a:t>
            </a:r>
          </a:p>
          <a:p>
            <a:pPr>
              <a:lnSpc>
                <a:spcPct val="150000"/>
              </a:lnSpc>
            </a:pPr>
            <a:endParaRPr lang="en-US" sz="2200" dirty="0"/>
          </a:p>
        </p:txBody>
      </p:sp>
      <p:pic>
        <p:nvPicPr>
          <p:cNvPr id="4" name="03 SR Meeting the Ne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399" y="5725297"/>
            <a:ext cx="1132703" cy="1132703"/>
          </a:xfrm>
          <a:prstGeom prst="rect">
            <a:avLst/>
          </a:prstGeom>
        </p:spPr>
      </p:pic>
    </p:spTree>
    <p:extLst>
      <p:ext uri="{BB962C8B-B14F-4D97-AF65-F5344CB8AC3E}">
        <p14:creationId xmlns:p14="http://schemas.microsoft.com/office/powerpoint/2010/main" val="2992672829"/>
      </p:ext>
    </p:extLst>
  </p:cSld>
  <p:clrMapOvr>
    <a:masterClrMapping/>
  </p:clrMapOvr>
  <mc:AlternateContent xmlns:mc="http://schemas.openxmlformats.org/markup-compatibility/2006">
    <mc:Choice xmlns:p14="http://schemas.microsoft.com/office/powerpoint/2010/main" Requires="p14">
      <p:transition spd="slow" p14:dur="2000" advTm="87980"/>
    </mc:Choice>
    <mc:Fallback>
      <p:transition spd="slow" advTm="8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quote</a:t>
            </a:r>
            <a:endParaRPr lang="en-US" b="1" dirty="0"/>
          </a:p>
        </p:txBody>
      </p:sp>
      <p:sp>
        <p:nvSpPr>
          <p:cNvPr id="3" name="TextBox 2"/>
          <p:cNvSpPr txBox="1"/>
          <p:nvPr/>
        </p:nvSpPr>
        <p:spPr>
          <a:xfrm>
            <a:off x="1127757" y="1802674"/>
            <a:ext cx="6949441" cy="3816429"/>
          </a:xfrm>
          <a:prstGeom prst="rect">
            <a:avLst/>
          </a:prstGeom>
          <a:noFill/>
        </p:spPr>
        <p:txBody>
          <a:bodyPr wrap="square" rtlCol="0">
            <a:spAutoFit/>
          </a:bodyPr>
          <a:lstStyle/>
          <a:p>
            <a:pPr algn="just"/>
            <a:r>
              <a:rPr lang="en-US" sz="2200" dirty="0"/>
              <a:t>First, education isn’t just another issue. It is the most powerful force for accelerating economic growth, reducing poverty and lifting middle-class living standards. Well educated adults </a:t>
            </a:r>
            <a:r>
              <a:rPr lang="en-US" sz="2200" i="1" u="sng" dirty="0"/>
              <a:t>earn much more</a:t>
            </a:r>
            <a:r>
              <a:rPr lang="en-US" sz="2200" dirty="0"/>
              <a:t>, </a:t>
            </a:r>
            <a:r>
              <a:rPr lang="en-US" sz="2200" i="1" u="sng" dirty="0"/>
              <a:t>live longer</a:t>
            </a:r>
            <a:r>
              <a:rPr lang="en-US" sz="2200" dirty="0"/>
              <a:t> and </a:t>
            </a:r>
            <a:r>
              <a:rPr lang="en-US" sz="2200" i="1" u="sng" dirty="0"/>
              <a:t>are happier</a:t>
            </a:r>
            <a:r>
              <a:rPr lang="en-US" sz="2200" dirty="0"/>
              <a:t> than poorly educated adults.</a:t>
            </a:r>
          </a:p>
          <a:p>
            <a:pPr algn="just"/>
            <a:endParaRPr lang="en-US" sz="2200" dirty="0"/>
          </a:p>
          <a:p>
            <a:pPr algn="just"/>
            <a:r>
              <a:rPr lang="en-US" sz="2200" dirty="0"/>
              <a:t>When researchers try to tease out whether education does much to cause these benefits, the answer appears to be yes! </a:t>
            </a:r>
          </a:p>
          <a:p>
            <a:pPr algn="r"/>
            <a:r>
              <a:rPr lang="en-US" sz="2200" dirty="0"/>
              <a:t>~ DAVID LEONHARDT </a:t>
            </a:r>
          </a:p>
          <a:p>
            <a:pPr algn="just"/>
            <a:endParaRPr lang="en-US" sz="2200" dirty="0"/>
          </a:p>
        </p:txBody>
      </p:sp>
      <p:pic>
        <p:nvPicPr>
          <p:cNvPr id="4" name="04 SR Quo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18822" y="5619103"/>
            <a:ext cx="959708" cy="959708"/>
          </a:xfrm>
          <a:prstGeom prst="rect">
            <a:avLst/>
          </a:prstGeom>
        </p:spPr>
      </p:pic>
    </p:spTree>
    <p:extLst>
      <p:ext uri="{BB962C8B-B14F-4D97-AF65-F5344CB8AC3E}">
        <p14:creationId xmlns:p14="http://schemas.microsoft.com/office/powerpoint/2010/main" val="2468466733"/>
      </p:ext>
    </p:extLst>
  </p:cSld>
  <p:clrMapOvr>
    <a:masterClrMapping/>
  </p:clrMapOvr>
  <mc:AlternateContent xmlns:mc="http://schemas.openxmlformats.org/markup-compatibility/2006">
    <mc:Choice xmlns:p14="http://schemas.microsoft.com/office/powerpoint/2010/main" Requires="p14">
      <p:transition spd="slow" p14:dur="2000" advTm="18360"/>
    </mc:Choice>
    <mc:Fallback>
      <p:transition spd="slow" advTm="1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quote</a:t>
            </a:r>
            <a:endParaRPr lang="en-US" b="1" dirty="0"/>
          </a:p>
        </p:txBody>
      </p:sp>
      <p:sp>
        <p:nvSpPr>
          <p:cNvPr id="3" name="TextBox 2"/>
          <p:cNvSpPr txBox="1"/>
          <p:nvPr/>
        </p:nvSpPr>
        <p:spPr>
          <a:xfrm>
            <a:off x="1127757" y="1802674"/>
            <a:ext cx="6949441" cy="3816429"/>
          </a:xfrm>
          <a:prstGeom prst="rect">
            <a:avLst/>
          </a:prstGeom>
          <a:noFill/>
        </p:spPr>
        <p:txBody>
          <a:bodyPr wrap="square" rtlCol="0">
            <a:spAutoFit/>
          </a:bodyPr>
          <a:lstStyle/>
          <a:p>
            <a:pPr algn="just"/>
            <a:r>
              <a:rPr lang="en-US" sz="2200" dirty="0"/>
              <a:t>First, education isn’t just another issue. It is the most powerful force for accelerating economic growth, reducing poverty and lifting middle-class living standards. Well educated adults </a:t>
            </a:r>
            <a:r>
              <a:rPr lang="en-US" sz="2200" i="1" u="sng" dirty="0"/>
              <a:t>earn much more</a:t>
            </a:r>
            <a:r>
              <a:rPr lang="en-US" sz="2200" dirty="0"/>
              <a:t>, </a:t>
            </a:r>
            <a:r>
              <a:rPr lang="en-US" sz="2200" i="1" u="sng" dirty="0"/>
              <a:t>live longer</a:t>
            </a:r>
            <a:r>
              <a:rPr lang="en-US" sz="2200" dirty="0"/>
              <a:t> and </a:t>
            </a:r>
            <a:r>
              <a:rPr lang="en-US" sz="2200" i="1" u="sng" dirty="0"/>
              <a:t>are happier</a:t>
            </a:r>
            <a:r>
              <a:rPr lang="en-US" sz="2200" dirty="0"/>
              <a:t> than poorly educated adults.</a:t>
            </a:r>
          </a:p>
          <a:p>
            <a:pPr algn="just"/>
            <a:endParaRPr lang="en-US" sz="2200" dirty="0"/>
          </a:p>
          <a:p>
            <a:pPr algn="just"/>
            <a:r>
              <a:rPr lang="en-US" sz="2200" dirty="0"/>
              <a:t>When researchers try to tease out whether education does much to cause these benefits, the answer appears to be yes! </a:t>
            </a:r>
          </a:p>
          <a:p>
            <a:pPr algn="r"/>
            <a:r>
              <a:rPr lang="en-US" sz="2200" dirty="0"/>
              <a:t>~ DAVID LEONHARDT </a:t>
            </a:r>
          </a:p>
          <a:p>
            <a:pPr algn="just"/>
            <a:endParaRPr lang="en-US" sz="2200" dirty="0"/>
          </a:p>
        </p:txBody>
      </p:sp>
      <p:pic>
        <p:nvPicPr>
          <p:cNvPr id="4" name="04b CB Quo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9330" y="5708821"/>
            <a:ext cx="1052384" cy="1052384"/>
          </a:xfrm>
          <a:prstGeom prst="rect">
            <a:avLst/>
          </a:prstGeom>
        </p:spPr>
      </p:pic>
    </p:spTree>
    <p:extLst>
      <p:ext uri="{BB962C8B-B14F-4D97-AF65-F5344CB8AC3E}">
        <p14:creationId xmlns:p14="http://schemas.microsoft.com/office/powerpoint/2010/main" val="312711915"/>
      </p:ext>
    </p:extLst>
  </p:cSld>
  <p:clrMapOvr>
    <a:masterClrMapping/>
  </p:clrMapOvr>
  <mc:AlternateContent xmlns:mc="http://schemas.openxmlformats.org/markup-compatibility/2006">
    <mc:Choice xmlns:p14="http://schemas.microsoft.com/office/powerpoint/2010/main" Requires="p14">
      <p:transition spd="slow" p14:dur="2000" advTm="16900"/>
    </mc:Choice>
    <mc:Fallback>
      <p:transition spd="slow" advTm="1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So what is iet?</a:t>
            </a:r>
            <a:endParaRPr lang="en-US" b="1" dirty="0"/>
          </a:p>
        </p:txBody>
      </p:sp>
      <p:sp>
        <p:nvSpPr>
          <p:cNvPr id="5" name="Bevel 4"/>
          <p:cNvSpPr/>
          <p:nvPr/>
        </p:nvSpPr>
        <p:spPr>
          <a:xfrm>
            <a:off x="399634" y="1258919"/>
            <a:ext cx="4377721" cy="5365050"/>
          </a:xfrm>
          <a:prstGeom prst="bevel">
            <a:avLst>
              <a:gd name="adj" fmla="val 2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22554" y="1872653"/>
            <a:ext cx="7697152" cy="4341241"/>
            <a:chOff x="778935" y="1967993"/>
            <a:chExt cx="7697152" cy="4341241"/>
          </a:xfrm>
        </p:grpSpPr>
        <p:grpSp>
          <p:nvGrpSpPr>
            <p:cNvPr id="7" name="Group 6"/>
            <p:cNvGrpSpPr/>
            <p:nvPr/>
          </p:nvGrpSpPr>
          <p:grpSpPr>
            <a:xfrm>
              <a:off x="778935" y="1967993"/>
              <a:ext cx="3687992" cy="4341241"/>
              <a:chOff x="778935" y="1967993"/>
              <a:chExt cx="3687992" cy="4341241"/>
            </a:xfrm>
          </p:grpSpPr>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2751643" y="3527367"/>
                <a:ext cx="1680185" cy="1102504"/>
              </a:xfrm>
              <a:prstGeom prst="rect">
                <a:avLst/>
              </a:prstGeom>
            </p:spPr>
          </p:pic>
          <p:pic>
            <p:nvPicPr>
              <p:cNvPr id="12" name="Picture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78935" y="3527374"/>
                <a:ext cx="1680185" cy="1102504"/>
              </a:xfrm>
              <a:prstGeom prst="rect">
                <a:avLst/>
              </a:prstGeom>
            </p:spPr>
          </p:pic>
          <p:pic>
            <p:nvPicPr>
              <p:cNvPr id="13" name="Picture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783662" y="1967993"/>
                <a:ext cx="1683265" cy="995126"/>
              </a:xfrm>
              <a:prstGeom prst="rect">
                <a:avLst/>
              </a:prstGeom>
            </p:spPr>
          </p:pic>
          <p:pic>
            <p:nvPicPr>
              <p:cNvPr id="14" name="Picture 1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78935" y="1967993"/>
                <a:ext cx="1680185" cy="99512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935" y="5194133"/>
                <a:ext cx="1680185" cy="11151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51643" y="5208295"/>
                <a:ext cx="1675064" cy="1100939"/>
              </a:xfrm>
              <a:prstGeom prst="rect">
                <a:avLst/>
              </a:prstGeom>
            </p:spPr>
          </p:pic>
        </p:grpSp>
        <p:grpSp>
          <p:nvGrpSpPr>
            <p:cNvPr id="8" name="Group 7"/>
            <p:cNvGrpSpPr/>
            <p:nvPr/>
          </p:nvGrpSpPr>
          <p:grpSpPr>
            <a:xfrm>
              <a:off x="5100275" y="3527367"/>
              <a:ext cx="3375812" cy="2777024"/>
              <a:chOff x="5100275" y="3527367"/>
              <a:chExt cx="3375812" cy="2777024"/>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0275" y="3527367"/>
                <a:ext cx="2487030" cy="1457799"/>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43701" y="4816917"/>
                <a:ext cx="2232386" cy="1487474"/>
              </a:xfrm>
              <a:prstGeom prst="rect">
                <a:avLst/>
              </a:prstGeom>
            </p:spPr>
          </p:pic>
        </p:grpSp>
      </p:grpSp>
      <p:sp>
        <p:nvSpPr>
          <p:cNvPr id="30" name="Text Placeholder 2"/>
          <p:cNvSpPr txBox="1">
            <a:spLocks/>
          </p:cNvSpPr>
          <p:nvPr/>
        </p:nvSpPr>
        <p:spPr>
          <a:xfrm>
            <a:off x="722554" y="1504709"/>
            <a:ext cx="3647772" cy="470918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56845" indent="0" algn="ctr">
              <a:buFont typeface="Wingdings 3" charset="2"/>
              <a:buNone/>
            </a:pPr>
            <a:r>
              <a:rPr lang="en-US" sz="2400" dirty="0" smtClean="0">
                <a:solidFill>
                  <a:schemeClr val="bg1"/>
                </a:solidFill>
              </a:rPr>
              <a:t>Basic Skills Education</a:t>
            </a:r>
          </a:p>
          <a:p>
            <a:pPr marL="156845" indent="0" algn="ctr">
              <a:buFont typeface="Wingdings 3" charset="2"/>
              <a:buNone/>
            </a:pPr>
            <a:endParaRPr lang="en-US" sz="2400" dirty="0" smtClean="0">
              <a:solidFill>
                <a:schemeClr val="bg1"/>
              </a:solidFill>
            </a:endParaRPr>
          </a:p>
          <a:p>
            <a:pPr marL="156845" indent="0" algn="ctr">
              <a:buFont typeface="Wingdings 3" charset="2"/>
              <a:buNone/>
            </a:pPr>
            <a:endParaRPr lang="en-US" sz="2400" dirty="0" smtClean="0">
              <a:solidFill>
                <a:schemeClr val="bg1"/>
              </a:solidFill>
            </a:endParaRPr>
          </a:p>
          <a:p>
            <a:pPr marL="156845" indent="0" algn="ctr">
              <a:buFont typeface="Wingdings 3" charset="2"/>
              <a:buNone/>
            </a:pPr>
            <a:r>
              <a:rPr lang="en-US" sz="2400" dirty="0" smtClean="0">
                <a:solidFill>
                  <a:schemeClr val="bg1"/>
                </a:solidFill>
              </a:rPr>
              <a:t> Technical Training</a:t>
            </a:r>
          </a:p>
          <a:p>
            <a:pPr marL="156845" indent="0" algn="ctr">
              <a:buFont typeface="Wingdings 3" charset="2"/>
              <a:buNone/>
            </a:pPr>
            <a:endParaRPr lang="en-US" sz="900" dirty="0" smtClean="0">
              <a:solidFill>
                <a:schemeClr val="bg1"/>
              </a:solidFill>
            </a:endParaRPr>
          </a:p>
          <a:p>
            <a:pPr marL="156845" indent="0" algn="ctr">
              <a:buFont typeface="Wingdings 3" charset="2"/>
              <a:buNone/>
            </a:pPr>
            <a:endParaRPr lang="en-US" sz="2400" dirty="0" smtClean="0"/>
          </a:p>
          <a:p>
            <a:pPr marL="156845" indent="0" algn="ctr">
              <a:buFont typeface="Wingdings 3" charset="2"/>
              <a:buNone/>
            </a:pPr>
            <a:endParaRPr lang="en-US" sz="2400" dirty="0" smtClean="0"/>
          </a:p>
          <a:p>
            <a:pPr marL="156845" indent="0" algn="ctr">
              <a:spcBef>
                <a:spcPts val="600"/>
              </a:spcBef>
              <a:buFont typeface="Wingdings 3" charset="2"/>
              <a:buNone/>
            </a:pPr>
            <a:r>
              <a:rPr lang="en-US" sz="2400" dirty="0" smtClean="0">
                <a:solidFill>
                  <a:schemeClr val="bg1"/>
                </a:solidFill>
              </a:rPr>
              <a:t>Workforce Experience</a:t>
            </a:r>
          </a:p>
          <a:p>
            <a:pPr marL="156845" indent="0" algn="ctr">
              <a:buFont typeface="Wingdings 3" charset="2"/>
              <a:buNone/>
            </a:pPr>
            <a:r>
              <a:rPr lang="en-US" sz="2400" dirty="0" smtClean="0"/>
              <a:t>				</a:t>
            </a:r>
            <a:endParaRPr lang="en-US" sz="2400" dirty="0"/>
          </a:p>
        </p:txBody>
      </p:sp>
      <p:sp>
        <p:nvSpPr>
          <p:cNvPr id="31" name="TextBox 30"/>
          <p:cNvSpPr txBox="1"/>
          <p:nvPr/>
        </p:nvSpPr>
        <p:spPr>
          <a:xfrm>
            <a:off x="5100276" y="1504709"/>
            <a:ext cx="3375812" cy="1569660"/>
          </a:xfrm>
          <a:prstGeom prst="rect">
            <a:avLst/>
          </a:prstGeom>
          <a:noFill/>
        </p:spPr>
        <p:txBody>
          <a:bodyPr wrap="square" rtlCol="0">
            <a:spAutoFit/>
          </a:bodyPr>
          <a:lstStyle/>
          <a:p>
            <a:r>
              <a:rPr lang="en-US" sz="3200" dirty="0"/>
              <a:t>Integrated at the </a:t>
            </a:r>
            <a:r>
              <a:rPr lang="en-US" sz="3200" dirty="0">
                <a:solidFill>
                  <a:srgbClr val="92D050"/>
                </a:solidFill>
                <a:effectLst>
                  <a:outerShdw blurRad="38100" dist="38100" dir="2700000" algn="tl">
                    <a:srgbClr val="000000">
                      <a:alpha val="43137"/>
                    </a:srgbClr>
                  </a:outerShdw>
                </a:effectLst>
              </a:rPr>
              <a:t>SAME</a:t>
            </a:r>
            <a:r>
              <a:rPr lang="en-US" sz="3200" dirty="0"/>
              <a:t> time in the </a:t>
            </a:r>
            <a:r>
              <a:rPr lang="en-US" sz="3200" dirty="0">
                <a:solidFill>
                  <a:srgbClr val="92D050"/>
                </a:solidFill>
                <a:effectLst>
                  <a:outerShdw blurRad="38100" dist="38100" dir="2700000" algn="tl">
                    <a:srgbClr val="000000">
                      <a:alpha val="43137"/>
                    </a:srgbClr>
                  </a:outerShdw>
                </a:effectLst>
              </a:rPr>
              <a:t>SAME</a:t>
            </a:r>
            <a:r>
              <a:rPr lang="en-US" sz="3200" dirty="0"/>
              <a:t> classroom</a:t>
            </a:r>
          </a:p>
        </p:txBody>
      </p:sp>
      <p:pic>
        <p:nvPicPr>
          <p:cNvPr id="3" name="05 SR So What Is I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18925" y="5709700"/>
            <a:ext cx="1021492" cy="1021492"/>
          </a:xfrm>
          <a:prstGeom prst="rect">
            <a:avLst/>
          </a:prstGeom>
        </p:spPr>
      </p:pic>
    </p:spTree>
    <p:extLst>
      <p:ext uri="{BB962C8B-B14F-4D97-AF65-F5344CB8AC3E}">
        <p14:creationId xmlns:p14="http://schemas.microsoft.com/office/powerpoint/2010/main" val="68945760"/>
      </p:ext>
    </p:extLst>
  </p:cSld>
  <p:clrMapOvr>
    <a:masterClrMapping/>
  </p:clrMapOvr>
  <mc:AlternateContent xmlns:mc="http://schemas.openxmlformats.org/markup-compatibility/2006">
    <mc:Choice xmlns:p14="http://schemas.microsoft.com/office/powerpoint/2010/main" Requires="p14">
      <p:transition spd="slow" p14:dur="2000" advTm="52110"/>
    </mc:Choice>
    <mc:Fallback>
      <p:transition spd="slow" advTm="5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529" y="622662"/>
            <a:ext cx="8456023" cy="618309"/>
          </a:xfrm>
        </p:spPr>
        <p:txBody>
          <a:bodyPr>
            <a:normAutofit/>
          </a:bodyPr>
          <a:lstStyle/>
          <a:p>
            <a:r>
              <a:rPr lang="en-US" sz="2800" b="1" dirty="0" smtClean="0"/>
              <a:t>Integrated education &amp; training (iet)</a:t>
            </a:r>
            <a:endParaRPr lang="en-US" sz="2800" b="1" dirty="0"/>
          </a:p>
        </p:txBody>
      </p:sp>
      <p:sp>
        <p:nvSpPr>
          <p:cNvPr id="3" name="TextBox 2"/>
          <p:cNvSpPr txBox="1"/>
          <p:nvPr/>
        </p:nvSpPr>
        <p:spPr>
          <a:xfrm>
            <a:off x="387529" y="1554480"/>
            <a:ext cx="8064139" cy="3877985"/>
          </a:xfrm>
          <a:prstGeom prst="rect">
            <a:avLst/>
          </a:prstGeom>
          <a:noFill/>
        </p:spPr>
        <p:txBody>
          <a:bodyPr wrap="square" rtlCol="0">
            <a:spAutoFit/>
          </a:bodyPr>
          <a:lstStyle/>
          <a:p>
            <a:pPr marL="342900" indent="-342900">
              <a:buClr>
                <a:schemeClr val="accent1">
                  <a:lumMod val="75000"/>
                </a:schemeClr>
              </a:buClr>
              <a:buFont typeface="Wingdings 3" panose="05040102010807070707" pitchFamily="18" charset="2"/>
              <a:buChar char="u"/>
            </a:pPr>
            <a:r>
              <a:rPr lang="en-US" sz="2400" dirty="0"/>
              <a:t>IET is a service approach that provides </a:t>
            </a:r>
            <a:r>
              <a:rPr lang="en-US" sz="2400" b="1" dirty="0"/>
              <a:t>adult education and literacy activities </a:t>
            </a:r>
            <a:r>
              <a:rPr lang="en-US" sz="2400" dirty="0"/>
              <a:t>concurrently and contextually with </a:t>
            </a:r>
            <a:r>
              <a:rPr lang="en-US" sz="2400" b="1" dirty="0"/>
              <a:t>workforce preparation </a:t>
            </a:r>
            <a:r>
              <a:rPr lang="en-US" sz="2400" dirty="0"/>
              <a:t>activities and </a:t>
            </a:r>
            <a:r>
              <a:rPr lang="en-US" sz="2400" b="1" dirty="0"/>
              <a:t>workforce training </a:t>
            </a:r>
            <a:r>
              <a:rPr lang="en-US" sz="2400" dirty="0"/>
              <a:t>for a specific occupation or occupational cluster for the purpose of educational and career advancement (Final WIOA regulations at 34 CFR §463.35). </a:t>
            </a:r>
            <a:endParaRPr lang="en-US" sz="2400" dirty="0" smtClean="0"/>
          </a:p>
          <a:p>
            <a:pPr marL="342900" indent="-342900">
              <a:spcBef>
                <a:spcPts val="1200"/>
              </a:spcBef>
              <a:buClr>
                <a:schemeClr val="accent1">
                  <a:lumMod val="75000"/>
                </a:schemeClr>
              </a:buClr>
              <a:buFont typeface="Wingdings 3" panose="05040102010807070707" pitchFamily="18" charset="2"/>
              <a:buChar char="u"/>
            </a:pPr>
            <a:r>
              <a:rPr lang="en-US" sz="2400" dirty="0" smtClean="0"/>
              <a:t>Aligns </a:t>
            </a:r>
            <a:r>
              <a:rPr lang="en-US" sz="2400" dirty="0"/>
              <a:t>with the skill needs of industries in the </a:t>
            </a:r>
            <a:r>
              <a:rPr lang="en-US" sz="2400" dirty="0" smtClean="0"/>
              <a:t>economy</a:t>
            </a:r>
          </a:p>
          <a:p>
            <a:pPr marL="342900" indent="-342900">
              <a:spcBef>
                <a:spcPts val="1200"/>
              </a:spcBef>
              <a:buClr>
                <a:schemeClr val="accent1">
                  <a:lumMod val="75000"/>
                </a:schemeClr>
              </a:buClr>
              <a:buFont typeface="Wingdings 3" panose="05040102010807070707" pitchFamily="18" charset="2"/>
              <a:buChar char="u"/>
            </a:pPr>
            <a:r>
              <a:rPr lang="en-US" sz="2400" dirty="0" smtClean="0"/>
              <a:t>Puts </a:t>
            </a:r>
            <a:r>
              <a:rPr lang="en-US" sz="2400" dirty="0"/>
              <a:t>students on a career </a:t>
            </a:r>
            <a:r>
              <a:rPr lang="en-US" sz="2400" dirty="0" smtClean="0"/>
              <a:t>pathway</a:t>
            </a:r>
          </a:p>
          <a:p>
            <a:pPr marL="342900" indent="-342900">
              <a:spcBef>
                <a:spcPts val="1200"/>
              </a:spcBef>
              <a:buClr>
                <a:schemeClr val="accent1">
                  <a:lumMod val="75000"/>
                </a:schemeClr>
              </a:buClr>
              <a:buFont typeface="Wingdings 3" panose="05040102010807070707" pitchFamily="18" charset="2"/>
              <a:buChar char="u"/>
            </a:pPr>
            <a:r>
              <a:rPr lang="en-US" sz="2400" dirty="0" smtClean="0"/>
              <a:t>Recognized </a:t>
            </a:r>
            <a:r>
              <a:rPr lang="en-US" sz="2400" dirty="0"/>
              <a:t>credential </a:t>
            </a:r>
            <a:r>
              <a:rPr lang="en-US" sz="2400" dirty="0" smtClean="0"/>
              <a:t>earned</a:t>
            </a:r>
            <a:endParaRPr lang="en-US" sz="2400" dirty="0"/>
          </a:p>
        </p:txBody>
      </p:sp>
      <p:pic>
        <p:nvPicPr>
          <p:cNvPr id="4" name="06 SR IE &amp; 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1113" y="5640860"/>
            <a:ext cx="1083276" cy="1083276"/>
          </a:xfrm>
          <a:prstGeom prst="rect">
            <a:avLst/>
          </a:prstGeom>
        </p:spPr>
      </p:pic>
    </p:spTree>
    <p:extLst>
      <p:ext uri="{BB962C8B-B14F-4D97-AF65-F5344CB8AC3E}">
        <p14:creationId xmlns:p14="http://schemas.microsoft.com/office/powerpoint/2010/main" val="3408230051"/>
      </p:ext>
    </p:extLst>
  </p:cSld>
  <p:clrMapOvr>
    <a:masterClrMapping/>
  </p:clrMapOvr>
  <mc:AlternateContent xmlns:mc="http://schemas.openxmlformats.org/markup-compatibility/2006">
    <mc:Choice xmlns:p14="http://schemas.microsoft.com/office/powerpoint/2010/main" Requires="p14">
      <p:transition spd="slow" p14:dur="2000" advTm="140960"/>
    </mc:Choice>
    <mc:Fallback>
      <p:transition spd="slow" advTm="14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7" y="361405"/>
            <a:ext cx="8456023" cy="696686"/>
          </a:xfrm>
        </p:spPr>
        <p:txBody>
          <a:bodyPr>
            <a:normAutofit/>
          </a:bodyPr>
          <a:lstStyle/>
          <a:p>
            <a:r>
              <a:rPr lang="en-US" b="1" dirty="0" smtClean="0"/>
              <a:t>The big three</a:t>
            </a:r>
            <a:endParaRPr lang="en-US" b="1" dirty="0"/>
          </a:p>
        </p:txBody>
      </p:sp>
      <p:sp>
        <p:nvSpPr>
          <p:cNvPr id="4" name="Bevel 3"/>
          <p:cNvSpPr/>
          <p:nvPr/>
        </p:nvSpPr>
        <p:spPr>
          <a:xfrm>
            <a:off x="5278057" y="1210858"/>
            <a:ext cx="3206186" cy="215737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15957" y="1520160"/>
            <a:ext cx="2930385" cy="1538774"/>
          </a:xfrm>
          <a:prstGeom prst="rect">
            <a:avLst/>
          </a:prstGeom>
          <a:noFill/>
        </p:spPr>
        <p:txBody>
          <a:bodyPr wrap="square" rtlCol="0">
            <a:spAutoFit/>
          </a:bodyPr>
          <a:lstStyle/>
          <a:p>
            <a:pPr algn="ctr"/>
            <a:r>
              <a:rPr lang="en-US" sz="2400" dirty="0">
                <a:ln w="12700">
                  <a:solidFill>
                    <a:srgbClr val="92D050"/>
                  </a:solidFill>
                </a:ln>
                <a:solidFill>
                  <a:srgbClr val="92D050"/>
                </a:solidFill>
                <a:effectLst>
                  <a:outerShdw blurRad="38100" dist="38100" dir="2700000" algn="tl">
                    <a:srgbClr val="000000">
                      <a:alpha val="43137"/>
                    </a:srgbClr>
                  </a:outerShdw>
                </a:effectLst>
              </a:rPr>
              <a:t>It is only called </a:t>
            </a:r>
            <a:r>
              <a:rPr lang="en-US" sz="2400" dirty="0">
                <a:ln w="12700">
                  <a:solidFill>
                    <a:schemeClr val="bg1"/>
                  </a:solidFill>
                </a:ln>
                <a:solidFill>
                  <a:schemeClr val="bg1"/>
                </a:solidFill>
                <a:effectLst>
                  <a:outerShdw blurRad="38100" dist="38100" dir="2700000" algn="tl">
                    <a:srgbClr val="000000">
                      <a:alpha val="43137"/>
                    </a:srgbClr>
                  </a:outerShdw>
                </a:effectLst>
              </a:rPr>
              <a:t>IET </a:t>
            </a:r>
            <a:r>
              <a:rPr lang="en-US" sz="2400" dirty="0">
                <a:ln w="12700">
                  <a:solidFill>
                    <a:srgbClr val="92D050"/>
                  </a:solidFill>
                </a:ln>
                <a:solidFill>
                  <a:srgbClr val="92D050"/>
                </a:solidFill>
                <a:effectLst>
                  <a:outerShdw blurRad="38100" dist="38100" dir="2700000" algn="tl">
                    <a:srgbClr val="000000">
                      <a:alpha val="43137"/>
                    </a:srgbClr>
                  </a:outerShdw>
                </a:effectLst>
              </a:rPr>
              <a:t>when all three are happening at the same time.</a:t>
            </a:r>
          </a:p>
        </p:txBody>
      </p:sp>
      <p:sp>
        <p:nvSpPr>
          <p:cNvPr id="6" name="TextBox 5"/>
          <p:cNvSpPr txBox="1"/>
          <p:nvPr/>
        </p:nvSpPr>
        <p:spPr>
          <a:xfrm>
            <a:off x="496390" y="1210858"/>
            <a:ext cx="7518058" cy="5555367"/>
          </a:xfrm>
          <a:prstGeom prst="rect">
            <a:avLst/>
          </a:prstGeom>
          <a:noFill/>
        </p:spPr>
        <p:txBody>
          <a:bodyPr wrap="square" rtlCol="0">
            <a:spAutoFit/>
          </a:bodyPr>
          <a:lstStyle/>
          <a:p>
            <a:pPr marL="342900" indent="-342900">
              <a:buClr>
                <a:schemeClr val="accent1">
                  <a:lumMod val="75000"/>
                </a:schemeClr>
              </a:buClr>
              <a:buFont typeface="Wingdings 3" panose="05040102010807070707" pitchFamily="18" charset="2"/>
              <a:buChar char="u"/>
            </a:pPr>
            <a:r>
              <a:rPr lang="en-US" sz="2000" dirty="0"/>
              <a:t>Adult Education and Literacy</a:t>
            </a:r>
          </a:p>
          <a:p>
            <a:pPr marL="800100" lvl="1" indent="-342900">
              <a:buClr>
                <a:schemeClr val="accent1">
                  <a:lumMod val="75000"/>
                </a:schemeClr>
              </a:buClr>
              <a:buFont typeface="Wingdings" panose="05000000000000000000" pitchFamily="2" charset="2"/>
              <a:buChar char="Ø"/>
            </a:pPr>
            <a:r>
              <a:rPr lang="en-US" sz="2000" dirty="0"/>
              <a:t> HSE preparation</a:t>
            </a:r>
          </a:p>
          <a:p>
            <a:pPr marL="800100" lvl="1" indent="-342900">
              <a:spcBef>
                <a:spcPts val="600"/>
              </a:spcBef>
              <a:buClr>
                <a:schemeClr val="accent1">
                  <a:lumMod val="75000"/>
                </a:schemeClr>
              </a:buClr>
              <a:buFont typeface="Wingdings" panose="05000000000000000000" pitchFamily="2" charset="2"/>
              <a:buChar char="Ø"/>
            </a:pPr>
            <a:r>
              <a:rPr lang="en-US" sz="2000" dirty="0"/>
              <a:t> English </a:t>
            </a:r>
            <a:r>
              <a:rPr lang="en-US" sz="2000" dirty="0" smtClean="0"/>
              <a:t>language improvement </a:t>
            </a:r>
          </a:p>
          <a:p>
            <a:pPr marL="800100" lvl="1" indent="-342900">
              <a:spcBef>
                <a:spcPts val="600"/>
              </a:spcBef>
              <a:buClr>
                <a:schemeClr val="accent1">
                  <a:lumMod val="75000"/>
                </a:schemeClr>
              </a:buClr>
              <a:buFont typeface="Wingdings" panose="05000000000000000000" pitchFamily="2" charset="2"/>
              <a:buChar char="Ø"/>
            </a:pPr>
            <a:r>
              <a:rPr lang="en-US" sz="2000" dirty="0" smtClean="0"/>
              <a:t> Civics education</a:t>
            </a:r>
          </a:p>
          <a:p>
            <a:pPr marL="800100" lvl="1" indent="-342900">
              <a:spcBef>
                <a:spcPts val="600"/>
              </a:spcBef>
              <a:buClr>
                <a:schemeClr val="accent1">
                  <a:lumMod val="75000"/>
                </a:schemeClr>
              </a:buClr>
              <a:buFont typeface="Wingdings" panose="05000000000000000000" pitchFamily="2" charset="2"/>
              <a:buChar char="Ø"/>
            </a:pPr>
            <a:r>
              <a:rPr lang="en-US" sz="2000" dirty="0" smtClean="0"/>
              <a:t> Taught contextually</a:t>
            </a:r>
          </a:p>
          <a:p>
            <a:pPr marL="342900" indent="-342900">
              <a:spcBef>
                <a:spcPts val="1200"/>
              </a:spcBef>
              <a:buClr>
                <a:schemeClr val="accent1">
                  <a:lumMod val="75000"/>
                </a:schemeClr>
              </a:buClr>
              <a:buFont typeface="Wingdings 3" panose="05040102010807070707" pitchFamily="18" charset="2"/>
              <a:buChar char="u"/>
            </a:pPr>
            <a:r>
              <a:rPr lang="en-US" sz="2000" dirty="0" smtClean="0"/>
              <a:t>Workforce Education</a:t>
            </a:r>
          </a:p>
          <a:p>
            <a:pPr marL="800100" lvl="1" indent="-342900">
              <a:buClr>
                <a:schemeClr val="accent1">
                  <a:lumMod val="75000"/>
                </a:schemeClr>
              </a:buClr>
              <a:buFont typeface="Wingdings" panose="05000000000000000000" pitchFamily="2" charset="2"/>
              <a:buChar char="Ø"/>
            </a:pPr>
            <a:r>
              <a:rPr lang="en-US" sz="2000" dirty="0" smtClean="0"/>
              <a:t> </a:t>
            </a:r>
            <a:r>
              <a:rPr lang="en-US" sz="2000" dirty="0"/>
              <a:t>Basic academic skills, critical thinking skills, digital literacy skills and self-  management skills</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000" dirty="0"/>
              <a:t> Skills necessary for successful transition into and completion of postsecondary education, training, or employment</a:t>
            </a:r>
          </a:p>
          <a:p>
            <a:pPr marL="800100" lvl="1" indent="-342900">
              <a:buClr>
                <a:schemeClr val="accent1">
                  <a:lumMod val="75000"/>
                </a:schemeClr>
              </a:buClr>
              <a:buFont typeface="Wingdings" panose="05000000000000000000" pitchFamily="2" charset="2"/>
              <a:buChar char="Ø"/>
            </a:pPr>
            <a:r>
              <a:rPr lang="en-US" sz="2000" dirty="0"/>
              <a:t> Georgia Best (Business Ethics Student Training) </a:t>
            </a:r>
          </a:p>
          <a:p>
            <a:pPr marL="342900" indent="-342900">
              <a:spcBef>
                <a:spcPts val="1200"/>
              </a:spcBef>
              <a:buClr>
                <a:schemeClr val="accent1">
                  <a:lumMod val="75000"/>
                </a:schemeClr>
              </a:buClr>
              <a:buFont typeface="Wingdings 3" panose="05040102010807070707" pitchFamily="18" charset="2"/>
              <a:buChar char="u"/>
            </a:pPr>
            <a:r>
              <a:rPr lang="en-US" sz="2000" dirty="0"/>
              <a:t>Workforce Training: </a:t>
            </a:r>
          </a:p>
          <a:p>
            <a:pPr marL="800100" lvl="1" indent="-342900">
              <a:spcBef>
                <a:spcPts val="600"/>
              </a:spcBef>
              <a:spcAft>
                <a:spcPts val="600"/>
              </a:spcAft>
              <a:buClr>
                <a:schemeClr val="accent1">
                  <a:lumMod val="75000"/>
                </a:schemeClr>
              </a:buClr>
              <a:buFont typeface="Wingdings" panose="05000000000000000000" pitchFamily="2" charset="2"/>
              <a:buChar char="Ø"/>
            </a:pPr>
            <a:r>
              <a:rPr lang="en-US" sz="2000" dirty="0"/>
              <a:t> Gwinnett Tech Sponsored 40-hour externships</a:t>
            </a:r>
          </a:p>
          <a:p>
            <a:pPr marL="800100" lvl="1" indent="-342900">
              <a:buClr>
                <a:schemeClr val="accent1">
                  <a:lumMod val="75000"/>
                </a:schemeClr>
              </a:buClr>
              <a:buFont typeface="Wingdings" panose="05000000000000000000" pitchFamily="2" charset="2"/>
              <a:buChar char="Ø"/>
            </a:pPr>
            <a:r>
              <a:rPr lang="en-US" sz="2000" dirty="0"/>
              <a:t> Gwinnett Tech Continuing Education -Training programs</a:t>
            </a:r>
          </a:p>
        </p:txBody>
      </p:sp>
      <p:pic>
        <p:nvPicPr>
          <p:cNvPr id="3" name="07 SR The Big Th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8756" y="5617468"/>
            <a:ext cx="1148757" cy="1148757"/>
          </a:xfrm>
          <a:prstGeom prst="rect">
            <a:avLst/>
          </a:prstGeom>
        </p:spPr>
      </p:pic>
    </p:spTree>
    <p:extLst>
      <p:ext uri="{BB962C8B-B14F-4D97-AF65-F5344CB8AC3E}">
        <p14:creationId xmlns:p14="http://schemas.microsoft.com/office/powerpoint/2010/main" val="1548120157"/>
      </p:ext>
    </p:extLst>
  </p:cSld>
  <p:clrMapOvr>
    <a:masterClrMapping/>
  </p:clrMapOvr>
  <mc:AlternateContent xmlns:mc="http://schemas.openxmlformats.org/markup-compatibility/2006">
    <mc:Choice xmlns:p14="http://schemas.microsoft.com/office/powerpoint/2010/main" Requires="p14">
      <p:transition spd="slow" p14:dur="2000" advTm="143460"/>
    </mc:Choice>
    <mc:Fallback>
      <p:transition spd="slow" advTm="14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onstant Constantina">
      <a:majorFont>
        <a:latin typeface="Constantia"/>
        <a:ea typeface=""/>
        <a:cs typeface=""/>
      </a:majorFont>
      <a:minorFont>
        <a:latin typeface="Constantia"/>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D25DA7EFABEF439271A3FD99786188" ma:contentTypeVersion="14" ma:contentTypeDescription="Create a new document." ma:contentTypeScope="" ma:versionID="83f5729b119d806f3c9f0b5b27ae4897">
  <xsd:schema xmlns:xsd="http://www.w3.org/2001/XMLSchema" xmlns:xs="http://www.w3.org/2001/XMLSchema" xmlns:p="http://schemas.microsoft.com/office/2006/metadata/properties" xmlns:ns2="9d708fe1-499a-404b-8760-7fadc8efcb04" xmlns:ns3="0ea9a507-3a85-4b04-86ce-1835e911386e" targetNamespace="http://schemas.microsoft.com/office/2006/metadata/properties" ma:root="true" ma:fieldsID="5f94c4f7a8e175909b42d24fc7561050" ns2:_="" ns3:_="">
    <xsd:import namespace="9d708fe1-499a-404b-8760-7fadc8efcb04"/>
    <xsd:import namespace="0ea9a507-3a85-4b04-86ce-1835e911386e"/>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08fe1-499a-404b-8760-7fadc8efc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a9a507-3a85-4b04-86ce-1835e91138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d708fe1-499a-404b-8760-7fadc8efcb04" xsi:nil="true"/>
  </documentManagement>
</p:properties>
</file>

<file path=customXml/itemProps1.xml><?xml version="1.0" encoding="utf-8"?>
<ds:datastoreItem xmlns:ds="http://schemas.openxmlformats.org/officeDocument/2006/customXml" ds:itemID="{BD50B780-DD8D-47F0-8863-82F089566066}"/>
</file>

<file path=customXml/itemProps2.xml><?xml version="1.0" encoding="utf-8"?>
<ds:datastoreItem xmlns:ds="http://schemas.openxmlformats.org/officeDocument/2006/customXml" ds:itemID="{07CEA097-60C5-4E88-9A6E-2B5BE73874F7}"/>
</file>

<file path=customXml/itemProps3.xml><?xml version="1.0" encoding="utf-8"?>
<ds:datastoreItem xmlns:ds="http://schemas.openxmlformats.org/officeDocument/2006/customXml" ds:itemID="{44F6FE99-1968-4E14-AEF5-5F6CF366F7B9}"/>
</file>

<file path=docProps/app.xml><?xml version="1.0" encoding="utf-8"?>
<Properties xmlns="http://schemas.openxmlformats.org/officeDocument/2006/extended-properties" xmlns:vt="http://schemas.openxmlformats.org/officeDocument/2006/docPropsVTypes">
  <Template>Facet</Template>
  <TotalTime>249</TotalTime>
  <Words>1044</Words>
  <Application>Microsoft Office PowerPoint</Application>
  <PresentationFormat>On-screen Show (4:3)</PresentationFormat>
  <Paragraphs>138</Paragraphs>
  <Slides>17</Slides>
  <Notes>0</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Constantia</vt:lpstr>
      <vt:lpstr>Symbol</vt:lpstr>
      <vt:lpstr>Times New Roman</vt:lpstr>
      <vt:lpstr>Wingdings</vt:lpstr>
      <vt:lpstr>Wingdings 3</vt:lpstr>
      <vt:lpstr>Facet</vt:lpstr>
      <vt:lpstr>Take Ten+! Unleashing the Power  of Partnerships in  Gwinnett County Georgia  through IET </vt:lpstr>
      <vt:lpstr>Vision &amp; local plan</vt:lpstr>
      <vt:lpstr>Vision &amp; local plan</vt:lpstr>
      <vt:lpstr>Meeting the need</vt:lpstr>
      <vt:lpstr>quote</vt:lpstr>
      <vt:lpstr>quote</vt:lpstr>
      <vt:lpstr>So what is iet?</vt:lpstr>
      <vt:lpstr>Integrated education &amp; training (iet)</vt:lpstr>
      <vt:lpstr>The big three</vt:lpstr>
      <vt:lpstr>Take ten+!</vt:lpstr>
      <vt:lpstr>August 2019 - present</vt:lpstr>
      <vt:lpstr>Worksource Atlanta regional Gwinnett tech wioa</vt:lpstr>
      <vt:lpstr>Worksource Atlanta regional Gwinnett tech wioa</vt:lpstr>
      <vt:lpstr>Career experience:  internships &amp; apprenticeships</vt:lpstr>
      <vt:lpstr>Internal support  &amp; lessons learned</vt:lpstr>
      <vt:lpstr>Internal support  &amp; lessons learned</vt:lpstr>
      <vt:lpstr>Thank you for listening!</vt:lpstr>
    </vt:vector>
  </TitlesOfParts>
  <Company>GTC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Nichelle</dc:creator>
  <cp:lastModifiedBy>Henry, Nichelle</cp:lastModifiedBy>
  <cp:revision>21</cp:revision>
  <dcterms:created xsi:type="dcterms:W3CDTF">2020-09-22T21:53:45Z</dcterms:created>
  <dcterms:modified xsi:type="dcterms:W3CDTF">2020-09-23T02:10:57Z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28292000</vt:r8>
  </property>
  <property fmtid="{D5CDD505-2E9C-101B-9397-08002B2CF9AE}" pid="3" name="ContentTypeId">
    <vt:lpwstr>0x010100CAD25DA7EFABEF439271A3FD99786188</vt:lpwstr>
  </property>
</Properties>
</file>