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3" r:id="rId1"/>
    <p:sldMasterId id="2147483803" r:id="rId2"/>
  </p:sldMasterIdLst>
  <p:notesMasterIdLst>
    <p:notesMasterId r:id="rId27"/>
  </p:notesMasterIdLst>
  <p:sldIdLst>
    <p:sldId id="256" r:id="rId3"/>
    <p:sldId id="295" r:id="rId4"/>
    <p:sldId id="298" r:id="rId5"/>
    <p:sldId id="300" r:id="rId6"/>
    <p:sldId id="299" r:id="rId7"/>
    <p:sldId id="296" r:id="rId8"/>
    <p:sldId id="297" r:id="rId9"/>
    <p:sldId id="302" r:id="rId10"/>
    <p:sldId id="303" r:id="rId11"/>
    <p:sldId id="305" r:id="rId12"/>
    <p:sldId id="306" r:id="rId13"/>
    <p:sldId id="257" r:id="rId14"/>
    <p:sldId id="269" r:id="rId15"/>
    <p:sldId id="277" r:id="rId16"/>
    <p:sldId id="285" r:id="rId17"/>
    <p:sldId id="293" r:id="rId18"/>
    <p:sldId id="271" r:id="rId19"/>
    <p:sldId id="292" r:id="rId20"/>
    <p:sldId id="266" r:id="rId21"/>
    <p:sldId id="267" r:id="rId22"/>
    <p:sldId id="258" r:id="rId23"/>
    <p:sldId id="309" r:id="rId24"/>
    <p:sldId id="307" r:id="rId25"/>
    <p:sldId id="308" r:id="rId2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5400" autoAdjust="0"/>
  </p:normalViewPr>
  <p:slideViewPr>
    <p:cSldViewPr snapToGrid="0">
      <p:cViewPr varScale="1">
        <p:scale>
          <a:sx n="28" d="100"/>
          <a:sy n="28" d="100"/>
        </p:scale>
        <p:origin x="58" y="18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1D6EA-CD29-453B-A041-FE2907F5772B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F6B1CE8C-6979-4CBF-A7BE-075EDC6603BD}">
      <dgm:prSet phldrT="[Text]"/>
      <dgm:spPr/>
      <dgm:t>
        <a:bodyPr/>
        <a:lstStyle/>
        <a:p>
          <a:r>
            <a:rPr lang="en-US" dirty="0" smtClean="0"/>
            <a:t>Skills</a:t>
          </a:r>
          <a:endParaRPr lang="en-US" dirty="0"/>
        </a:p>
      </dgm:t>
    </dgm:pt>
    <dgm:pt modelId="{5EAE0897-7E65-4312-BC80-AB7F7EE7C87B}" type="parTrans" cxnId="{DCC4B1A5-D85E-4AC3-8F99-3666600BC0F5}">
      <dgm:prSet/>
      <dgm:spPr/>
      <dgm:t>
        <a:bodyPr/>
        <a:lstStyle/>
        <a:p>
          <a:endParaRPr lang="en-US"/>
        </a:p>
      </dgm:t>
    </dgm:pt>
    <dgm:pt modelId="{ED2F6598-75AE-47EB-BEB4-B62D8BFCE43F}" type="sibTrans" cxnId="{DCC4B1A5-D85E-4AC3-8F99-3666600BC0F5}">
      <dgm:prSet/>
      <dgm:spPr/>
      <dgm:t>
        <a:bodyPr/>
        <a:lstStyle/>
        <a:p>
          <a:endParaRPr lang="en-US"/>
        </a:p>
      </dgm:t>
    </dgm:pt>
    <dgm:pt modelId="{D96801A5-1D24-48BB-A7D9-EBD5190897EB}">
      <dgm:prSet phldrT="[Text]"/>
      <dgm:spPr/>
      <dgm:t>
        <a:bodyPr/>
        <a:lstStyle/>
        <a:p>
          <a:r>
            <a:rPr lang="en-US" dirty="0" smtClean="0"/>
            <a:t>Test</a:t>
          </a:r>
          <a:endParaRPr lang="en-US" dirty="0"/>
        </a:p>
      </dgm:t>
    </dgm:pt>
    <dgm:pt modelId="{6729C6D6-B560-45ED-9936-9BFA2FE6DAC5}" type="parTrans" cxnId="{0321C233-0E63-4E7C-968E-37F1A00D92C0}">
      <dgm:prSet/>
      <dgm:spPr/>
      <dgm:t>
        <a:bodyPr/>
        <a:lstStyle/>
        <a:p>
          <a:endParaRPr lang="en-US"/>
        </a:p>
      </dgm:t>
    </dgm:pt>
    <dgm:pt modelId="{F73A7D7A-547D-456A-876F-C5498E09C2F2}" type="sibTrans" cxnId="{0321C233-0E63-4E7C-968E-37F1A00D92C0}">
      <dgm:prSet/>
      <dgm:spPr/>
      <dgm:t>
        <a:bodyPr/>
        <a:lstStyle/>
        <a:p>
          <a:endParaRPr lang="en-US"/>
        </a:p>
      </dgm:t>
    </dgm:pt>
    <dgm:pt modelId="{28A27D46-23F6-4319-A7F6-0348F49A1D9C}">
      <dgm:prSet phldrT="[Text]"/>
      <dgm:spPr/>
      <dgm:t>
        <a:bodyPr/>
        <a:lstStyle/>
        <a:p>
          <a:r>
            <a:rPr lang="en-US" dirty="0" smtClean="0"/>
            <a:t>Teach</a:t>
          </a:r>
          <a:endParaRPr lang="en-US" dirty="0"/>
        </a:p>
      </dgm:t>
    </dgm:pt>
    <dgm:pt modelId="{2CF750DB-0BA2-4B11-800A-974CE6C61B09}" type="parTrans" cxnId="{73D75AD0-C45A-4FF6-985B-A34781659AC5}">
      <dgm:prSet/>
      <dgm:spPr/>
      <dgm:t>
        <a:bodyPr/>
        <a:lstStyle/>
        <a:p>
          <a:endParaRPr lang="en-US"/>
        </a:p>
      </dgm:t>
    </dgm:pt>
    <dgm:pt modelId="{487D2DFF-C7D8-47AD-AA73-E33AE518862C}" type="sibTrans" cxnId="{73D75AD0-C45A-4FF6-985B-A34781659AC5}">
      <dgm:prSet/>
      <dgm:spPr/>
      <dgm:t>
        <a:bodyPr/>
        <a:lstStyle/>
        <a:p>
          <a:endParaRPr lang="en-US"/>
        </a:p>
      </dgm:t>
    </dgm:pt>
    <dgm:pt modelId="{E9B10CC5-2E97-478F-B6BD-54D56AF862EB}" type="pres">
      <dgm:prSet presAssocID="{F6F1D6EA-CD29-453B-A041-FE2907F5772B}" presName="diagram" presStyleCnt="0">
        <dgm:presLayoutVars>
          <dgm:dir/>
          <dgm:animLvl val="lvl"/>
          <dgm:resizeHandles val="exact"/>
        </dgm:presLayoutVars>
      </dgm:prSet>
      <dgm:spPr/>
    </dgm:pt>
    <dgm:pt modelId="{7CF6C9B4-986D-4F49-88EB-9E06B78180A8}" type="pres">
      <dgm:prSet presAssocID="{F6B1CE8C-6979-4CBF-A7BE-075EDC6603BD}" presName="compNode" presStyleCnt="0"/>
      <dgm:spPr/>
    </dgm:pt>
    <dgm:pt modelId="{C4B95AC2-911F-45F2-8DE9-448FDF13E67F}" type="pres">
      <dgm:prSet presAssocID="{F6B1CE8C-6979-4CBF-A7BE-075EDC6603BD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7A85994-F2CE-4AF1-BCB7-14A03A578492}" type="pres">
      <dgm:prSet presAssocID="{F6B1CE8C-6979-4CBF-A7BE-075EDC6603B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C0A7F-B2DA-425E-B659-4D8483CB02DC}" type="pres">
      <dgm:prSet presAssocID="{F6B1CE8C-6979-4CBF-A7BE-075EDC6603BD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1A21D844-E0C7-4319-BEFE-2E4D0E65E38C}" type="pres">
      <dgm:prSet presAssocID="{F6B1CE8C-6979-4CBF-A7BE-075EDC6603BD}" presName="adorn" presStyleLbl="fgAccFollow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137965B-4885-411B-8AE0-46F4E58776A2}" type="pres">
      <dgm:prSet presAssocID="{ED2F6598-75AE-47EB-BEB4-B62D8BFCE43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6A91CF-0564-4811-BF21-54308A327646}" type="pres">
      <dgm:prSet presAssocID="{D96801A5-1D24-48BB-A7D9-EBD5190897EB}" presName="compNode" presStyleCnt="0"/>
      <dgm:spPr/>
    </dgm:pt>
    <dgm:pt modelId="{8E5F62C7-979B-4B98-8196-6FA8845F6C4D}" type="pres">
      <dgm:prSet presAssocID="{D96801A5-1D24-48BB-A7D9-EBD5190897EB}" presName="childRect" presStyleLbl="bgAcc1" presStyleIdx="1" presStyleCnt="3">
        <dgm:presLayoutVars>
          <dgm:bulletEnabled val="1"/>
        </dgm:presLayoutVars>
      </dgm:prSet>
      <dgm:spPr/>
    </dgm:pt>
    <dgm:pt modelId="{6C92C20F-4857-4678-9C95-5EE9FBCF7FCF}" type="pres">
      <dgm:prSet presAssocID="{D96801A5-1D24-48BB-A7D9-EBD5190897E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6975D-4B13-4DC4-A68B-21663A5F24F2}" type="pres">
      <dgm:prSet presAssocID="{D96801A5-1D24-48BB-A7D9-EBD5190897EB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8A4333B7-53E0-4C80-9D0E-2CFD45E53EE2}" type="pres">
      <dgm:prSet presAssocID="{D96801A5-1D24-48BB-A7D9-EBD5190897EB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43896E0-88B0-48B7-92F9-96A4063C9DA3}" type="pres">
      <dgm:prSet presAssocID="{F73A7D7A-547D-456A-876F-C5498E09C2F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3355852-1F8A-463E-9C29-C104C9007491}" type="pres">
      <dgm:prSet presAssocID="{28A27D46-23F6-4319-A7F6-0348F49A1D9C}" presName="compNode" presStyleCnt="0"/>
      <dgm:spPr/>
    </dgm:pt>
    <dgm:pt modelId="{5E62D786-BEC2-4302-A230-986AACEEC1B1}" type="pres">
      <dgm:prSet presAssocID="{28A27D46-23F6-4319-A7F6-0348F49A1D9C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softEdge rad="50800"/>
        </a:effectLst>
      </dgm:spPr>
    </dgm:pt>
    <dgm:pt modelId="{70398C15-430F-40FB-A52D-656707AFCF53}" type="pres">
      <dgm:prSet presAssocID="{28A27D46-23F6-4319-A7F6-0348F49A1D9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5FD40-3CDF-413D-9A4A-4694242A79B2}" type="pres">
      <dgm:prSet presAssocID="{28A27D46-23F6-4319-A7F6-0348F49A1D9C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C9AB2E0F-48BA-45CA-AF92-BCFAE219E28B}" type="pres">
      <dgm:prSet presAssocID="{28A27D46-23F6-4319-A7F6-0348F49A1D9C}" presName="adorn" presStyleLbl="fgAccFollowNod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E34E02DB-7DFA-460D-8748-EB69B7FD7635}" type="presOf" srcId="{F73A7D7A-547D-456A-876F-C5498E09C2F2}" destId="{343896E0-88B0-48B7-92F9-96A4063C9DA3}" srcOrd="0" destOrd="0" presId="urn:microsoft.com/office/officeart/2005/8/layout/bList2"/>
    <dgm:cxn modelId="{FCC8902B-65D8-4486-B651-9350A45E9D99}" type="presOf" srcId="{D96801A5-1D24-48BB-A7D9-EBD5190897EB}" destId="{6C92C20F-4857-4678-9C95-5EE9FBCF7FCF}" srcOrd="0" destOrd="0" presId="urn:microsoft.com/office/officeart/2005/8/layout/bList2"/>
    <dgm:cxn modelId="{33A936BD-A0A3-43E5-809F-011F72683638}" type="presOf" srcId="{28A27D46-23F6-4319-A7F6-0348F49A1D9C}" destId="{70398C15-430F-40FB-A52D-656707AFCF53}" srcOrd="0" destOrd="0" presId="urn:microsoft.com/office/officeart/2005/8/layout/bList2"/>
    <dgm:cxn modelId="{73D75AD0-C45A-4FF6-985B-A34781659AC5}" srcId="{F6F1D6EA-CD29-453B-A041-FE2907F5772B}" destId="{28A27D46-23F6-4319-A7F6-0348F49A1D9C}" srcOrd="2" destOrd="0" parTransId="{2CF750DB-0BA2-4B11-800A-974CE6C61B09}" sibTransId="{487D2DFF-C7D8-47AD-AA73-E33AE518862C}"/>
    <dgm:cxn modelId="{67CC8E2F-4DBE-4210-9559-1FFFA6BBCFE4}" type="presOf" srcId="{28A27D46-23F6-4319-A7F6-0348F49A1D9C}" destId="{BE05FD40-3CDF-413D-9A4A-4694242A79B2}" srcOrd="1" destOrd="0" presId="urn:microsoft.com/office/officeart/2005/8/layout/bList2"/>
    <dgm:cxn modelId="{98A7D228-D274-447C-952E-C8C95D1DBAFA}" type="presOf" srcId="{F6B1CE8C-6979-4CBF-A7BE-075EDC6603BD}" destId="{C31C0A7F-B2DA-425E-B659-4D8483CB02DC}" srcOrd="1" destOrd="0" presId="urn:microsoft.com/office/officeart/2005/8/layout/bList2"/>
    <dgm:cxn modelId="{2517A834-FCA3-4EFA-A6AC-530DD161F7D3}" type="presOf" srcId="{F6F1D6EA-CD29-453B-A041-FE2907F5772B}" destId="{E9B10CC5-2E97-478F-B6BD-54D56AF862EB}" srcOrd="0" destOrd="0" presId="urn:microsoft.com/office/officeart/2005/8/layout/bList2"/>
    <dgm:cxn modelId="{0321C233-0E63-4E7C-968E-37F1A00D92C0}" srcId="{F6F1D6EA-CD29-453B-A041-FE2907F5772B}" destId="{D96801A5-1D24-48BB-A7D9-EBD5190897EB}" srcOrd="1" destOrd="0" parTransId="{6729C6D6-B560-45ED-9936-9BFA2FE6DAC5}" sibTransId="{F73A7D7A-547D-456A-876F-C5498E09C2F2}"/>
    <dgm:cxn modelId="{E8A782E8-06C0-4A5D-BE02-79A435931AE0}" type="presOf" srcId="{F6B1CE8C-6979-4CBF-A7BE-075EDC6603BD}" destId="{27A85994-F2CE-4AF1-BCB7-14A03A578492}" srcOrd="0" destOrd="0" presId="urn:microsoft.com/office/officeart/2005/8/layout/bList2"/>
    <dgm:cxn modelId="{95F7DC4D-E9A8-4D3C-B3C3-D43E435AAE24}" type="presOf" srcId="{D96801A5-1D24-48BB-A7D9-EBD5190897EB}" destId="{0F36975D-4B13-4DC4-A68B-21663A5F24F2}" srcOrd="1" destOrd="0" presId="urn:microsoft.com/office/officeart/2005/8/layout/bList2"/>
    <dgm:cxn modelId="{8215DA36-8E2B-431E-B268-144C86362AEA}" type="presOf" srcId="{ED2F6598-75AE-47EB-BEB4-B62D8BFCE43F}" destId="{F137965B-4885-411B-8AE0-46F4E58776A2}" srcOrd="0" destOrd="0" presId="urn:microsoft.com/office/officeart/2005/8/layout/bList2"/>
    <dgm:cxn modelId="{DCC4B1A5-D85E-4AC3-8F99-3666600BC0F5}" srcId="{F6F1D6EA-CD29-453B-A041-FE2907F5772B}" destId="{F6B1CE8C-6979-4CBF-A7BE-075EDC6603BD}" srcOrd="0" destOrd="0" parTransId="{5EAE0897-7E65-4312-BC80-AB7F7EE7C87B}" sibTransId="{ED2F6598-75AE-47EB-BEB4-B62D8BFCE43F}"/>
    <dgm:cxn modelId="{12291CEE-AE28-444D-8630-0C383CA2A4BD}" type="presParOf" srcId="{E9B10CC5-2E97-478F-B6BD-54D56AF862EB}" destId="{7CF6C9B4-986D-4F49-88EB-9E06B78180A8}" srcOrd="0" destOrd="0" presId="urn:microsoft.com/office/officeart/2005/8/layout/bList2"/>
    <dgm:cxn modelId="{3B86FBDB-3998-4230-926A-EEE8397D3CFB}" type="presParOf" srcId="{7CF6C9B4-986D-4F49-88EB-9E06B78180A8}" destId="{C4B95AC2-911F-45F2-8DE9-448FDF13E67F}" srcOrd="0" destOrd="0" presId="urn:microsoft.com/office/officeart/2005/8/layout/bList2"/>
    <dgm:cxn modelId="{2B39BDB6-898D-4076-A696-A76F3FCB4CA6}" type="presParOf" srcId="{7CF6C9B4-986D-4F49-88EB-9E06B78180A8}" destId="{27A85994-F2CE-4AF1-BCB7-14A03A578492}" srcOrd="1" destOrd="0" presId="urn:microsoft.com/office/officeart/2005/8/layout/bList2"/>
    <dgm:cxn modelId="{21FFE1F7-90FF-4F56-822C-325FADE7AADA}" type="presParOf" srcId="{7CF6C9B4-986D-4F49-88EB-9E06B78180A8}" destId="{C31C0A7F-B2DA-425E-B659-4D8483CB02DC}" srcOrd="2" destOrd="0" presId="urn:microsoft.com/office/officeart/2005/8/layout/bList2"/>
    <dgm:cxn modelId="{5B3642FB-B65F-4847-A91C-3E1FE7E38CC8}" type="presParOf" srcId="{7CF6C9B4-986D-4F49-88EB-9E06B78180A8}" destId="{1A21D844-E0C7-4319-BEFE-2E4D0E65E38C}" srcOrd="3" destOrd="0" presId="urn:microsoft.com/office/officeart/2005/8/layout/bList2"/>
    <dgm:cxn modelId="{8701F622-762C-4780-BD55-074633974A01}" type="presParOf" srcId="{E9B10CC5-2E97-478F-B6BD-54D56AF862EB}" destId="{F137965B-4885-411B-8AE0-46F4E58776A2}" srcOrd="1" destOrd="0" presId="urn:microsoft.com/office/officeart/2005/8/layout/bList2"/>
    <dgm:cxn modelId="{08FD4A48-BB19-4C61-814F-FC44A202A786}" type="presParOf" srcId="{E9B10CC5-2E97-478F-B6BD-54D56AF862EB}" destId="{CD6A91CF-0564-4811-BF21-54308A327646}" srcOrd="2" destOrd="0" presId="urn:microsoft.com/office/officeart/2005/8/layout/bList2"/>
    <dgm:cxn modelId="{553EFC64-D6ED-4B52-8103-C0EFB2CF7BDF}" type="presParOf" srcId="{CD6A91CF-0564-4811-BF21-54308A327646}" destId="{8E5F62C7-979B-4B98-8196-6FA8845F6C4D}" srcOrd="0" destOrd="0" presId="urn:microsoft.com/office/officeart/2005/8/layout/bList2"/>
    <dgm:cxn modelId="{DB61A44D-B8B6-403E-AE24-E8EC941C667B}" type="presParOf" srcId="{CD6A91CF-0564-4811-BF21-54308A327646}" destId="{6C92C20F-4857-4678-9C95-5EE9FBCF7FCF}" srcOrd="1" destOrd="0" presId="urn:microsoft.com/office/officeart/2005/8/layout/bList2"/>
    <dgm:cxn modelId="{A9B2C9FA-D35E-4B0B-ADC8-A6F32B8AD2D8}" type="presParOf" srcId="{CD6A91CF-0564-4811-BF21-54308A327646}" destId="{0F36975D-4B13-4DC4-A68B-21663A5F24F2}" srcOrd="2" destOrd="0" presId="urn:microsoft.com/office/officeart/2005/8/layout/bList2"/>
    <dgm:cxn modelId="{3B0FDFDE-A0B8-47FC-865C-10D910239BA7}" type="presParOf" srcId="{CD6A91CF-0564-4811-BF21-54308A327646}" destId="{8A4333B7-53E0-4C80-9D0E-2CFD45E53EE2}" srcOrd="3" destOrd="0" presId="urn:microsoft.com/office/officeart/2005/8/layout/bList2"/>
    <dgm:cxn modelId="{0C8D52D7-0DC9-4AC2-B2B7-4C241FF255DA}" type="presParOf" srcId="{E9B10CC5-2E97-478F-B6BD-54D56AF862EB}" destId="{343896E0-88B0-48B7-92F9-96A4063C9DA3}" srcOrd="3" destOrd="0" presId="urn:microsoft.com/office/officeart/2005/8/layout/bList2"/>
    <dgm:cxn modelId="{AD45DA6A-AC58-44BC-9394-44D96B5F29C0}" type="presParOf" srcId="{E9B10CC5-2E97-478F-B6BD-54D56AF862EB}" destId="{A3355852-1F8A-463E-9C29-C104C9007491}" srcOrd="4" destOrd="0" presId="urn:microsoft.com/office/officeart/2005/8/layout/bList2"/>
    <dgm:cxn modelId="{BD869A24-E80D-4998-830B-288A1C53874D}" type="presParOf" srcId="{A3355852-1F8A-463E-9C29-C104C9007491}" destId="{5E62D786-BEC2-4302-A230-986AACEEC1B1}" srcOrd="0" destOrd="0" presId="urn:microsoft.com/office/officeart/2005/8/layout/bList2"/>
    <dgm:cxn modelId="{C67251BB-042D-44BD-A98B-6AE92F247413}" type="presParOf" srcId="{A3355852-1F8A-463E-9C29-C104C9007491}" destId="{70398C15-430F-40FB-A52D-656707AFCF53}" srcOrd="1" destOrd="0" presId="urn:microsoft.com/office/officeart/2005/8/layout/bList2"/>
    <dgm:cxn modelId="{10F82A1F-D89E-4F99-BC31-1D4CAECBF673}" type="presParOf" srcId="{A3355852-1F8A-463E-9C29-C104C9007491}" destId="{BE05FD40-3CDF-413D-9A4A-4694242A79B2}" srcOrd="2" destOrd="0" presId="urn:microsoft.com/office/officeart/2005/8/layout/bList2"/>
    <dgm:cxn modelId="{5CFB665E-7893-4D0E-B86B-82C629F8B47A}" type="presParOf" srcId="{A3355852-1F8A-463E-9C29-C104C9007491}" destId="{C9AB2E0F-48BA-45CA-AF92-BCFAE219E28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0495C6C-7A4F-463B-8B2E-E3037B193882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148BD34-88AD-4CC1-BD70-E4C4E09F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0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8A80D-D43A-473A-AA73-3867FB593AFD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3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ACDDA-5AE0-4FAE-895A-CF116A85329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0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3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13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24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00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98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3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83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/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C014F-E5E0-465F-9F2E-CED864AC0BE8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1E435-3706-4C2E-8874-239C43A11C24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02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F843A-01B0-4C4A-A935-FF81CD5E6412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88C06-3CC5-4646-A48E-519E4881AE39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17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/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96A2-6802-4C6E-8416-D2B996ECEDC9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FC4D9-4C55-4B2E-8A7E-8B8850397E10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6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57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8309-3A31-424A-BBD1-DA74B3F13848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B9F7-5042-4AC0-B174-7E806B5F5059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22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A4CEA-9B35-450F-A6B8-CF1A1E4FFC4B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89DDB-00B4-4AB6-AB06-DE4285C513F1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5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A39B2-5C72-4C9A-BECC-4CAED45DF8F3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C95DA-8CE9-4733-8EDE-CF65D9C4852C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04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67FD8-B395-40F7-B329-744D4046694F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A61A-AFD5-48A0-BB23-D57AF8A18922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94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4F617-38F9-4EF7-9B3C-F5C03A8C6DB9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6A60-51BA-4711-BC10-C8DF92B9A8E7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88110-9A6C-4809-8D49-345D4BEF96EA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8850" y="6356350"/>
            <a:ext cx="5911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A4F9-D129-4B38-8DF9-0323ABC63628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0D518-A9BA-4794-B190-EE1931ACC575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F41F1-0E4C-4596-B12A-AB10B2D581FB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39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CD6C5-E036-4FD0-8320-B6E4439CF6B6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65BE6-A392-4CA3-A06E-98CDD64A9C3A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9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2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0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0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28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9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60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4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1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68738" y="863600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382C9-CC08-4871-9275-C48AFBC137F8}" type="datetimeFigureOut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9/11/2020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8738" y="6356350"/>
            <a:ext cx="5911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663" y="6356350"/>
            <a:ext cx="1530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9E9FCFB-AF18-4124-96BD-B34E707C7C9A}" type="slidenum">
              <a:rPr lang="en-US">
                <a:solidFill>
                  <a:srgbClr val="0020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 spc="-60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9pPr>
    </p:titleStyle>
    <p:bodyStyle>
      <a:lvl1pPr marL="182563" indent="-182563" algn="l" rtl="0" fontAlgn="base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morris@ctecs.org" TargetMode="External"/><Relationship Id="rId2" Type="http://schemas.openxmlformats.org/officeDocument/2006/relationships/hyperlink" Target="mailto:kpotthoff@ctecs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ctecs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4" y="356831"/>
            <a:ext cx="5125006" cy="3420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59" y="4221859"/>
            <a:ext cx="9824781" cy="210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538" y="1684732"/>
            <a:ext cx="5727511" cy="233659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Workplace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A53010"/>
                </a:solidFill>
              </a:rPr>
              <a:t>Readiness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A53010"/>
                </a:solidFill>
              </a:rPr>
              <a:t>Skills </a:t>
            </a:r>
            <a:r>
              <a:rPr lang="en-US" dirty="0" smtClean="0">
                <a:solidFill>
                  <a:srgbClr val="C00000"/>
                </a:solidFill>
              </a:rPr>
              <a:t>&amp; </a:t>
            </a:r>
            <a:r>
              <a:rPr lang="en-US" sz="4000" dirty="0">
                <a:solidFill>
                  <a:srgbClr val="C00000"/>
                </a:solidFill>
              </a:rPr>
              <a:t>Middle School Career Interest </a:t>
            </a:r>
            <a:r>
              <a:rPr lang="en-US" sz="4000" dirty="0" smtClean="0">
                <a:solidFill>
                  <a:srgbClr val="C00000"/>
                </a:solidFill>
              </a:rPr>
              <a:t>Development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4" y="172098"/>
            <a:ext cx="3279228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431" y="598961"/>
            <a:ext cx="7847011" cy="1280890"/>
          </a:xfrm>
        </p:spPr>
        <p:txBody>
          <a:bodyPr/>
          <a:lstStyle/>
          <a:p>
            <a:r>
              <a:rPr lang="en-US" b="1" dirty="0" smtClean="0"/>
              <a:t>Resources for Teachers: “Teach”</a:t>
            </a:r>
            <a:br>
              <a:rPr lang="en-US" b="1" dirty="0" smtClean="0"/>
            </a:br>
            <a:r>
              <a:rPr lang="en-US" dirty="0" smtClean="0">
                <a:solidFill>
                  <a:srgbClr val="A53010"/>
                </a:solidFill>
              </a:rPr>
              <a:t>WRS.ctecs.org</a:t>
            </a:r>
            <a:endParaRPr lang="en-US" b="1" dirty="0">
              <a:solidFill>
                <a:srgbClr val="A5301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Focus on Best Practices such as how to infuse teaching these skills within existing tech skill programs</a:t>
            </a:r>
          </a:p>
          <a:p>
            <a:r>
              <a:rPr lang="en-US" sz="2400" dirty="0" smtClean="0"/>
              <a:t>Helpful instructional aids (videos and articles) on tough-to-teach topics</a:t>
            </a:r>
          </a:p>
          <a:p>
            <a:r>
              <a:rPr lang="en-US" sz="2400" dirty="0" smtClean="0"/>
              <a:t>Info on administering the exam (helping students prepare, using the performance reports effectively, earning the digital badge)</a:t>
            </a:r>
          </a:p>
          <a:p>
            <a:r>
              <a:rPr lang="en-US" sz="2400" dirty="0" smtClean="0"/>
              <a:t>Opportunity for teachers to contribute to the site by supplying their own activities, best practices, or comments and criticism.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42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431" y="598961"/>
            <a:ext cx="7847011" cy="1280890"/>
          </a:xfrm>
        </p:spPr>
        <p:txBody>
          <a:bodyPr>
            <a:normAutofit/>
          </a:bodyPr>
          <a:lstStyle/>
          <a:p>
            <a:r>
              <a:rPr lang="en-US" b="1" dirty="0" smtClean="0"/>
              <a:t>Resources for Learners: “Practice”</a:t>
            </a:r>
            <a:br>
              <a:rPr lang="en-US" b="1" dirty="0" smtClean="0"/>
            </a:br>
            <a:r>
              <a:rPr lang="en-US" dirty="0" smtClean="0">
                <a:solidFill>
                  <a:srgbClr val="A53010"/>
                </a:solidFill>
              </a:rPr>
              <a:t>WRS.ctecs.org</a:t>
            </a:r>
            <a:endParaRPr lang="en-US" b="1" dirty="0">
              <a:solidFill>
                <a:srgbClr val="A5301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Quizzes</a:t>
            </a:r>
          </a:p>
          <a:p>
            <a:r>
              <a:rPr lang="en-US" sz="2400" dirty="0" smtClean="0"/>
              <a:t>Vocabulary exercises linked to Quizlet</a:t>
            </a:r>
          </a:p>
          <a:p>
            <a:r>
              <a:rPr lang="en-US" sz="2400" dirty="0" smtClean="0"/>
              <a:t>Modules for each of 22 skills</a:t>
            </a:r>
          </a:p>
          <a:p>
            <a:r>
              <a:rPr lang="en-US" sz="2400" dirty="0" smtClean="0"/>
              <a:t>Modules linked to primary resources: hands-on lesson plans for self-directed learning</a:t>
            </a:r>
          </a:p>
          <a:p>
            <a:r>
              <a:rPr lang="en-US" sz="2400" dirty="0" smtClean="0"/>
              <a:t>Modules linked to secondary resources: foundational information</a:t>
            </a:r>
          </a:p>
          <a:p>
            <a:r>
              <a:rPr lang="en-US" sz="2400" dirty="0" smtClean="0"/>
              <a:t>Reflective of current workplace behavioral expectations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01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n-US" sz="44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Middle School Career “Interest” Development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smtClean="0">
                <a:solidFill>
                  <a:schemeClr val="accent1"/>
                </a:solidFill>
              </a:rPr>
              <a:t>via</a:t>
            </a:r>
            <a:r>
              <a:rPr lang="en-US" sz="44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 Social-Emotional Learning (</a:t>
            </a:r>
            <a:r>
              <a:rPr lang="en-US" sz="4400" kern="1200" dirty="0" err="1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SEL</a:t>
            </a:r>
            <a:r>
              <a:rPr lang="en-US" sz="44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931736"/>
            <a:ext cx="8915400" cy="2979486"/>
          </a:xfrm>
        </p:spPr>
        <p:txBody>
          <a:bodyPr>
            <a:normAutofit/>
          </a:bodyPr>
          <a:lstStyle/>
          <a:p>
            <a:pPr marL="45720" lvl="0" indent="0" algn="ctr" defTabSz="914400">
              <a:lnSpc>
                <a:spcPct val="90000"/>
              </a:lnSpc>
              <a:spcBef>
                <a:spcPts val="1400"/>
              </a:spcBef>
              <a:buSzPct val="80000"/>
              <a:buNone/>
              <a:defRPr/>
            </a:pPr>
            <a:r>
              <a:rPr lang="en-US" dirty="0">
                <a:solidFill>
                  <a:schemeClr val="accent1"/>
                </a:solidFill>
              </a:rPr>
              <a:t>Career exploration with a focus on social-emotional learning, the building blocks of a fulfilling career and </a:t>
            </a:r>
            <a:r>
              <a:rPr lang="en-US" dirty="0" smtClean="0">
                <a:solidFill>
                  <a:schemeClr val="accent1"/>
                </a:solidFill>
              </a:rPr>
              <a:t>life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791" y="757245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Intro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Why the Shift toward Middle School?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9213" y="2133599"/>
            <a:ext cx="6042694" cy="43520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Perkins V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Impetus for development of learning modules (curriculum)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Lack of data and accountability in MS: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What is being taught?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What is being tracked?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What can be improved?</a:t>
            </a:r>
          </a:p>
          <a:p>
            <a:r>
              <a:rPr lang="en-US" sz="3100" dirty="0" smtClean="0">
                <a:solidFill>
                  <a:srgbClr val="C00000"/>
                </a:solidFill>
              </a:rPr>
              <a:t>Lack of developed resources at the middle level</a:t>
            </a:r>
          </a:p>
          <a:p>
            <a:r>
              <a:rPr lang="en-US" sz="3100" dirty="0" smtClean="0">
                <a:solidFill>
                  <a:srgbClr val="C00000"/>
                </a:solidFill>
              </a:rPr>
              <a:t>Retention</a:t>
            </a:r>
          </a:p>
          <a:p>
            <a:r>
              <a:rPr lang="en-US" sz="3100" dirty="0" smtClean="0">
                <a:solidFill>
                  <a:srgbClr val="C00000"/>
                </a:solidFill>
              </a:rPr>
              <a:t>9</a:t>
            </a:r>
            <a:r>
              <a:rPr lang="en-US" sz="3100" baseline="30000" dirty="0" smtClean="0">
                <a:solidFill>
                  <a:srgbClr val="C00000"/>
                </a:solidFill>
              </a:rPr>
              <a:t>th</a:t>
            </a:r>
            <a:r>
              <a:rPr lang="en-US" sz="3100" dirty="0" smtClean="0">
                <a:solidFill>
                  <a:srgbClr val="C00000"/>
                </a:solidFill>
              </a:rPr>
              <a:t> Grade CTE: The Opportunity Gap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07" y="2474328"/>
            <a:ext cx="3258015" cy="3258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Values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12" y="1728247"/>
            <a:ext cx="3935540" cy="4043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36636"/>
            <a:ext cx="8911687" cy="128089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Major Influences and Research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5876058" cy="377762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CTECS WRS at the secondary level</a:t>
            </a:r>
          </a:p>
          <a:p>
            <a:r>
              <a:rPr lang="en-US" dirty="0">
                <a:solidFill>
                  <a:srgbClr val="C00000"/>
                </a:solidFill>
              </a:rPr>
              <a:t>The Collaborative for Academic, Social, and Emotional </a:t>
            </a:r>
            <a:r>
              <a:rPr lang="en-US" dirty="0" smtClean="0">
                <a:solidFill>
                  <a:srgbClr val="C00000"/>
                </a:solidFill>
              </a:rPr>
              <a:t>Learning—CASEL (K-12)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ASCA Mindsets and Behaviors (K-12)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State MS CTE Programs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Wallace Foundation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Holland RIASEC Scale—personality assessments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Influence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Focus on Social-Emotional Learning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(SEL)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4840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Programs that promote SEL: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Students average 11% gain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HS academic college achievement/college entrance exams (SAT/ACT).</a:t>
            </a:r>
          </a:p>
          <a:p>
            <a:pPr marL="0" indent="0" algn="ctr">
              <a:buNone/>
            </a:pPr>
            <a:endParaRPr lang="en-US" sz="15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900" i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900" i="1" dirty="0">
                <a:solidFill>
                  <a:schemeClr val="accent1">
                    <a:lumMod val="75000"/>
                  </a:schemeClr>
                </a:solidFill>
              </a:rPr>
              <a:t>impact of enhancing students’ social and emotional learning</a:t>
            </a:r>
            <a:r>
              <a:rPr lang="en-US" sz="1900" i="1" dirty="0" smtClean="0">
                <a:solidFill>
                  <a:schemeClr val="accent1">
                    <a:lumMod val="75000"/>
                  </a:schemeClr>
                </a:solidFill>
              </a:rPr>
              <a:t>: A </a:t>
            </a:r>
            <a:r>
              <a:rPr lang="en-US" sz="1900" i="1" dirty="0">
                <a:solidFill>
                  <a:schemeClr val="accent1">
                    <a:lumMod val="75000"/>
                  </a:schemeClr>
                </a:solidFill>
              </a:rPr>
              <a:t>meta-analysis of school-based universal interventions</a:t>
            </a:r>
          </a:p>
          <a:p>
            <a:pPr marL="0" indent="0" algn="ctr">
              <a:buNone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Joseph Durlak, Roger P. Weissberg, Allison Dymnicki</a:t>
            </a:r>
            <a:r>
              <a:rPr lang="en-US" sz="1900" dirty="0" smtClean="0">
                <a:solidFill>
                  <a:schemeClr val="accent1">
                    <a:lumMod val="75000"/>
                  </a:schemeClr>
                </a:solidFill>
              </a:rPr>
              <a:t>, Rebecca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Taylor, &amp; Kriston Schellinger </a:t>
            </a:r>
            <a:r>
              <a:rPr lang="en-US" sz="1900" dirty="0" smtClean="0">
                <a:solidFill>
                  <a:schemeClr val="accent1">
                    <a:lumMod val="75000"/>
                  </a:schemeClr>
                </a:solidFill>
              </a:rPr>
              <a:t> (CASEL) 2011</a:t>
            </a:r>
            <a:endParaRPr lang="en-US" sz="19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35" y="1408522"/>
            <a:ext cx="3608294" cy="2406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95082" y="1968595"/>
            <a:ext cx="685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</a:rPr>
              <a:t>Research has clearly demonstrated that social and emotional competence is critical to students’ success in school. (Durlak et al., 2011; Diamond &amp; Lee, 2011; Bierman et al., 2010)</a:t>
            </a:r>
          </a:p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Influence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Project Principles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Provide </a:t>
            </a:r>
            <a:r>
              <a:rPr lang="en-US" sz="2400" dirty="0">
                <a:solidFill>
                  <a:srgbClr val="C00000"/>
                </a:solidFill>
              </a:rPr>
              <a:t>equitable access and value </a:t>
            </a:r>
            <a:r>
              <a:rPr lang="en-US" sz="2400" dirty="0" smtClean="0">
                <a:solidFill>
                  <a:srgbClr val="C00000"/>
                </a:solidFill>
              </a:rPr>
              <a:t>inclusivity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Infuse </a:t>
            </a:r>
            <a:endParaRPr lang="en-US" sz="2400" dirty="0">
              <a:solidFill>
                <a:srgbClr val="C00000"/>
              </a:solidFill>
            </a:endParaRPr>
          </a:p>
          <a:p>
            <a:pPr marL="800100" lvl="2" indent="-342900" defTabSz="9144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to complement existing CTE programs </a:t>
            </a:r>
          </a:p>
          <a:p>
            <a:pPr marL="800100" lvl="2" indent="-342900" defTabSz="9144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to start new CTE programs at MS level where none </a:t>
            </a:r>
            <a:r>
              <a:rPr lang="en-US" dirty="0" smtClean="0">
                <a:solidFill>
                  <a:schemeClr val="tx1"/>
                </a:solidFill>
              </a:rPr>
              <a:t>exist</a:t>
            </a:r>
          </a:p>
          <a:p>
            <a:pPr marL="800100" lvl="2" indent="-342900" defTabSz="9144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encourage collaboration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 smtClean="0">
                <a:solidFill>
                  <a:schemeClr val="tx1"/>
                </a:solidFill>
              </a:rPr>
              <a:t>academics</a:t>
            </a:r>
            <a:endParaRPr lang="en-US" dirty="0">
              <a:solidFill>
                <a:schemeClr val="tx1"/>
              </a:solidFill>
            </a:endParaRPr>
          </a:p>
          <a:p>
            <a:pPr defTabSz="914400"/>
            <a:r>
              <a:rPr lang="en-US" sz="2400" dirty="0">
                <a:solidFill>
                  <a:srgbClr val="C00000"/>
                </a:solidFill>
              </a:rPr>
              <a:t>Create age-appropriate content</a:t>
            </a:r>
          </a:p>
          <a:p>
            <a:pPr lvl="1" defTabSz="9144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Not just a shadow of a HS CTE </a:t>
            </a:r>
            <a:r>
              <a:rPr lang="en-US" sz="2000" dirty="0" smtClean="0">
                <a:solidFill>
                  <a:schemeClr val="tx1"/>
                </a:solidFill>
              </a:rPr>
              <a:t>program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Values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We believe the infused program should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7242945" cy="4512297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be </a:t>
            </a:r>
            <a:r>
              <a:rPr lang="en-US" dirty="0">
                <a:solidFill>
                  <a:srgbClr val="C00000"/>
                </a:solidFill>
              </a:rPr>
              <a:t>brief, simple, and accessible rather than complex and </a:t>
            </a:r>
            <a:r>
              <a:rPr lang="en-US" dirty="0" smtClean="0">
                <a:solidFill>
                  <a:srgbClr val="C00000"/>
                </a:solidFill>
              </a:rPr>
              <a:t>demanding</a:t>
            </a: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include </a:t>
            </a:r>
            <a:r>
              <a:rPr lang="en-US" dirty="0">
                <a:solidFill>
                  <a:srgbClr val="C00000"/>
                </a:solidFill>
              </a:rPr>
              <a:t>universal characteristics of effective employees and life-long learners regardless of career path </a:t>
            </a:r>
            <a:r>
              <a:rPr lang="en-US" dirty="0" smtClean="0">
                <a:solidFill>
                  <a:srgbClr val="C00000"/>
                </a:solidFill>
              </a:rPr>
              <a:t>or location (i.e., WRS)</a:t>
            </a:r>
            <a:endParaRPr lang="en-US" dirty="0">
              <a:solidFill>
                <a:srgbClr val="C00000"/>
              </a:solidFill>
            </a:endParaRPr>
          </a:p>
          <a:p>
            <a:pPr lvl="0"/>
            <a:r>
              <a:rPr lang="en-US" dirty="0">
                <a:solidFill>
                  <a:srgbClr val="C00000"/>
                </a:solidFill>
              </a:rPr>
              <a:t>value awareness and exposure over competency or proficiency</a:t>
            </a: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ultimately promote </a:t>
            </a:r>
            <a:r>
              <a:rPr lang="en-US" dirty="0">
                <a:solidFill>
                  <a:srgbClr val="C00000"/>
                </a:solidFill>
              </a:rPr>
              <a:t>interest and raise enrollment in secondary CTE </a:t>
            </a:r>
            <a:r>
              <a:rPr lang="en-US" dirty="0" smtClean="0">
                <a:solidFill>
                  <a:srgbClr val="C00000"/>
                </a:solidFill>
              </a:rPr>
              <a:t>programs</a:t>
            </a: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speak to parents and start conversations about CTE</a:t>
            </a:r>
          </a:p>
          <a:p>
            <a:pPr lvl="0"/>
            <a:r>
              <a:rPr lang="en-US" dirty="0">
                <a:solidFill>
                  <a:srgbClr val="C00000"/>
                </a:solidFill>
              </a:rPr>
              <a:t>e</a:t>
            </a:r>
            <a:r>
              <a:rPr lang="en-US" dirty="0" smtClean="0">
                <a:solidFill>
                  <a:srgbClr val="C00000"/>
                </a:solidFill>
              </a:rPr>
              <a:t>ncourage industry support.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6"/>
          <a:stretch/>
        </p:blipFill>
        <p:spPr>
          <a:xfrm>
            <a:off x="8569473" y="3488662"/>
            <a:ext cx="2783541" cy="203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Values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Essential components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92926" y="2133599"/>
            <a:ext cx="8911686" cy="453115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b="1" dirty="0" smtClean="0"/>
              <a:t>Personal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rgbClr val="0070C0"/>
                </a:solidFill>
              </a:rPr>
              <a:t>Self-Awareness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rgbClr val="0070C0"/>
                </a:solidFill>
              </a:rPr>
              <a:t>Creativity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rgbClr val="0070C0"/>
                </a:solidFill>
              </a:rPr>
              <a:t>Problem Solving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rgbClr val="0070C0"/>
                </a:solidFill>
              </a:rPr>
              <a:t>Honesty </a:t>
            </a:r>
            <a:r>
              <a:rPr lang="en-US" sz="4400" b="1" dirty="0">
                <a:solidFill>
                  <a:srgbClr val="0070C0"/>
                </a:solidFill>
              </a:rPr>
              <a:t>and </a:t>
            </a:r>
            <a:r>
              <a:rPr lang="en-US" sz="4400" b="1" dirty="0" smtClean="0">
                <a:solidFill>
                  <a:srgbClr val="0070C0"/>
                </a:solidFill>
              </a:rPr>
              <a:t>Ethics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rgbClr val="0070C0"/>
                </a:solidFill>
              </a:rPr>
              <a:t>Motivation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4400" b="1" dirty="0" smtClean="0"/>
          </a:p>
          <a:p>
            <a:pPr marL="0" indent="0">
              <a:buNone/>
            </a:pPr>
            <a:r>
              <a:rPr lang="en-US" sz="4400" b="1" dirty="0" smtClean="0"/>
              <a:t>Interpersonal</a:t>
            </a:r>
            <a:endParaRPr lang="en-US" sz="4400" b="1" dirty="0"/>
          </a:p>
          <a:p>
            <a:pPr marL="514350" indent="-514350">
              <a:buFont typeface="+mj-lt"/>
              <a:buAutoNum type="arabicPeriod" startAt="6"/>
            </a:pPr>
            <a:r>
              <a:rPr lang="en-US" sz="4400" b="1" dirty="0" smtClean="0">
                <a:solidFill>
                  <a:srgbClr val="0070C0"/>
                </a:solidFill>
              </a:rPr>
              <a:t>Communication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4400" b="1" dirty="0" smtClean="0">
                <a:solidFill>
                  <a:srgbClr val="0070C0"/>
                </a:solidFill>
              </a:rPr>
              <a:t>Career Exploration</a:t>
            </a:r>
            <a:endParaRPr lang="en-US" sz="4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76" y="1114050"/>
            <a:ext cx="4741031" cy="5227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Course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8358" y="1282046"/>
            <a:ext cx="361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MS Summit Steering Committee and Summit participant selected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5930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Online Course Features: one place for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rtl="0" eaLnBrk="1" latinLnBrk="0" hangingPunct="1"/>
            <a:r>
              <a:rPr lang="en-US" sz="3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30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eacher’s guide</a:t>
            </a:r>
          </a:p>
          <a:p>
            <a:pPr lvl="0" rtl="0" eaLnBrk="1" latinLnBrk="0" hangingPunct="1"/>
            <a:r>
              <a:rPr lang="en-US" sz="30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Materials (e.g., worksheets)</a:t>
            </a:r>
          </a:p>
          <a:p>
            <a:pPr lvl="0" rtl="0" eaLnBrk="1" latinLnBrk="0" hangingPunct="1"/>
            <a:r>
              <a:rPr lang="en-US" sz="30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Dynamic content</a:t>
            </a:r>
          </a:p>
          <a:p>
            <a:pPr lvl="0" rtl="0" eaLnBrk="1" latinLnBrk="0" hangingPunct="1"/>
            <a:r>
              <a:rPr lang="en-US" sz="30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Assignments upload from students</a:t>
            </a:r>
          </a:p>
          <a:p>
            <a:pPr lvl="0" rtl="0" eaLnBrk="1" latinLnBrk="0" hangingPunct="1"/>
            <a:r>
              <a:rPr lang="en-US" sz="3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0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valuation methods and quizzes</a:t>
            </a:r>
          </a:p>
          <a:p>
            <a:pPr lvl="0" rtl="0" eaLnBrk="1" latinLnBrk="0" hangingPunct="1"/>
            <a:r>
              <a:rPr lang="en-US" sz="30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Exportable grade book</a:t>
            </a:r>
          </a:p>
          <a:p>
            <a:pPr lvl="0" rtl="0" eaLnBrk="1" latinLnBrk="0" hangingPunct="1"/>
            <a:r>
              <a:rPr lang="en-US" sz="30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Vocabulary through Quizlet.</a:t>
            </a:r>
            <a:endParaRPr lang="en-US" sz="3000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Course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Agenda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39917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About CTECS, Mission and Model, Current Initiatives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WRS in High School, Skills, Teaching Resources, Test (prep for postsecondary and careers)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Career Interest Development in Middle School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Intro to </a:t>
            </a:r>
            <a:r>
              <a:rPr lang="en-US" dirty="0" err="1" smtClean="0">
                <a:solidFill>
                  <a:srgbClr val="C00000"/>
                </a:solidFill>
              </a:rPr>
              <a:t>SEL</a:t>
            </a:r>
            <a:r>
              <a:rPr lang="en-US" dirty="0" smtClean="0">
                <a:solidFill>
                  <a:srgbClr val="C00000"/>
                </a:solidFill>
              </a:rPr>
              <a:t>—a new path to a career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Research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Project Goals and Values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Course Creation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1791" y="757245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Intro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sz="44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Activity review and pilot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A53010"/>
                </a:solidFill>
              </a:rPr>
              <a:t>Review by industry partners and select practitioners</a:t>
            </a:r>
          </a:p>
          <a:p>
            <a:r>
              <a:rPr lang="en-US" dirty="0">
                <a:solidFill>
                  <a:srgbClr val="A53010"/>
                </a:solidFill>
              </a:rPr>
              <a:t>Pilot will begin in August with our core members and partners</a:t>
            </a:r>
          </a:p>
          <a:p>
            <a:r>
              <a:rPr lang="en-US" dirty="0" smtClean="0">
                <a:solidFill>
                  <a:srgbClr val="A53010"/>
                </a:solidFill>
              </a:rPr>
              <a:t>Others??</a:t>
            </a:r>
            <a:endParaRPr lang="en-US" dirty="0">
              <a:solidFill>
                <a:srgbClr val="A53010"/>
              </a:solidFill>
            </a:endParaRPr>
          </a:p>
          <a:p>
            <a:r>
              <a:rPr lang="en-US" dirty="0">
                <a:solidFill>
                  <a:srgbClr val="A53010"/>
                </a:solidFill>
              </a:rPr>
              <a:t>Pilot </a:t>
            </a:r>
            <a:r>
              <a:rPr lang="en-US" dirty="0" smtClean="0">
                <a:solidFill>
                  <a:srgbClr val="A53010"/>
                </a:solidFill>
              </a:rPr>
              <a:t>should </a:t>
            </a:r>
            <a:r>
              <a:rPr lang="en-US" dirty="0">
                <a:solidFill>
                  <a:srgbClr val="A53010"/>
                </a:solidFill>
              </a:rPr>
              <a:t>conclude by December and </a:t>
            </a:r>
            <a:r>
              <a:rPr lang="en-US" dirty="0" smtClean="0">
                <a:solidFill>
                  <a:srgbClr val="A53010"/>
                </a:solidFill>
              </a:rPr>
              <a:t>the course should </a:t>
            </a:r>
            <a:r>
              <a:rPr lang="en-US" dirty="0">
                <a:solidFill>
                  <a:srgbClr val="A53010"/>
                </a:solidFill>
              </a:rPr>
              <a:t>go live by January.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Course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SEL helps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3513057"/>
          </a:xfrm>
        </p:spPr>
        <p:txBody>
          <a:bodyPr>
            <a:normAutofit/>
          </a:bodyPr>
          <a:lstStyle/>
          <a:p>
            <a:pPr lvl="0"/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to become independent, critical thinkers &amp; self-directed learners</a:t>
            </a:r>
          </a:p>
          <a:p>
            <a:pPr lvl="0"/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by adding context to their learning and reinforcing goal-directed behaviors</a:t>
            </a:r>
          </a:p>
          <a:p>
            <a:pPr lvl="0"/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to work better together </a:t>
            </a:r>
          </a:p>
          <a:p>
            <a:pPr lvl="0"/>
            <a:r>
              <a:rPr lang="en-US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y filling a need and addressing much of what has been thus far left out of education. </a:t>
            </a:r>
          </a:p>
          <a:p>
            <a:pPr lvl="0"/>
            <a:endParaRPr lang="en-US" sz="4400" kern="1200" dirty="0" smtClean="0">
              <a:solidFill>
                <a:schemeClr val="accent1"/>
              </a:solidFill>
              <a:effectLst/>
              <a:latin typeface="+mj-lt"/>
              <a:ea typeface="+mj-ea"/>
              <a:cs typeface="+mj-cs"/>
            </a:endParaRPr>
          </a:p>
          <a:p>
            <a:pPr lvl="0"/>
            <a:endParaRPr lang="en-US" sz="4800" kern="1200" dirty="0" smtClean="0">
              <a:solidFill>
                <a:schemeClr val="accent1"/>
              </a:solidFill>
              <a:effectLst/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8536" y="744718"/>
            <a:ext cx="12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Course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kern="1200" dirty="0" err="1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SEL</a:t>
            </a:r>
            <a:r>
              <a:rPr lang="en-US" sz="4400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 in middle school helps students to become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2147160"/>
            <a:ext cx="8915400" cy="377762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more informed about </a:t>
            </a:r>
            <a:r>
              <a:rPr lang="en-US" kern="120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their relationship to the </a:t>
            </a:r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world of work</a:t>
            </a:r>
          </a:p>
          <a:p>
            <a:pPr lvl="0" rtl="0" eaLnBrk="1" latinLnBrk="0" hangingPunct="1"/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more eager to learn to attain goals</a:t>
            </a:r>
            <a:endParaRPr lang="en-US" dirty="0" smtClean="0">
              <a:effectLst/>
            </a:endParaRPr>
          </a:p>
          <a:p>
            <a:pPr lvl="0" rtl="0" eaLnBrk="1" latinLnBrk="0" hangingPunct="1"/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more aware of how to learn or improve learning</a:t>
            </a:r>
            <a:endParaRPr lang="en-US" dirty="0"/>
          </a:p>
          <a:p>
            <a:pPr lvl="0" rtl="0" eaLnBrk="1" latinLnBrk="0" hangingPunct="1"/>
            <a:r>
              <a:rPr lang="en-US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ore inclined to pursue CTE courses at the secondary and postsecondary levels</a:t>
            </a:r>
          </a:p>
          <a:p>
            <a:pPr lvl="0" rtl="0" eaLnBrk="1" latinLnBrk="0" hangingPunct="1"/>
            <a:r>
              <a:rPr lang="en-US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ore purposeful and focused in their own career education and exploration activities, leading to satisfying careers and lifelong learning</a:t>
            </a:r>
            <a:r>
              <a:rPr lang="en-US" kern="1200" dirty="0" smtClean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28" y="744718"/>
            <a:ext cx="152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Values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CTECS LMS-based middle school career interest development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introduces </a:t>
            </a:r>
            <a:r>
              <a:rPr lang="en-US" dirty="0"/>
              <a:t>workplace language and behaviors</a:t>
            </a:r>
          </a:p>
          <a:p>
            <a:r>
              <a:rPr lang="en-US" dirty="0" smtClean="0"/>
              <a:t>values </a:t>
            </a:r>
            <a:r>
              <a:rPr lang="en-US" dirty="0"/>
              <a:t>equity and global awareness</a:t>
            </a:r>
          </a:p>
          <a:p>
            <a:r>
              <a:rPr lang="en-US" dirty="0" smtClean="0"/>
              <a:t>unifies </a:t>
            </a:r>
            <a:r>
              <a:rPr lang="en-US" dirty="0"/>
              <a:t>stakeholder communities: CTE, SEL, </a:t>
            </a:r>
            <a:r>
              <a:rPr lang="en-US" dirty="0" err="1"/>
              <a:t>PBL</a:t>
            </a:r>
            <a:r>
              <a:rPr lang="en-US" dirty="0"/>
              <a:t>, and academics</a:t>
            </a:r>
          </a:p>
          <a:p>
            <a:r>
              <a:rPr lang="en-US" dirty="0" smtClean="0"/>
              <a:t>builds </a:t>
            </a:r>
            <a:r>
              <a:rPr lang="en-US" dirty="0"/>
              <a:t>a bridge to CTECS secondary Workplace Readiness Skills</a:t>
            </a:r>
            <a:r>
              <a:rPr lang="en-US" baseline="-25000" dirty="0"/>
              <a:t>©</a:t>
            </a:r>
            <a:r>
              <a:rPr lang="en-US" dirty="0"/>
              <a:t> program</a:t>
            </a:r>
          </a:p>
          <a:p>
            <a:r>
              <a:rPr lang="en-US" dirty="0" smtClean="0"/>
              <a:t>allows </a:t>
            </a:r>
            <a:r>
              <a:rPr lang="en-US" dirty="0"/>
              <a:t>instructors to set a baseline and track progress</a:t>
            </a:r>
          </a:p>
          <a:p>
            <a:r>
              <a:rPr lang="en-US" dirty="0" smtClean="0"/>
              <a:t>is </a:t>
            </a:r>
            <a:r>
              <a:rPr lang="en-US" dirty="0"/>
              <a:t>deliverable as distance learning or blended learning.</a:t>
            </a:r>
          </a:p>
        </p:txBody>
      </p:sp>
    </p:spTree>
    <p:extLst>
      <p:ext uri="{BB962C8B-B14F-4D97-AF65-F5344CB8AC3E}">
        <p14:creationId xmlns:p14="http://schemas.microsoft.com/office/powerpoint/2010/main" val="3622603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CTECS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Ken Potthoff, CTECS Deputy Executive Director, </a:t>
            </a:r>
            <a:r>
              <a:rPr lang="en-US" dirty="0" smtClean="0">
                <a:hlinkClick r:id="rId2"/>
              </a:rPr>
              <a:t>kpotthoff@ctecs.org</a:t>
            </a:r>
            <a:endParaRPr lang="en-US" dirty="0"/>
          </a:p>
          <a:p>
            <a:r>
              <a:rPr lang="en-US" dirty="0" smtClean="0"/>
              <a:t>Darren Morris, CTECS Instructional Designer, </a:t>
            </a:r>
            <a:r>
              <a:rPr lang="en-US" dirty="0" smtClean="0">
                <a:hlinkClick r:id="rId3"/>
              </a:rPr>
              <a:t>dmorris@ctecs.org</a:t>
            </a:r>
            <a:r>
              <a:rPr lang="en-US" dirty="0" smtClean="0"/>
              <a:t>, 804-543-6094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1866 Southern Lane</a:t>
            </a:r>
          </a:p>
          <a:p>
            <a:pPr marL="0" indent="0" algn="ctr">
              <a:buNone/>
            </a:pPr>
            <a:r>
              <a:rPr lang="en-US" dirty="0"/>
              <a:t>Decatur, Georgia 30033-4097</a:t>
            </a:r>
          </a:p>
          <a:p>
            <a:pPr marL="0" indent="0" algn="ctr">
              <a:buNone/>
            </a:pPr>
            <a:r>
              <a:rPr lang="en-US" dirty="0" smtClean="0"/>
              <a:t>(</a:t>
            </a:r>
            <a:r>
              <a:rPr lang="en-US" dirty="0"/>
              <a:t>404) 679-4501 or (404) </a:t>
            </a:r>
            <a:r>
              <a:rPr lang="en-US" dirty="0" smtClean="0"/>
              <a:t>679-4500</a:t>
            </a:r>
          </a:p>
          <a:p>
            <a:pPr marL="0" indent="0" algn="ctr">
              <a:buNone/>
            </a:pPr>
            <a:r>
              <a:rPr lang="en-US" dirty="0" smtClean="0">
                <a:hlinkClick r:id="rId4"/>
              </a:rPr>
              <a:t>info@ctecs.org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ctecs.org or wrs.ctecs.org</a:t>
            </a:r>
          </a:p>
        </p:txBody>
      </p:sp>
    </p:spTree>
    <p:extLst>
      <p:ext uri="{BB962C8B-B14F-4D97-AF65-F5344CB8AC3E}">
        <p14:creationId xmlns:p14="http://schemas.microsoft.com/office/powerpoint/2010/main" val="3156390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/>
              <a:t>About CTECS: </a:t>
            </a:r>
            <a:br>
              <a:rPr lang="en-US" b="1" dirty="0" smtClean="0"/>
            </a:br>
            <a:r>
              <a:rPr lang="en-US" b="1" dirty="0" smtClean="0"/>
              <a:t>Program Improvement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05320"/>
            <a:ext cx="8915400" cy="4502870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Career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Technical Education Consortium of States (CTECS)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fontAlgn="auto">
              <a:spcAft>
                <a:spcPts val="0"/>
              </a:spcAft>
              <a:buSzPct val="150000"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Established in 1973</a:t>
            </a:r>
          </a:p>
          <a:p>
            <a:pPr marL="182880" indent="-182880" fontAlgn="auto">
              <a:spcAft>
                <a:spcPts val="0"/>
              </a:spcAft>
              <a:buSzPct val="150000"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501 c3 Not for Profit Organization </a:t>
            </a:r>
          </a:p>
          <a:p>
            <a:pPr marL="182880" indent="-182880" fontAlgn="auto">
              <a:spcAft>
                <a:spcPts val="0"/>
              </a:spcAft>
              <a:buSzPct val="150000"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Consortium of States, Members and Partners</a:t>
            </a:r>
          </a:p>
          <a:p>
            <a:pPr marL="182880" indent="-182880" fontAlgn="auto">
              <a:spcAft>
                <a:spcPts val="0"/>
              </a:spcAft>
              <a:buSzPct val="150000"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Nationally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recognized for its expertise in developing standards and assessment systems based on a valid occupational analysis process.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fontAlgn="auto">
              <a:spcAft>
                <a:spcPts val="0"/>
              </a:spcAft>
              <a:buSzPct val="150000"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consortium model allows CTECS to connect the best resources and practices from participating partners and members by identifying dynamic relationships and benefits for all.</a:t>
            </a:r>
          </a:p>
        </p:txBody>
      </p:sp>
    </p:spTree>
    <p:extLst>
      <p:ext uri="{BB962C8B-B14F-4D97-AF65-F5344CB8AC3E}">
        <p14:creationId xmlns:p14="http://schemas.microsoft.com/office/powerpoint/2010/main" val="37516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42301"/>
            <a:ext cx="3550708" cy="428222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/>
              <a:t>Members </a:t>
            </a:r>
            <a:br>
              <a:rPr lang="en-US" b="1" dirty="0" smtClean="0"/>
            </a:br>
            <a:r>
              <a:rPr lang="en-US" b="1" dirty="0" smtClean="0"/>
              <a:t>&amp; </a:t>
            </a:r>
            <a:br>
              <a:rPr lang="en-US" b="1" dirty="0" smtClean="0"/>
            </a:br>
            <a:r>
              <a:rPr lang="en-US" b="1" dirty="0" smtClean="0"/>
              <a:t>Partners</a:t>
            </a:r>
            <a:endParaRPr lang="en-US" b="1" dirty="0"/>
          </a:p>
        </p:txBody>
      </p:sp>
      <p:sp>
        <p:nvSpPr>
          <p:cNvPr id="5" name="Text Placeholder 2"/>
          <p:cNvSpPr>
            <a:spLocks noGrp="1"/>
          </p:cNvSpPr>
          <p:nvPr>
            <p:ph idx="4294967295"/>
          </p:nvPr>
        </p:nvSpPr>
        <p:spPr>
          <a:xfrm>
            <a:off x="3550709" y="256641"/>
            <a:ext cx="3363913" cy="2590800"/>
          </a:xfrm>
        </p:spPr>
        <p:txBody>
          <a:bodyPr rtlCol="0">
            <a:noAutofit/>
          </a:bodyPr>
          <a:lstStyle/>
          <a:p>
            <a:pPr marL="36576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Secondary and Adult Education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20624" indent="-38404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California</a:t>
            </a:r>
          </a:p>
          <a:p>
            <a:pPr marL="420624" indent="-38404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Idaho</a:t>
            </a:r>
          </a:p>
          <a:p>
            <a:pPr marL="420624" indent="-38404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Kentucky</a:t>
            </a:r>
          </a:p>
          <a:p>
            <a:pPr marL="420624" indent="-38404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Maine </a:t>
            </a:r>
          </a:p>
          <a:p>
            <a:pPr marL="420624" indent="-38404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Nevada</a:t>
            </a:r>
          </a:p>
          <a:p>
            <a:pPr marL="420624" indent="-38404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Oregon </a:t>
            </a:r>
          </a:p>
          <a:p>
            <a:pPr marL="420624" indent="-38404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South Carolina</a:t>
            </a:r>
          </a:p>
          <a:p>
            <a:pPr marL="420624" indent="-38404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Virginia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824134" y="809091"/>
            <a:ext cx="4113742" cy="38100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40BAD2"/>
              </a:buClr>
              <a:buFont typeface="Wingdings 2" pitchFamily="18" charset="2"/>
              <a:buNone/>
              <a:defRPr/>
            </a:pPr>
            <a:r>
              <a:rPr lang="en-US" sz="9600" dirty="0" smtClean="0">
                <a:solidFill>
                  <a:srgbClr val="000000"/>
                </a:solidFill>
              </a:rPr>
              <a:t>Industry and Associations</a:t>
            </a: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National Automotive Technicians Education Foundation (NATEF) </a:t>
            </a:r>
            <a:endParaRPr lang="en-US" sz="55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Laborers’ International Union of North America (LIUNA)</a:t>
            </a:r>
            <a:endParaRPr lang="en-US" sz="55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CISCO</a:t>
            </a: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Florida Automobile Dealers Association (FADA) </a:t>
            </a: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Future Business Leaders of America (</a:t>
            </a:r>
            <a:r>
              <a:rPr lang="en-US" sz="5500" dirty="0" err="1" smtClean="0">
                <a:solidFill>
                  <a:srgbClr val="000000"/>
                </a:solidFill>
              </a:rPr>
              <a:t>FBLA</a:t>
            </a:r>
            <a:r>
              <a:rPr lang="en-US" sz="5500" dirty="0" smtClean="0">
                <a:solidFill>
                  <a:srgbClr val="000000"/>
                </a:solidFill>
              </a:rPr>
              <a:t>)</a:t>
            </a: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Maritime Transportation Associate</a:t>
            </a: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National Institute for Metalworking Skills (NIMS)</a:t>
            </a: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National Association of Family and Consumer Sciences (NASAFACS)</a:t>
            </a: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National Academy Foundation (NAF)</a:t>
            </a:r>
          </a:p>
          <a:p>
            <a:pPr marL="420624" indent="-384048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5500" dirty="0" smtClean="0">
                <a:solidFill>
                  <a:srgbClr val="000000"/>
                </a:solidFill>
              </a:rPr>
              <a:t>Southern Regional Education Board of Education (SREB)</a:t>
            </a:r>
          </a:p>
          <a:p>
            <a:pPr marL="420624" indent="-384048">
              <a:buClr>
                <a:srgbClr val="40BAD2"/>
              </a:buClr>
              <a:buFont typeface="Wingdings 2"/>
              <a:buChar char=""/>
              <a:defRPr/>
            </a:pPr>
            <a:endParaRPr lang="en-US" sz="2800" b="1" dirty="0" smtClean="0">
              <a:solidFill>
                <a:srgbClr val="545454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>
              <a:buClr>
                <a:srgbClr val="40BAD2"/>
              </a:buClr>
              <a:buFont typeface="Wingdings 2"/>
              <a:buChar char=""/>
              <a:defRPr/>
            </a:pPr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641197" y="4087813"/>
            <a:ext cx="3362325" cy="177165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40BAD2"/>
              </a:buClr>
              <a:buFont typeface="Wingdings 2" pitchFamily="18" charset="2"/>
              <a:buNone/>
              <a:defRPr/>
            </a:pPr>
            <a:endParaRPr lang="en-US" sz="9600" b="1" dirty="0" smtClean="0">
              <a:solidFill>
                <a:srgbClr val="545454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40BAD2"/>
              </a:buClr>
              <a:buFont typeface="Wingdings 2" pitchFamily="18" charset="2"/>
              <a:buNone/>
              <a:defRPr/>
            </a:pPr>
            <a:r>
              <a:rPr lang="en-US" sz="9600" dirty="0" smtClean="0">
                <a:solidFill>
                  <a:srgbClr val="000000"/>
                </a:solidFill>
              </a:rPr>
              <a:t>Government</a:t>
            </a:r>
          </a:p>
          <a:p>
            <a:pPr marL="420624" indent="-384048"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6400" dirty="0" smtClean="0">
                <a:solidFill>
                  <a:srgbClr val="000000"/>
                </a:solidFill>
              </a:rPr>
              <a:t>US Department of Labor</a:t>
            </a:r>
          </a:p>
          <a:p>
            <a:pPr marL="420624" indent="-384048"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6400" dirty="0" smtClean="0">
                <a:solidFill>
                  <a:srgbClr val="000000"/>
                </a:solidFill>
              </a:rPr>
              <a:t>US Department of Education (OVAE)</a:t>
            </a:r>
          </a:p>
          <a:p>
            <a:pPr marL="420624" indent="-384048"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6400" dirty="0" smtClean="0">
                <a:solidFill>
                  <a:srgbClr val="000000"/>
                </a:solidFill>
              </a:rPr>
              <a:t>United States Army Recruiting Command (USAREC)</a:t>
            </a:r>
          </a:p>
          <a:p>
            <a:pPr marL="420624" indent="-384048"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6400" dirty="0" smtClean="0">
                <a:solidFill>
                  <a:srgbClr val="000000"/>
                </a:solidFill>
              </a:rPr>
              <a:t>U.S. Federal Bureau of Prisons</a:t>
            </a:r>
          </a:p>
          <a:p>
            <a:pPr marL="420624" indent="-384048">
              <a:buClr>
                <a:srgbClr val="40BAD2"/>
              </a:buClr>
              <a:buFont typeface="Wingdings 2"/>
              <a:buChar char=""/>
              <a:defRPr/>
            </a:pPr>
            <a:endParaRPr lang="en-US" sz="2800" b="1" dirty="0" smtClean="0">
              <a:solidFill>
                <a:srgbClr val="545454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>
              <a:buClr>
                <a:srgbClr val="40BAD2"/>
              </a:buClr>
              <a:buFont typeface="Wingdings 2"/>
              <a:buChar char=""/>
              <a:defRPr/>
            </a:pPr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824134" y="4273018"/>
            <a:ext cx="4113741" cy="2520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40BAD2"/>
              </a:buClr>
              <a:buFont typeface="Wingdings 2" pitchFamily="18" charset="2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Postsecondary</a:t>
            </a:r>
          </a:p>
          <a:p>
            <a:pPr marL="420624" indent="-38404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Technical College System of Georgia (TCSG)</a:t>
            </a:r>
          </a:p>
          <a:p>
            <a:pPr marL="420624" indent="-38404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Great Basin College</a:t>
            </a:r>
          </a:p>
          <a:p>
            <a:pPr marL="420624" indent="-38404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Font typeface="Wingdings 2"/>
              <a:buChar char="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American Technical Education Association (ATEA)</a:t>
            </a:r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3888" y="1123950"/>
            <a:ext cx="4835953" cy="460057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Mission: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Provide </a:t>
            </a:r>
            <a:r>
              <a:rPr lang="en-US" sz="2400" dirty="0"/>
              <a:t>industry validated research, standards and assessment services and resources to states and partners to foster program improvement.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1" y="273378"/>
            <a:ext cx="6639612" cy="6276648"/>
          </a:xfrm>
        </p:spPr>
      </p:pic>
    </p:spTree>
    <p:extLst>
      <p:ext uri="{BB962C8B-B14F-4D97-AF65-F5344CB8AC3E}">
        <p14:creationId xmlns:p14="http://schemas.microsoft.com/office/powerpoint/2010/main" val="3177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93720736"/>
              </p:ext>
            </p:extLst>
          </p:nvPr>
        </p:nvGraphicFramePr>
        <p:xfrm>
          <a:off x="2271860" y="409575"/>
          <a:ext cx="8308157" cy="6259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54" y="637357"/>
            <a:ext cx="2359591" cy="157306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4" name="TextBox 3"/>
          <p:cNvSpPr txBox="1"/>
          <p:nvPr/>
        </p:nvSpPr>
        <p:spPr>
          <a:xfrm>
            <a:off x="622167" y="2488673"/>
            <a:ext cx="2714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A53010"/>
                </a:solidFill>
              </a:rPr>
              <a:t>Our WRS Approach</a:t>
            </a:r>
            <a:endParaRPr lang="en-US" sz="3600" b="1" dirty="0">
              <a:solidFill>
                <a:srgbClr val="A530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2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A53010"/>
                </a:solidFill>
              </a:rPr>
              <a:t>Outcomes</a:t>
            </a:r>
            <a:endParaRPr lang="en-US" b="1" dirty="0">
              <a:solidFill>
                <a:srgbClr val="A5301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Use our curriculum materials</a:t>
            </a:r>
          </a:p>
          <a:p>
            <a:r>
              <a:rPr lang="en-US" sz="3200" dirty="0" smtClean="0"/>
              <a:t>Spread the word: Network about CTECS</a:t>
            </a:r>
          </a:p>
          <a:p>
            <a:r>
              <a:rPr lang="en-US" sz="3200" dirty="0" smtClean="0"/>
              <a:t>Talk to us about setting up a pilot</a:t>
            </a:r>
          </a:p>
          <a:p>
            <a:r>
              <a:rPr lang="en-US" sz="3200" dirty="0" smtClean="0"/>
              <a:t>Customize CTECS to meet your needs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67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1861" y="938197"/>
            <a:ext cx="3986561" cy="2201142"/>
          </a:xfrm>
          <a:solidFill>
            <a:schemeClr val="tx1">
              <a:alpha val="45000"/>
            </a:schemeClr>
          </a:solidFill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Assess?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37" y="3139339"/>
            <a:ext cx="7508240" cy="3765511"/>
          </a:xfrm>
          <a:solidFill>
            <a:schemeClr val="tx1">
              <a:alpha val="45000"/>
            </a:schemeClr>
          </a:solidFill>
        </p:spPr>
        <p:txBody>
          <a:bodyPr>
            <a:normAutofit fontScale="85000" lnSpcReduction="10000"/>
          </a:bodyPr>
          <a:lstStyle/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3600" b="1" dirty="0" smtClean="0">
                <a:solidFill>
                  <a:schemeClr val="bg1"/>
                </a:solidFill>
              </a:rPr>
              <a:t>Ensures </a:t>
            </a:r>
            <a:r>
              <a:rPr lang="en-US" sz="3600" b="1" dirty="0">
                <a:solidFill>
                  <a:schemeClr val="bg1"/>
                </a:solidFill>
              </a:rPr>
              <a:t>that the </a:t>
            </a:r>
            <a:r>
              <a:rPr lang="en-US" sz="3600" b="1" dirty="0" smtClean="0">
                <a:solidFill>
                  <a:schemeClr val="bg1"/>
                </a:solidFill>
              </a:rPr>
              <a:t>skills are </a:t>
            </a:r>
            <a:r>
              <a:rPr lang="en-US" sz="3600" b="1" dirty="0">
                <a:solidFill>
                  <a:schemeClr val="bg1"/>
                </a:solidFill>
              </a:rPr>
              <a:t>being taught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</a:rPr>
              <a:t>Used in program improvement 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</a:rPr>
              <a:t>Provides </a:t>
            </a:r>
            <a:r>
              <a:rPr lang="en-US" sz="3600" b="1" dirty="0" smtClean="0">
                <a:solidFill>
                  <a:schemeClr val="bg1"/>
                </a:solidFill>
              </a:rPr>
              <a:t>real-world </a:t>
            </a:r>
            <a:r>
              <a:rPr lang="en-US" sz="3600" b="1" dirty="0">
                <a:solidFill>
                  <a:schemeClr val="bg1"/>
                </a:solidFill>
              </a:rPr>
              <a:t>learning and job application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</a:rPr>
              <a:t>Increases positive student outlook </a:t>
            </a:r>
            <a:r>
              <a:rPr lang="en-US" sz="3600" b="1" dirty="0" smtClean="0">
                <a:solidFill>
                  <a:schemeClr val="bg1"/>
                </a:solidFill>
              </a:rPr>
              <a:t>beyond high school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3600" b="1" dirty="0" smtClean="0">
                <a:solidFill>
                  <a:schemeClr val="bg1"/>
                </a:solidFill>
              </a:rPr>
              <a:t>Unites </a:t>
            </a:r>
            <a:r>
              <a:rPr lang="en-US" sz="3600" b="1" dirty="0">
                <a:solidFill>
                  <a:schemeClr val="bg1"/>
                </a:solidFill>
              </a:rPr>
              <a:t>schools and communities  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KPotthoff\AppData\Local\Microsoft\Windows\Temporary Internet Files\Content.IE5\BOYUWWFS\MP90042259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94" y="1047556"/>
            <a:ext cx="8195101" cy="5461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876800" y="1298575"/>
            <a:ext cx="6416511" cy="4714875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WRS Instructional Resources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29" y="1452909"/>
            <a:ext cx="290195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1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Frame">
  <a:themeElements>
    <a:clrScheme name="Custom 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002060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25DA7EFABEF439271A3FD99786188" ma:contentTypeVersion="14" ma:contentTypeDescription="Create a new document." ma:contentTypeScope="" ma:versionID="83f5729b119d806f3c9f0b5b27ae4897">
  <xsd:schema xmlns:xsd="http://www.w3.org/2001/XMLSchema" xmlns:xs="http://www.w3.org/2001/XMLSchema" xmlns:p="http://schemas.microsoft.com/office/2006/metadata/properties" xmlns:ns2="9d708fe1-499a-404b-8760-7fadc8efcb04" xmlns:ns3="0ea9a507-3a85-4b04-86ce-1835e911386e" targetNamespace="http://schemas.microsoft.com/office/2006/metadata/properties" ma:root="true" ma:fieldsID="5f94c4f7a8e175909b42d24fc7561050" ns2:_="" ns3:_="">
    <xsd:import namespace="9d708fe1-499a-404b-8760-7fadc8efcb04"/>
    <xsd:import namespace="0ea9a507-3a85-4b04-86ce-1835e91138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08fe1-499a-404b-8760-7fadc8efcb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9a507-3a85-4b04-86ce-1835e911386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9d708fe1-499a-404b-8760-7fadc8efcb04" xsi:nil="true"/>
  </documentManagement>
</p:properties>
</file>

<file path=customXml/itemProps1.xml><?xml version="1.0" encoding="utf-8"?>
<ds:datastoreItem xmlns:ds="http://schemas.openxmlformats.org/officeDocument/2006/customXml" ds:itemID="{48C84A62-91AD-4201-B186-FA5C25179D19}"/>
</file>

<file path=customXml/itemProps2.xml><?xml version="1.0" encoding="utf-8"?>
<ds:datastoreItem xmlns:ds="http://schemas.openxmlformats.org/officeDocument/2006/customXml" ds:itemID="{874AD8B2-5DD8-41BB-A407-52CE4CDDEAD7}"/>
</file>

<file path=customXml/itemProps3.xml><?xml version="1.0" encoding="utf-8"?>
<ds:datastoreItem xmlns:ds="http://schemas.openxmlformats.org/officeDocument/2006/customXml" ds:itemID="{9F3D586F-F183-4E1A-A27F-5228D5DA8AC6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1947</TotalTime>
  <Words>1111</Words>
  <Application>Microsoft Office PowerPoint</Application>
  <PresentationFormat>Widescreen</PresentationFormat>
  <Paragraphs>188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Century Gothic</vt:lpstr>
      <vt:lpstr>Corbel</vt:lpstr>
      <vt:lpstr>Wingdings</vt:lpstr>
      <vt:lpstr>Wingdings 2</vt:lpstr>
      <vt:lpstr>Wingdings 3</vt:lpstr>
      <vt:lpstr>Wisp</vt:lpstr>
      <vt:lpstr>Frame</vt:lpstr>
      <vt:lpstr>Workplace Readiness Skills &amp; Middle School Career Interest Development</vt:lpstr>
      <vt:lpstr>Agenda</vt:lpstr>
      <vt:lpstr>About CTECS:  Program Improvement</vt:lpstr>
      <vt:lpstr>Members  &amp;  Partners</vt:lpstr>
      <vt:lpstr>Mission:  Provide industry validated research, standards and assessment services and resources to states and partners to foster program improvement.  </vt:lpstr>
      <vt:lpstr>PowerPoint Presentation</vt:lpstr>
      <vt:lpstr>Outcomes</vt:lpstr>
      <vt:lpstr>Why Assess?</vt:lpstr>
      <vt:lpstr>WRS Instructional Resources</vt:lpstr>
      <vt:lpstr>Resources for Teachers: “Teach” WRS.ctecs.org</vt:lpstr>
      <vt:lpstr>Resources for Learners: “Practice” WRS.ctecs.org</vt:lpstr>
      <vt:lpstr>Middle School Career “Interest” Development via Social-Emotional Learning (SEL)</vt:lpstr>
      <vt:lpstr>Why the Shift toward Middle School?</vt:lpstr>
      <vt:lpstr>Major Influences and Research</vt:lpstr>
      <vt:lpstr>Focus on Social-Emotional Learning  (SEL)</vt:lpstr>
      <vt:lpstr>Project Principles</vt:lpstr>
      <vt:lpstr>We believe the infused program should</vt:lpstr>
      <vt:lpstr>Essential components</vt:lpstr>
      <vt:lpstr>Online Course Features: one place for </vt:lpstr>
      <vt:lpstr>Activity review and pilot</vt:lpstr>
      <vt:lpstr>SEL helps students</vt:lpstr>
      <vt:lpstr>SEL in middle school helps students to become</vt:lpstr>
      <vt:lpstr>The CTECS LMS-based middle school career interest development program</vt:lpstr>
      <vt:lpstr>Contact CTECS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 school career interest development</dc:title>
  <dc:creator>Darren Morris</dc:creator>
  <cp:lastModifiedBy>Darren Morris</cp:lastModifiedBy>
  <cp:revision>81</cp:revision>
  <dcterms:created xsi:type="dcterms:W3CDTF">2020-05-29T12:32:33Z</dcterms:created>
  <dcterms:modified xsi:type="dcterms:W3CDTF">2020-09-11T12:27:51Z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28289400</vt:r8>
  </property>
  <property fmtid="{D5CDD505-2E9C-101B-9397-08002B2CF9AE}" pid="3" name="ContentTypeId">
    <vt:lpwstr>0x010100CAD25DA7EFABEF439271A3FD99786188</vt:lpwstr>
  </property>
</Properties>
</file>