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4"/>
  </p:sldMasterIdLst>
  <p:sldIdLst>
    <p:sldId id="256" r:id="rId5"/>
    <p:sldId id="263" r:id="rId6"/>
    <p:sldId id="264" r:id="rId7"/>
    <p:sldId id="285" r:id="rId8"/>
    <p:sldId id="293" r:id="rId9"/>
    <p:sldId id="287" r:id="rId10"/>
    <p:sldId id="288" r:id="rId11"/>
    <p:sldId id="289" r:id="rId12"/>
    <p:sldId id="290" r:id="rId13"/>
    <p:sldId id="291" r:id="rId14"/>
    <p:sldId id="292" r:id="rId15"/>
    <p:sldId id="298" r:id="rId16"/>
    <p:sldId id="294" r:id="rId17"/>
    <p:sldId id="295" r:id="rId18"/>
    <p:sldId id="296" r:id="rId19"/>
    <p:sldId id="297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5942" y="1825625"/>
            <a:ext cx="11364879" cy="4176164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00B3E3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582332" y="119344"/>
            <a:ext cx="9159717" cy="10095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0823221" y="6412794"/>
            <a:ext cx="91882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fld id="{A95A1DAE-5E28-469D-B21F-3EC26091416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Date Placeholder 1"/>
          <p:cNvSpPr>
            <a:spLocks noGrp="1"/>
          </p:cNvSpPr>
          <p:nvPr>
            <p:ph type="dt" sz="half" idx="2"/>
          </p:nvPr>
        </p:nvSpPr>
        <p:spPr>
          <a:xfrm>
            <a:off x="9355666" y="6412794"/>
            <a:ext cx="1286933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/>
                </a:solidFill>
                <a:latin typeface="+mj-lt"/>
              </a:defRPr>
            </a:lvl1pPr>
          </a:lstStyle>
          <a:p>
            <a:fld id="{E0525570-5F0E-41D1-82F8-A837DC532889}" type="datetimeFigureOut">
              <a:rPr lang="en-US" smtClean="0"/>
              <a:t>9/11/2020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186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9012" y="1825625"/>
            <a:ext cx="5370022" cy="419279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5164" y="1825625"/>
            <a:ext cx="5785658" cy="419279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00B3E3"/>
                </a:solidFill>
              </a:defRPr>
            </a:lvl1pPr>
            <a:lvl2pPr>
              <a:defRPr baseline="0">
                <a:solidFill>
                  <a:srgbClr val="003A70"/>
                </a:solidFill>
              </a:defRPr>
            </a:lvl2pPr>
            <a:lvl3pPr>
              <a:defRPr baseline="0">
                <a:solidFill>
                  <a:srgbClr val="003A70"/>
                </a:solidFill>
              </a:defRPr>
            </a:lvl3pPr>
            <a:lvl4pPr>
              <a:defRPr baseline="0">
                <a:solidFill>
                  <a:srgbClr val="003A70"/>
                </a:solidFill>
              </a:defRPr>
            </a:lvl4pPr>
            <a:lvl5pPr>
              <a:defRPr baseline="0">
                <a:solidFill>
                  <a:srgbClr val="003A7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10823221" y="6412794"/>
            <a:ext cx="918827" cy="365125"/>
          </a:xfrm>
          <a:prstGeom prst="rect">
            <a:avLst/>
          </a:prstGeom>
        </p:spPr>
        <p:txBody>
          <a:bodyPr/>
          <a:lstStyle/>
          <a:p>
            <a:fld id="{A95A1DAE-5E28-469D-B21F-3EC26091416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2"/>
          </p:nvPr>
        </p:nvSpPr>
        <p:spPr>
          <a:xfrm>
            <a:off x="9355666" y="6412794"/>
            <a:ext cx="1286933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/>
                </a:solidFill>
                <a:latin typeface="+mj-lt"/>
              </a:defRPr>
            </a:lvl1pPr>
          </a:lstStyle>
          <a:p>
            <a:fld id="{E0525570-5F0E-41D1-82F8-A837DC532889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2582332" y="119344"/>
            <a:ext cx="9159717" cy="10095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08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842599"/>
            <a:ext cx="6172200" cy="3910118"/>
          </a:xfrm>
          <a:prstGeom prst="rect">
            <a:avLst/>
          </a:prstGeom>
        </p:spPr>
        <p:txBody>
          <a:bodyPr/>
          <a:lstStyle>
            <a:lvl1pPr>
              <a:defRPr sz="3200" baseline="0">
                <a:solidFill>
                  <a:srgbClr val="00B3E3"/>
                </a:solidFill>
              </a:defRPr>
            </a:lvl1pPr>
            <a:lvl2pPr>
              <a:defRPr sz="2800" baseline="0">
                <a:solidFill>
                  <a:srgbClr val="003A70"/>
                </a:solidFill>
              </a:defRPr>
            </a:lvl2pPr>
            <a:lvl3pPr>
              <a:defRPr sz="2400" baseline="0">
                <a:solidFill>
                  <a:srgbClr val="003A70"/>
                </a:solidFill>
              </a:defRPr>
            </a:lvl3pPr>
            <a:lvl4pPr>
              <a:defRPr sz="2000" baseline="0">
                <a:solidFill>
                  <a:srgbClr val="003A70"/>
                </a:solidFill>
              </a:defRPr>
            </a:lvl4pPr>
            <a:lvl5pPr>
              <a:defRPr sz="2000" baseline="0">
                <a:solidFill>
                  <a:srgbClr val="003A7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842667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aseline="0">
                <a:solidFill>
                  <a:srgbClr val="003A70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10823221" y="6412794"/>
            <a:ext cx="918827" cy="365125"/>
          </a:xfrm>
          <a:prstGeom prst="rect">
            <a:avLst/>
          </a:prstGeom>
        </p:spPr>
        <p:txBody>
          <a:bodyPr/>
          <a:lstStyle/>
          <a:p>
            <a:fld id="{A95A1DAE-5E28-469D-B21F-3EC26091416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582332" y="119344"/>
            <a:ext cx="9159717" cy="10095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2"/>
          </p:nvPr>
        </p:nvSpPr>
        <p:spPr>
          <a:xfrm>
            <a:off x="9355666" y="6412794"/>
            <a:ext cx="1286933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/>
                </a:solidFill>
                <a:latin typeface="+mj-lt"/>
              </a:defRPr>
            </a:lvl1pPr>
          </a:lstStyle>
          <a:p>
            <a:fld id="{E0525570-5F0E-41D1-82F8-A837DC532889}" type="datetimeFigureOut">
              <a:rPr lang="en-US" smtClean="0"/>
              <a:t>9/11/2020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83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828304"/>
            <a:ext cx="6172200" cy="42011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rgbClr val="00B3E3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828304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aseline="0">
                <a:solidFill>
                  <a:srgbClr val="003A70"/>
                </a:solidFill>
                <a:latin typeface="+mj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582332" y="119344"/>
            <a:ext cx="9159717" cy="10095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10823221" y="6412794"/>
            <a:ext cx="918827" cy="365125"/>
          </a:xfrm>
          <a:prstGeom prst="rect">
            <a:avLst/>
          </a:prstGeom>
        </p:spPr>
        <p:txBody>
          <a:bodyPr/>
          <a:lstStyle/>
          <a:p>
            <a:fld id="{A95A1DAE-5E28-469D-B21F-3EC26091416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2"/>
          </p:nvPr>
        </p:nvSpPr>
        <p:spPr>
          <a:xfrm>
            <a:off x="9355666" y="6412794"/>
            <a:ext cx="1286933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/>
                </a:solidFill>
                <a:latin typeface="+mj-lt"/>
              </a:defRPr>
            </a:lvl1pPr>
          </a:lstStyle>
          <a:p>
            <a:fld id="{E0525570-5F0E-41D1-82F8-A837DC532889}" type="datetimeFigureOut">
              <a:rPr lang="en-US" smtClean="0"/>
              <a:t>9/11/2020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701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vider 1">
  <p:cSld name="Divider 1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A274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3" name="Google Shape;43;p9" descr="icon_large.png"/>
          <p:cNvPicPr preferRelativeResize="0"/>
          <p:nvPr/>
        </p:nvPicPr>
        <p:blipFill rotWithShape="1">
          <a:blip r:embed="rId2">
            <a:alphaModFix amt="12000"/>
          </a:blip>
          <a:srcRect/>
          <a:stretch/>
        </p:blipFill>
        <p:spPr>
          <a:xfrm>
            <a:off x="5778500" y="452967"/>
            <a:ext cx="5939366" cy="5939366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10823221" y="6412794"/>
            <a:ext cx="91882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A95A1DAE-5E28-469D-B21F-3EC26091416D}" type="slidenum">
              <a:rPr lang="en-US" smtClean="0"/>
              <a:t>‹#›</a:t>
            </a:fld>
            <a:endParaRPr lang="en-US"/>
          </a:p>
        </p:txBody>
      </p:sp>
      <p:sp>
        <p:nvSpPr>
          <p:cNvPr id="45" name="Google Shape;45;p9"/>
          <p:cNvSpPr txBox="1"/>
          <p:nvPr/>
        </p:nvSpPr>
        <p:spPr>
          <a:xfrm>
            <a:off x="1282747" y="1656394"/>
            <a:ext cx="4303426" cy="3578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46408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25570-5F0E-41D1-82F8-A837DC532889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95A1DAE-5E28-469D-B21F-3EC260914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600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tlcc_content_bkgd.jp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Date Placeholder 1"/>
          <p:cNvSpPr>
            <a:spLocks noGrp="1"/>
          </p:cNvSpPr>
          <p:nvPr>
            <p:ph type="dt" sz="half" idx="2"/>
          </p:nvPr>
        </p:nvSpPr>
        <p:spPr>
          <a:xfrm>
            <a:off x="9355666" y="6412794"/>
            <a:ext cx="1286933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/>
                </a:solidFill>
                <a:latin typeface="+mj-lt"/>
              </a:defRPr>
            </a:lvl1pPr>
          </a:lstStyle>
          <a:p>
            <a:fld id="{E0525570-5F0E-41D1-82F8-A837DC532889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0823221" y="6412794"/>
            <a:ext cx="918827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  <a:latin typeface="+mj-lt"/>
              </a:defRPr>
            </a:lvl1pPr>
          </a:lstStyle>
          <a:p>
            <a:fld id="{A95A1DAE-5E28-469D-B21F-3EC260914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083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 baseline="0">
          <a:solidFill>
            <a:schemeClr val="bg2">
              <a:lumMod val="50000"/>
            </a:schemeClr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 baseline="0">
          <a:solidFill>
            <a:schemeClr val="bg2">
              <a:lumMod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 baseline="0">
          <a:solidFill>
            <a:schemeClr val="bg2">
              <a:lumMod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 baseline="0">
          <a:solidFill>
            <a:schemeClr val="bg2">
              <a:lumMod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 baseline="0">
          <a:solidFill>
            <a:schemeClr val="bg2">
              <a:lumMod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lgerst@stlcc.ed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9805" y="2297609"/>
            <a:ext cx="9352539" cy="226278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Developing Internal Talent Through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Leadership Assessment Centers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2589" y="4794800"/>
            <a:ext cx="9506969" cy="1126283"/>
          </a:xfrm>
        </p:spPr>
        <p:txBody>
          <a:bodyPr/>
          <a:lstStyle/>
          <a:p>
            <a:pPr algn="ctr"/>
            <a:r>
              <a:rPr lang="en-US" dirty="0"/>
              <a:t>Louis F. Gerst, MA</a:t>
            </a:r>
          </a:p>
          <a:p>
            <a:pPr algn="ctr"/>
            <a:r>
              <a:rPr lang="en-US" dirty="0"/>
              <a:t>Workforce Solutions Group, St. Louis Community College</a:t>
            </a:r>
          </a:p>
        </p:txBody>
      </p:sp>
    </p:spTree>
    <p:extLst>
      <p:ext uri="{BB962C8B-B14F-4D97-AF65-F5344CB8AC3E}">
        <p14:creationId xmlns:p14="http://schemas.microsoft.com/office/powerpoint/2010/main" val="1553000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This is important</a:t>
            </a:r>
          </a:p>
          <a:p>
            <a:pPr lvl="1"/>
            <a:r>
              <a:rPr lang="en-US" dirty="0"/>
              <a:t>Bringing in the right people will maximize positive impacts – have a process</a:t>
            </a:r>
          </a:p>
          <a:p>
            <a:r>
              <a:rPr lang="en-US" dirty="0"/>
              <a:t>Your “high potentials”</a:t>
            </a:r>
          </a:p>
          <a:p>
            <a:pPr lvl="1"/>
            <a:r>
              <a:rPr lang="en-US" dirty="0"/>
              <a:t>Individuals that show promise with current performance</a:t>
            </a:r>
          </a:p>
          <a:p>
            <a:pPr lvl="1"/>
            <a:r>
              <a:rPr lang="en-US" dirty="0"/>
              <a:t>Folks who seem to have an interest in their own development</a:t>
            </a:r>
          </a:p>
          <a:p>
            <a:r>
              <a:rPr lang="en-US" dirty="0"/>
              <a:t>Investing in the future</a:t>
            </a:r>
          </a:p>
          <a:p>
            <a:pPr lvl="1"/>
            <a:r>
              <a:rPr lang="en-US" dirty="0"/>
              <a:t>People that have a high ceiling if given attention and resources</a:t>
            </a:r>
          </a:p>
          <a:p>
            <a:r>
              <a:rPr lang="en-US" dirty="0"/>
              <a:t>Retaining your best</a:t>
            </a:r>
          </a:p>
          <a:p>
            <a:pPr lvl="1"/>
            <a:r>
              <a:rPr lang="en-US" dirty="0"/>
              <a:t>People that might leave to pursue leadership elsewhere (who you would miss)</a:t>
            </a:r>
          </a:p>
          <a:p>
            <a:r>
              <a:rPr lang="en-US" dirty="0"/>
              <a:t>Avoid selection mistakes</a:t>
            </a:r>
          </a:p>
          <a:p>
            <a:pPr lvl="1"/>
            <a:r>
              <a:rPr lang="en-US" dirty="0"/>
              <a:t>It is not a place for “training people up”</a:t>
            </a:r>
          </a:p>
          <a:p>
            <a:pPr lvl="1"/>
            <a:r>
              <a:rPr lang="en-US" dirty="0"/>
              <a:t>It will always be a finite resource for the organization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Selecting Candidates</a:t>
            </a:r>
          </a:p>
        </p:txBody>
      </p:sp>
    </p:spTree>
    <p:extLst>
      <p:ext uri="{BB962C8B-B14F-4D97-AF65-F5344CB8AC3E}">
        <p14:creationId xmlns:p14="http://schemas.microsoft.com/office/powerpoint/2010/main" val="3722192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560" y="1419225"/>
            <a:ext cx="11364879" cy="4649239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In-person Facilities</a:t>
            </a:r>
          </a:p>
          <a:p>
            <a:pPr lvl="1"/>
            <a:r>
              <a:rPr lang="en-US" dirty="0"/>
              <a:t>Large group room</a:t>
            </a:r>
          </a:p>
          <a:p>
            <a:pPr lvl="1"/>
            <a:r>
              <a:rPr lang="en-US" dirty="0"/>
              <a:t>Small breakout rooms</a:t>
            </a:r>
          </a:p>
          <a:p>
            <a:pPr lvl="1"/>
            <a:r>
              <a:rPr lang="en-US" dirty="0"/>
              <a:t>Interview rooms</a:t>
            </a:r>
          </a:p>
          <a:p>
            <a:r>
              <a:rPr lang="en-US" dirty="0"/>
              <a:t>Virtual Facilities</a:t>
            </a:r>
          </a:p>
          <a:p>
            <a:pPr lvl="1"/>
            <a:r>
              <a:rPr lang="en-US" dirty="0"/>
              <a:t>Zoom or Microsoft Teams or whatever the organization is comfortable in</a:t>
            </a:r>
          </a:p>
          <a:p>
            <a:pPr lvl="1"/>
            <a:r>
              <a:rPr lang="en-US" dirty="0"/>
              <a:t>Will need to be able to facilitate multiple breakouts</a:t>
            </a:r>
          </a:p>
          <a:p>
            <a:pPr lvl="1"/>
            <a:r>
              <a:rPr lang="en-US" dirty="0"/>
              <a:t>Prepare for bumps</a:t>
            </a:r>
          </a:p>
          <a:p>
            <a:r>
              <a:rPr lang="en-US" dirty="0"/>
              <a:t>Controlled Chaos</a:t>
            </a:r>
          </a:p>
          <a:p>
            <a:pPr lvl="1"/>
            <a:r>
              <a:rPr lang="en-US" dirty="0"/>
              <a:t>Assessment centers move at a rapid pace and there are no “time-outs” </a:t>
            </a:r>
          </a:p>
          <a:p>
            <a:pPr lvl="1"/>
            <a:r>
              <a:rPr lang="en-US" dirty="0"/>
              <a:t>Every exercise in connected to the previous and the next</a:t>
            </a:r>
          </a:p>
          <a:p>
            <a:r>
              <a:rPr lang="en-US" dirty="0"/>
              <a:t>Create the Right Energy</a:t>
            </a:r>
          </a:p>
          <a:p>
            <a:pPr lvl="1"/>
            <a:r>
              <a:rPr lang="en-US" dirty="0"/>
              <a:t>People should know that it is a “big deal,” but they should also know that it is a place to do what made them successful</a:t>
            </a:r>
          </a:p>
          <a:p>
            <a:pPr lvl="1"/>
            <a:r>
              <a:rPr lang="en-US" dirty="0"/>
              <a:t>If they are their “best selves,” they will get feedback they can use</a:t>
            </a:r>
          </a:p>
          <a:p>
            <a:r>
              <a:rPr lang="en-US" dirty="0"/>
              <a:t>You Need Good People</a:t>
            </a:r>
          </a:p>
          <a:p>
            <a:pPr lvl="1"/>
            <a:r>
              <a:rPr lang="en-US" dirty="0"/>
              <a:t>It takes a logistics master to run a center smoothly</a:t>
            </a:r>
          </a:p>
          <a:p>
            <a:pPr lvl="1"/>
            <a:r>
              <a:rPr lang="en-US" dirty="0"/>
              <a:t>It is best to have independent assessor/raters – they have no vested interest in any participant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Execution: Running an Assessment Center</a:t>
            </a:r>
          </a:p>
        </p:txBody>
      </p:sp>
    </p:spTree>
    <p:extLst>
      <p:ext uri="{BB962C8B-B14F-4D97-AF65-F5344CB8AC3E}">
        <p14:creationId xmlns:p14="http://schemas.microsoft.com/office/powerpoint/2010/main" val="2114269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All Exercises Should have Scoring Standards</a:t>
            </a:r>
          </a:p>
          <a:p>
            <a:pPr lvl="1"/>
            <a:r>
              <a:rPr lang="en-US" dirty="0"/>
              <a:t>Behaviorally anchored scales</a:t>
            </a:r>
          </a:p>
          <a:p>
            <a:pPr lvl="1"/>
            <a:r>
              <a:rPr lang="en-US" dirty="0"/>
              <a:t>Tailored to the exercise</a:t>
            </a:r>
          </a:p>
          <a:p>
            <a:r>
              <a:rPr lang="en-US" dirty="0"/>
              <a:t>Ratings are Rooted in Observable Behavior</a:t>
            </a:r>
          </a:p>
          <a:p>
            <a:pPr lvl="1"/>
            <a:r>
              <a:rPr lang="en-US" dirty="0"/>
              <a:t>It will give credibility to the rating</a:t>
            </a:r>
          </a:p>
          <a:p>
            <a:r>
              <a:rPr lang="en-US" dirty="0"/>
              <a:t>Raters Need Training</a:t>
            </a:r>
          </a:p>
          <a:p>
            <a:pPr lvl="1"/>
            <a:r>
              <a:rPr lang="en-US" dirty="0"/>
              <a:t>Frame of reference training </a:t>
            </a:r>
          </a:p>
          <a:p>
            <a:r>
              <a:rPr lang="en-US" dirty="0"/>
              <a:t>Avoid Typical Rating Errors</a:t>
            </a:r>
          </a:p>
          <a:p>
            <a:pPr lvl="1"/>
            <a:r>
              <a:rPr lang="en-US" dirty="0"/>
              <a:t>Strictness</a:t>
            </a:r>
          </a:p>
          <a:p>
            <a:pPr lvl="1"/>
            <a:r>
              <a:rPr lang="en-US" dirty="0"/>
              <a:t>Leniency</a:t>
            </a:r>
          </a:p>
          <a:p>
            <a:pPr lvl="1"/>
            <a:r>
              <a:rPr lang="en-US" dirty="0"/>
              <a:t>Central Tendency</a:t>
            </a:r>
          </a:p>
          <a:p>
            <a:pPr lvl="1"/>
            <a:r>
              <a:rPr lang="en-US" dirty="0"/>
              <a:t>Halo</a:t>
            </a:r>
          </a:p>
          <a:p>
            <a:pPr lvl="1"/>
            <a:r>
              <a:rPr lang="en-US" dirty="0"/>
              <a:t>Horn</a:t>
            </a:r>
          </a:p>
          <a:p>
            <a:pPr lvl="1"/>
            <a:r>
              <a:rPr lang="en-US"/>
              <a:t>Implicit Bias</a:t>
            </a:r>
            <a:endParaRPr lang="en-US" dirty="0"/>
          </a:p>
          <a:p>
            <a:r>
              <a:rPr lang="en-US" dirty="0"/>
              <a:t>Offers Many Different Scores – They Tell a More Complete Story</a:t>
            </a:r>
          </a:p>
          <a:p>
            <a:pPr lvl="1"/>
            <a:r>
              <a:rPr lang="en-US" dirty="0"/>
              <a:t>Competencies within exercises</a:t>
            </a:r>
          </a:p>
          <a:p>
            <a:pPr lvl="1"/>
            <a:r>
              <a:rPr lang="en-US" dirty="0"/>
              <a:t>Competencies across exercises</a:t>
            </a:r>
          </a:p>
          <a:p>
            <a:pPr lvl="1"/>
            <a:r>
              <a:rPr lang="en-US" dirty="0"/>
              <a:t>Overall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Scoring an Assessment Center Experience</a:t>
            </a:r>
          </a:p>
        </p:txBody>
      </p:sp>
    </p:spTree>
    <p:extLst>
      <p:ext uri="{BB962C8B-B14F-4D97-AF65-F5344CB8AC3E}">
        <p14:creationId xmlns:p14="http://schemas.microsoft.com/office/powerpoint/2010/main" val="8778784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Transparency </a:t>
            </a:r>
          </a:p>
          <a:p>
            <a:pPr lvl="1"/>
            <a:r>
              <a:rPr lang="en-US" dirty="0"/>
              <a:t>It is a best practice to share the results of the center with participants as clearly and completely as possible</a:t>
            </a:r>
          </a:p>
          <a:p>
            <a:pPr lvl="1"/>
            <a:r>
              <a:rPr lang="en-US" dirty="0"/>
              <a:t>It is the only way that they can maximize feedback</a:t>
            </a:r>
          </a:p>
          <a:p>
            <a:r>
              <a:rPr lang="en-US" dirty="0"/>
              <a:t>Presenting Data</a:t>
            </a:r>
          </a:p>
          <a:p>
            <a:pPr lvl="1"/>
            <a:r>
              <a:rPr lang="en-US" dirty="0"/>
              <a:t>There should be an extended conversation between the assessor/rater and the participant following the center</a:t>
            </a:r>
          </a:p>
          <a:p>
            <a:pPr lvl="1"/>
            <a:r>
              <a:rPr lang="en-US" dirty="0"/>
              <a:t>The experience should be discussed from both persons point of view</a:t>
            </a:r>
          </a:p>
          <a:p>
            <a:pPr lvl="1"/>
            <a:r>
              <a:rPr lang="en-US" dirty="0"/>
              <a:t>Share perceived strengths and areas of development in competency language, citing behavioral examples</a:t>
            </a:r>
          </a:p>
          <a:p>
            <a:pPr lvl="1"/>
            <a:r>
              <a:rPr lang="en-US" dirty="0"/>
              <a:t>Determine the insights that are most important</a:t>
            </a:r>
          </a:p>
          <a:p>
            <a:r>
              <a:rPr lang="en-US" dirty="0"/>
              <a:t>Creating a Plan for Development</a:t>
            </a:r>
          </a:p>
          <a:p>
            <a:pPr lvl="1"/>
            <a:r>
              <a:rPr lang="en-US" dirty="0"/>
              <a:t>Given all the new data, what is most important? </a:t>
            </a:r>
          </a:p>
          <a:p>
            <a:pPr lvl="1"/>
            <a:r>
              <a:rPr lang="en-US" dirty="0"/>
              <a:t>Utilize the organization’s existing development process and partner to create a formal plan as a foundation for coaching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After the Assessment Center</a:t>
            </a:r>
          </a:p>
        </p:txBody>
      </p:sp>
    </p:spTree>
    <p:extLst>
      <p:ext uri="{BB962C8B-B14F-4D97-AF65-F5344CB8AC3E}">
        <p14:creationId xmlns:p14="http://schemas.microsoft.com/office/powerpoint/2010/main" val="2794383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It Starts with the Debrief</a:t>
            </a:r>
          </a:p>
          <a:p>
            <a:pPr lvl="1"/>
            <a:r>
              <a:rPr lang="en-US" dirty="0"/>
              <a:t>Both parties are getting a feel for what is important and how to best use coaching</a:t>
            </a:r>
          </a:p>
          <a:p>
            <a:pPr lvl="1"/>
            <a:r>
              <a:rPr lang="en-US" dirty="0"/>
              <a:t>There is more data than what came from the assessment center – consider it</a:t>
            </a:r>
          </a:p>
          <a:p>
            <a:r>
              <a:rPr lang="en-US" dirty="0"/>
              <a:t>Intentional Change</a:t>
            </a:r>
          </a:p>
          <a:p>
            <a:pPr lvl="1"/>
            <a:r>
              <a:rPr lang="en-US" dirty="0"/>
              <a:t>Development is about choosing one or two things to do differently</a:t>
            </a:r>
          </a:p>
          <a:p>
            <a:pPr lvl="1"/>
            <a:r>
              <a:rPr lang="en-US" dirty="0"/>
              <a:t>You cannot have 5 top priorities</a:t>
            </a:r>
          </a:p>
          <a:p>
            <a:pPr lvl="1"/>
            <a:r>
              <a:rPr lang="en-US" dirty="0"/>
              <a:t>Utilize “action learning”</a:t>
            </a:r>
          </a:p>
          <a:p>
            <a:pPr lvl="1"/>
            <a:r>
              <a:rPr lang="en-US" dirty="0"/>
              <a:t>Make a plan – execute – talk about the results</a:t>
            </a:r>
          </a:p>
          <a:p>
            <a:r>
              <a:rPr lang="en-US" dirty="0"/>
              <a:t>Continuous Assessment and Flexibility</a:t>
            </a:r>
          </a:p>
          <a:p>
            <a:pPr lvl="1"/>
            <a:r>
              <a:rPr lang="en-US" dirty="0"/>
              <a:t>Do not overcommit to a plan for development – pay attention to how it is going</a:t>
            </a:r>
          </a:p>
          <a:p>
            <a:pPr lvl="1"/>
            <a:r>
              <a:rPr lang="en-US" dirty="0"/>
              <a:t>Sometimes things change and you should be ready to change focus</a:t>
            </a:r>
          </a:p>
          <a:p>
            <a:r>
              <a:rPr lang="en-US" dirty="0"/>
              <a:t>The End is the Beginning </a:t>
            </a:r>
          </a:p>
          <a:p>
            <a:pPr lvl="1"/>
            <a:r>
              <a:rPr lang="en-US" dirty="0"/>
              <a:t>When coaching ends, it is important to transition into a lifetime of development</a:t>
            </a:r>
          </a:p>
          <a:p>
            <a:pPr lvl="1"/>
            <a:r>
              <a:rPr lang="en-US" dirty="0"/>
              <a:t>If you are not developing, you are slipping back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Coaching</a:t>
            </a:r>
          </a:p>
        </p:txBody>
      </p:sp>
    </p:spTree>
    <p:extLst>
      <p:ext uri="{BB962C8B-B14F-4D97-AF65-F5344CB8AC3E}">
        <p14:creationId xmlns:p14="http://schemas.microsoft.com/office/powerpoint/2010/main" val="2404848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 Leadership Assessment Centers to Develop &amp; Retain Future Leaders</a:t>
            </a:r>
          </a:p>
          <a:p>
            <a:pPr lvl="1"/>
            <a:r>
              <a:rPr lang="en-US" dirty="0"/>
              <a:t>Create a culture of growth and development</a:t>
            </a:r>
          </a:p>
          <a:p>
            <a:pPr lvl="1"/>
            <a:r>
              <a:rPr lang="en-US" dirty="0"/>
              <a:t>Leadership development takes time – organizations need to be proactive and planful</a:t>
            </a:r>
          </a:p>
          <a:p>
            <a:r>
              <a:rPr lang="en-US" dirty="0"/>
              <a:t>Your People are Potentially Your Greatest Resource</a:t>
            </a:r>
          </a:p>
          <a:p>
            <a:pPr lvl="1"/>
            <a:r>
              <a:rPr lang="en-US" dirty="0"/>
              <a:t>Let them know how you feel about them</a:t>
            </a:r>
          </a:p>
          <a:p>
            <a:pPr lvl="1"/>
            <a:r>
              <a:rPr lang="en-US" dirty="0"/>
              <a:t>Provide them the resources they need to reach their potential</a:t>
            </a:r>
          </a:p>
          <a:p>
            <a:r>
              <a:rPr lang="en-US" dirty="0"/>
              <a:t>Invest in Them and Watch for the dividends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39326267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53C3B4C-6D09-4969-B15D-46D2877CE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>
                <a:solidFill>
                  <a:schemeClr val="tx1"/>
                </a:solidFill>
              </a:rPr>
              <a:t>Lou Gerst, MA </a:t>
            </a:r>
          </a:p>
          <a:p>
            <a:pPr marL="0" indent="0">
              <a:buNone/>
            </a:pPr>
            <a:r>
              <a:rPr lang="en-US" i="1" dirty="0"/>
              <a:t>Business Practice Leader for Strategic Talent Development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Workforce Solutions Group, St. Louis Community College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lgerst@stlcc.edu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(314) 276-3028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5B7CAF3-1ADF-4C42-8709-A339183C4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Thanks for Your Time</a:t>
            </a:r>
          </a:p>
        </p:txBody>
      </p:sp>
    </p:spTree>
    <p:extLst>
      <p:ext uri="{BB962C8B-B14F-4D97-AF65-F5344CB8AC3E}">
        <p14:creationId xmlns:p14="http://schemas.microsoft.com/office/powerpoint/2010/main" val="1931272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560" y="1340918"/>
            <a:ext cx="11364879" cy="4176164"/>
          </a:xfrm>
        </p:spPr>
        <p:txBody>
          <a:bodyPr/>
          <a:lstStyle/>
          <a:p>
            <a:r>
              <a:rPr lang="en-US" dirty="0"/>
              <a:t>Defining Assessment Centers</a:t>
            </a:r>
          </a:p>
          <a:p>
            <a:r>
              <a:rPr lang="en-US" dirty="0"/>
              <a:t>Creating an Assessment Center</a:t>
            </a:r>
          </a:p>
          <a:p>
            <a:r>
              <a:rPr lang="en-US" dirty="0"/>
              <a:t>Selecting the Right Candidates</a:t>
            </a:r>
          </a:p>
          <a:p>
            <a:r>
              <a:rPr lang="en-US" dirty="0"/>
              <a:t>Execution: Running an Assessment Center</a:t>
            </a:r>
          </a:p>
          <a:p>
            <a:r>
              <a:rPr lang="en-US" dirty="0"/>
              <a:t>After the Center</a:t>
            </a:r>
          </a:p>
          <a:p>
            <a:r>
              <a:rPr lang="en-US" dirty="0"/>
              <a:t>Coaching</a:t>
            </a:r>
          </a:p>
          <a:p>
            <a:r>
              <a:rPr lang="en-US" dirty="0"/>
              <a:t>Summary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2179371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 is a collection of exercises of different types designed to assess readiness for a specific position or level of leadership</a:t>
            </a:r>
          </a:p>
          <a:p>
            <a:r>
              <a:rPr lang="en-US" dirty="0"/>
              <a:t>Often portrayed as a “day in the life” of a person in the target position</a:t>
            </a:r>
          </a:p>
          <a:p>
            <a:pPr lvl="1"/>
            <a:r>
              <a:rPr lang="en-US" dirty="0"/>
              <a:t>A collection of activities that reflect the role</a:t>
            </a:r>
          </a:p>
          <a:p>
            <a:pPr lvl="1"/>
            <a:r>
              <a:rPr lang="en-US" dirty="0"/>
              <a:t>As much variety as exists in the role</a:t>
            </a:r>
          </a:p>
          <a:p>
            <a:pPr lvl="1"/>
            <a:r>
              <a:rPr lang="en-US" dirty="0"/>
              <a:t>A role that justifies the investment of an assessment center will include a variety of duties</a:t>
            </a:r>
          </a:p>
          <a:p>
            <a:pPr lvl="1"/>
            <a:r>
              <a:rPr lang="en-US" dirty="0"/>
              <a:t>Very often people are pushed to their limit – it is in the design</a:t>
            </a:r>
          </a:p>
          <a:p>
            <a:r>
              <a:rPr lang="en-US" dirty="0"/>
              <a:t>It runs continuously – there are few breaks, and the exercises are often interdependent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Assessment Centers</a:t>
            </a:r>
            <a:br>
              <a:rPr lang="en-US" dirty="0"/>
            </a:br>
            <a:r>
              <a:rPr lang="en-US" dirty="0"/>
              <a:t>What do They Look Like?</a:t>
            </a:r>
          </a:p>
        </p:txBody>
      </p:sp>
    </p:spTree>
    <p:extLst>
      <p:ext uri="{BB962C8B-B14F-4D97-AF65-F5344CB8AC3E}">
        <p14:creationId xmlns:p14="http://schemas.microsoft.com/office/powerpoint/2010/main" val="3854638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generate data regarding specific development needs for individuals</a:t>
            </a:r>
          </a:p>
          <a:p>
            <a:r>
              <a:rPr lang="en-US" dirty="0"/>
              <a:t>To create a leadership pipeline for organizations – to help create a “leadership bench”</a:t>
            </a:r>
          </a:p>
          <a:p>
            <a:r>
              <a:rPr lang="en-US" dirty="0"/>
              <a:t>To establish an organization focus on growth and development of internal employees</a:t>
            </a:r>
          </a:p>
          <a:p>
            <a:r>
              <a:rPr lang="en-US" dirty="0"/>
              <a:t>To demonstrate a visible investment in leadership and to take better advantage of the people resources of the organization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Assessment Centers</a:t>
            </a:r>
            <a:br>
              <a:rPr lang="en-US" dirty="0"/>
            </a:br>
            <a:r>
              <a:rPr lang="en-US" dirty="0"/>
              <a:t>What is the Purpose?</a:t>
            </a:r>
          </a:p>
        </p:txBody>
      </p:sp>
    </p:spTree>
    <p:extLst>
      <p:ext uri="{BB962C8B-B14F-4D97-AF65-F5344CB8AC3E}">
        <p14:creationId xmlns:p14="http://schemas.microsoft.com/office/powerpoint/2010/main" val="3153691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1850155-A208-4F26-969A-CFFB2ACC36B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200" dirty="0"/>
              <a:t>Benefits</a:t>
            </a:r>
          </a:p>
          <a:p>
            <a:r>
              <a:rPr lang="en-US" sz="2200" dirty="0"/>
              <a:t>Works as a Realistic Job Preview for potential leaders</a:t>
            </a:r>
          </a:p>
          <a:p>
            <a:r>
              <a:rPr lang="en-US" sz="2200" dirty="0"/>
              <a:t>Allows a glimpse into how individuals react to real world business situations</a:t>
            </a:r>
          </a:p>
          <a:p>
            <a:r>
              <a:rPr lang="en-US" sz="2200" dirty="0"/>
              <a:t>Provides a more precise assessment of leadership talent</a:t>
            </a:r>
          </a:p>
          <a:p>
            <a:r>
              <a:rPr lang="en-US" sz="2200" dirty="0"/>
              <a:t>Results in specific, behavioral feedback to help groom leadership skills</a:t>
            </a:r>
          </a:p>
          <a:p>
            <a:r>
              <a:rPr lang="en-US" sz="2200" dirty="0"/>
              <a:t>Entirely customizable to the leadership needs of the organization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CCAAF-3D42-4EC1-A1CB-84C02345348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200" dirty="0"/>
              <a:t>Challenges</a:t>
            </a:r>
          </a:p>
          <a:p>
            <a:r>
              <a:rPr lang="en-US" sz="2200" dirty="0"/>
              <a:t>It takes an investment of time and resources to build</a:t>
            </a:r>
          </a:p>
          <a:p>
            <a:r>
              <a:rPr lang="en-US" sz="2200" dirty="0"/>
              <a:t>It takes an investment of time and resources to run</a:t>
            </a:r>
          </a:p>
          <a:p>
            <a:r>
              <a:rPr lang="en-US" sz="2200" dirty="0"/>
              <a:t>It takes an investment of time and resources to maximize the outcomes</a:t>
            </a:r>
          </a:p>
          <a:p>
            <a:r>
              <a:rPr lang="en-US" sz="2200" dirty="0"/>
              <a:t>People who are not invited to attend can feel left out (may be good &amp; bad)</a:t>
            </a:r>
          </a:p>
          <a:p>
            <a:pPr marL="0" indent="0">
              <a:buNone/>
            </a:pPr>
            <a:endParaRPr lang="en-US" sz="2200" dirty="0"/>
          </a:p>
          <a:p>
            <a:endParaRPr lang="en-US" sz="2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0855132-C333-4727-9EE7-506E0B021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Assessment Centers</a:t>
            </a:r>
            <a:br>
              <a:rPr lang="en-US" dirty="0"/>
            </a:br>
            <a:r>
              <a:rPr lang="en-US" dirty="0"/>
              <a:t>What are the Benefits/Challenges?</a:t>
            </a:r>
          </a:p>
        </p:txBody>
      </p:sp>
    </p:spTree>
    <p:extLst>
      <p:ext uri="{BB962C8B-B14F-4D97-AF65-F5344CB8AC3E}">
        <p14:creationId xmlns:p14="http://schemas.microsoft.com/office/powerpoint/2010/main" val="1432524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Edward Jones Investments</a:t>
            </a:r>
          </a:p>
          <a:p>
            <a:r>
              <a:rPr lang="en-US" sz="3600" dirty="0"/>
              <a:t>Johnson &amp; Johnson</a:t>
            </a:r>
          </a:p>
          <a:p>
            <a:r>
              <a:rPr lang="en-US" sz="3600" dirty="0"/>
              <a:t>Anheuser Busch</a:t>
            </a:r>
          </a:p>
          <a:p>
            <a:r>
              <a:rPr lang="en-US" sz="3600" dirty="0"/>
              <a:t>Raytheon Technologies</a:t>
            </a:r>
          </a:p>
          <a:p>
            <a:r>
              <a:rPr lang="en-US" sz="3600" dirty="0"/>
              <a:t>Monsanto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Assessment Centers: Who uses them?</a:t>
            </a:r>
          </a:p>
        </p:txBody>
      </p:sp>
    </p:spTree>
    <p:extLst>
      <p:ext uri="{BB962C8B-B14F-4D97-AF65-F5344CB8AC3E}">
        <p14:creationId xmlns:p14="http://schemas.microsoft.com/office/powerpoint/2010/main" val="3670620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 starts with understanding the target role</a:t>
            </a:r>
          </a:p>
          <a:p>
            <a:r>
              <a:rPr lang="en-US" dirty="0"/>
              <a:t>Job behaviors</a:t>
            </a:r>
          </a:p>
          <a:p>
            <a:r>
              <a:rPr lang="en-US" dirty="0"/>
              <a:t>Potential pitfalls</a:t>
            </a:r>
          </a:p>
          <a:p>
            <a:r>
              <a:rPr lang="en-US" dirty="0"/>
              <a:t>Skills that increase the likelihood of success</a:t>
            </a:r>
          </a:p>
          <a:p>
            <a:r>
              <a:rPr lang="en-US" dirty="0"/>
              <a:t>Tendencies, reactions and characteristics that might get in the way of success</a:t>
            </a:r>
          </a:p>
          <a:p>
            <a:r>
              <a:rPr lang="en-US" dirty="0"/>
              <a:t>A good job analysis is the foundation of the process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Creating an Assessment Center: Job Analysis</a:t>
            </a:r>
          </a:p>
        </p:txBody>
      </p:sp>
    </p:spTree>
    <p:extLst>
      <p:ext uri="{BB962C8B-B14F-4D97-AF65-F5344CB8AC3E}">
        <p14:creationId xmlns:p14="http://schemas.microsoft.com/office/powerpoint/2010/main" val="3032597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 common language in an organization that describes what it takes to be successful as a leader</a:t>
            </a:r>
          </a:p>
          <a:p>
            <a:r>
              <a:rPr lang="en-US" dirty="0"/>
              <a:t>Broad categories – specific &amp; different depending on the role/org/industry</a:t>
            </a:r>
          </a:p>
          <a:p>
            <a:pPr lvl="1"/>
            <a:r>
              <a:rPr lang="en-US" dirty="0"/>
              <a:t>Communication</a:t>
            </a:r>
          </a:p>
          <a:p>
            <a:pPr lvl="1"/>
            <a:r>
              <a:rPr lang="en-US" dirty="0"/>
              <a:t>Problem solving</a:t>
            </a:r>
          </a:p>
          <a:p>
            <a:pPr lvl="1"/>
            <a:r>
              <a:rPr lang="en-US" dirty="0"/>
              <a:t>Collaboration</a:t>
            </a:r>
          </a:p>
          <a:p>
            <a:pPr lvl="1"/>
            <a:r>
              <a:rPr lang="en-US" dirty="0"/>
              <a:t>Creativity</a:t>
            </a:r>
          </a:p>
          <a:p>
            <a:pPr lvl="1"/>
            <a:r>
              <a:rPr lang="en-US" dirty="0"/>
              <a:t>Strategic thinking</a:t>
            </a:r>
          </a:p>
          <a:p>
            <a:pPr lvl="1"/>
            <a:r>
              <a:rPr lang="en-US" dirty="0"/>
              <a:t>Developing others</a:t>
            </a:r>
          </a:p>
          <a:p>
            <a:pPr lvl="1"/>
            <a:r>
              <a:rPr lang="en-US" dirty="0"/>
              <a:t>Building relationships</a:t>
            </a:r>
          </a:p>
          <a:p>
            <a:r>
              <a:rPr lang="en-US" dirty="0"/>
              <a:t>If you do not have these, there are ways to get them</a:t>
            </a:r>
          </a:p>
          <a:p>
            <a:r>
              <a:rPr lang="en-US" dirty="0"/>
              <a:t>This is what we want to measure and develop!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Creating an Assessment Center </a:t>
            </a:r>
            <a:br>
              <a:rPr lang="en-US" dirty="0"/>
            </a:br>
            <a:r>
              <a:rPr lang="en-US" dirty="0"/>
              <a:t>The Role of Leadership Competencies </a:t>
            </a:r>
          </a:p>
        </p:txBody>
      </p:sp>
    </p:spTree>
    <p:extLst>
      <p:ext uri="{BB962C8B-B14F-4D97-AF65-F5344CB8AC3E}">
        <p14:creationId xmlns:p14="http://schemas.microsoft.com/office/powerpoint/2010/main" val="823508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goal is to develop exercises that are realistic, representative, and that create opportunities to measure the important competencies</a:t>
            </a:r>
          </a:p>
          <a:p>
            <a:r>
              <a:rPr lang="en-US" dirty="0"/>
              <a:t>Competencies are measured in different types of exercises</a:t>
            </a:r>
          </a:p>
          <a:p>
            <a:r>
              <a:rPr lang="en-US" dirty="0"/>
              <a:t>General components:</a:t>
            </a:r>
          </a:p>
          <a:p>
            <a:pPr lvl="1"/>
            <a:r>
              <a:rPr lang="en-US" dirty="0"/>
              <a:t>In-basket – how competencies manifest in dealing with emails/messages</a:t>
            </a:r>
          </a:p>
          <a:p>
            <a:pPr lvl="1"/>
            <a:r>
              <a:rPr lang="en-US" dirty="0"/>
              <a:t>Role play – how do competencies show up dealing one-on-one</a:t>
            </a:r>
          </a:p>
          <a:p>
            <a:pPr lvl="1"/>
            <a:r>
              <a:rPr lang="en-US" dirty="0"/>
              <a:t>Presentation – competencies in preparing, creating and executing a message</a:t>
            </a:r>
          </a:p>
          <a:p>
            <a:pPr lvl="1"/>
            <a:r>
              <a:rPr lang="en-US" dirty="0"/>
              <a:t>Group work – the impact of others on demonstration of competencies</a:t>
            </a:r>
          </a:p>
          <a:p>
            <a:pPr lvl="1"/>
            <a:r>
              <a:rPr lang="en-US" dirty="0"/>
              <a:t>Any other behavior that is associated with the role</a:t>
            </a:r>
          </a:p>
          <a:p>
            <a:r>
              <a:rPr lang="en-US" dirty="0"/>
              <a:t>Everything must be packaged into a believable and logistically simple “day in the life”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Creating an Assessment Center</a:t>
            </a:r>
            <a:br>
              <a:rPr lang="en-US" dirty="0"/>
            </a:br>
            <a:r>
              <a:rPr lang="en-US" dirty="0"/>
              <a:t>Developing Exercises </a:t>
            </a:r>
          </a:p>
        </p:txBody>
      </p:sp>
    </p:spTree>
    <p:extLst>
      <p:ext uri="{BB962C8B-B14F-4D97-AF65-F5344CB8AC3E}">
        <p14:creationId xmlns:p14="http://schemas.microsoft.com/office/powerpoint/2010/main" val="3955961682"/>
      </p:ext>
    </p:extLst>
  </p:cSld>
  <p:clrMapOvr>
    <a:masterClrMapping/>
  </p:clrMapOvr>
</p:sld>
</file>

<file path=ppt/theme/theme1.xml><?xml version="1.0" encoding="utf-8"?>
<a:theme xmlns:a="http://schemas.openxmlformats.org/drawingml/2006/main" name="STLCC Basic Theme 2">
  <a:themeElements>
    <a:clrScheme name="STLCC">
      <a:dk1>
        <a:srgbClr val="1B274A"/>
      </a:dk1>
      <a:lt1>
        <a:srgbClr val="FFFFFF"/>
      </a:lt1>
      <a:dk2>
        <a:srgbClr val="0070B2"/>
      </a:dk2>
      <a:lt2>
        <a:srgbClr val="E7E6E6"/>
      </a:lt2>
      <a:accent1>
        <a:srgbClr val="00A0D6"/>
      </a:accent1>
      <a:accent2>
        <a:srgbClr val="42B3DC"/>
      </a:accent2>
      <a:accent3>
        <a:srgbClr val="333C45"/>
      </a:accent3>
      <a:accent4>
        <a:srgbClr val="5CAC34"/>
      </a:accent4>
      <a:accent5>
        <a:srgbClr val="009A8B"/>
      </a:accent5>
      <a:accent6>
        <a:srgbClr val="DF6421"/>
      </a:accent6>
      <a:hlink>
        <a:srgbClr val="41B3DC"/>
      </a:hlink>
      <a:folHlink>
        <a:srgbClr val="0070B2"/>
      </a:folHlink>
    </a:clrScheme>
    <a:fontScheme name="Arial-Times New Roman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LCC Basic Theme 2" id="{FB4A0353-CE93-48E1-8D62-7C3B56D10783}" vid="{C45C797D-3449-4BDA-B9A2-8B88898A313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9d708fe1-499a-404b-8760-7fadc8efcb0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D25DA7EFABEF439271A3FD99786188" ma:contentTypeVersion="14" ma:contentTypeDescription="Create a new document." ma:contentTypeScope="" ma:versionID="83f5729b119d806f3c9f0b5b27ae4897">
  <xsd:schema xmlns:xsd="http://www.w3.org/2001/XMLSchema" xmlns:xs="http://www.w3.org/2001/XMLSchema" xmlns:p="http://schemas.microsoft.com/office/2006/metadata/properties" xmlns:ns2="9d708fe1-499a-404b-8760-7fadc8efcb04" xmlns:ns3="0ea9a507-3a85-4b04-86ce-1835e911386e" targetNamespace="http://schemas.microsoft.com/office/2006/metadata/properties" ma:root="true" ma:fieldsID="5f94c4f7a8e175909b42d24fc7561050" ns2:_="" ns3:_="">
    <xsd:import namespace="9d708fe1-499a-404b-8760-7fadc8efcb04"/>
    <xsd:import namespace="0ea9a507-3a85-4b04-86ce-1835e91138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_Flow_SignoffStatu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708fe1-499a-404b-8760-7fadc8efcb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Flow_SignoffStatus" ma:index="10" nillable="true" ma:displayName="Sign-off status" ma:internalName="Sign_x002d_off_x0020_status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a9a507-3a85-4b04-86ce-1835e911386e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755C918-7ED2-400A-A843-70C08B84D06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670810C-36E9-469A-AE21-BF6331AB92C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43C2AEB-DF14-4603-B6B6-1C5BCA98F039}"/>
</file>

<file path=docProps/app.xml><?xml version="1.0" encoding="utf-8"?>
<Properties xmlns="http://schemas.openxmlformats.org/officeDocument/2006/extended-properties" xmlns:vt="http://schemas.openxmlformats.org/officeDocument/2006/docPropsVTypes">
  <Template>STLCC Basic Theme 2.thmx</Template>
  <TotalTime>4126</TotalTime>
  <Words>1234</Words>
  <Application>Microsoft Office PowerPoint</Application>
  <PresentationFormat>Widescreen</PresentationFormat>
  <Paragraphs>164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STLCC Basic Theme 2</vt:lpstr>
      <vt:lpstr>Developing Internal Talent Through  Leadership Assessment Centers </vt:lpstr>
      <vt:lpstr>Agenda</vt:lpstr>
      <vt:lpstr>Assessment Centers What do They Look Like?</vt:lpstr>
      <vt:lpstr>Assessment Centers What is the Purpose?</vt:lpstr>
      <vt:lpstr>Assessment Centers What are the Benefits/Challenges?</vt:lpstr>
      <vt:lpstr>Assessment Centers: Who uses them?</vt:lpstr>
      <vt:lpstr>Creating an Assessment Center: Job Analysis</vt:lpstr>
      <vt:lpstr>Creating an Assessment Center  The Role of Leadership Competencies </vt:lpstr>
      <vt:lpstr>Creating an Assessment Center Developing Exercises </vt:lpstr>
      <vt:lpstr>Selecting Candidates</vt:lpstr>
      <vt:lpstr>Execution: Running an Assessment Center</vt:lpstr>
      <vt:lpstr>Scoring an Assessment Center Experience</vt:lpstr>
      <vt:lpstr>After the Assessment Center</vt:lpstr>
      <vt:lpstr>Coaching</vt:lpstr>
      <vt:lpstr>Summary</vt:lpstr>
      <vt:lpstr>Thanks for Your Time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Difficult Conversations Overcoming Organizational Defensive Routines</dc:title>
  <dc:creator>Gerst, Lou</dc:creator>
  <cp:lastModifiedBy>Louis Gerst</cp:lastModifiedBy>
  <cp:revision>75</cp:revision>
  <dcterms:created xsi:type="dcterms:W3CDTF">2019-02-04T15:03:22Z</dcterms:created>
  <dcterms:modified xsi:type="dcterms:W3CDTF">2020-09-11T20:59:28Z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0x010100CAD25DA7EFABEF439271A3FD99786188</vt:lpwstr>
  </property>
  <property fmtid="{D5CDD505-2E9C-101B-9397-08002B2CF9AE}" pid="3" name="Order">
    <vt:r8>28286800</vt:r8>
  </property>
</Properties>
</file>