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9" r:id="rId5"/>
    <p:sldId id="272" r:id="rId6"/>
    <p:sldId id="273" r:id="rId7"/>
    <p:sldId id="275" r:id="rId8"/>
    <p:sldId id="274" r:id="rId9"/>
    <p:sldId id="257" r:id="rId10"/>
    <p:sldId id="271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C3B"/>
    <a:srgbClr val="494C4C"/>
    <a:srgbClr val="869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CD454-F772-441D-A17B-325DA61431D5}" v="27" dt="2021-10-25T16:30:21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 snapToGrid="0" snapToObjects="1">
      <p:cViewPr varScale="1">
        <p:scale>
          <a:sx n="98" d="100"/>
          <a:sy n="98" d="100"/>
        </p:scale>
        <p:origin x="2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Roberge" userId="10030000addab8d9" providerId="None" clId="Web-{BE2A8919-8D4B-4BDB-8E22-5B67C5C24EC8}"/>
    <pc:docChg chg="modSld">
      <pc:chgData name="Jeff Roberge" userId="10030000addab8d9" providerId="None" clId="Web-{BE2A8919-8D4B-4BDB-8E22-5B67C5C24EC8}" dt="2020-09-09T16:52:38.941" v="995" actId="20577"/>
      <pc:docMkLst>
        <pc:docMk/>
      </pc:docMkLst>
      <pc:sldChg chg="modSp">
        <pc:chgData name="Jeff Roberge" userId="10030000addab8d9" providerId="None" clId="Web-{BE2A8919-8D4B-4BDB-8E22-5B67C5C24EC8}" dt="2020-09-09T16:49:18.937" v="989" actId="1076"/>
        <pc:sldMkLst>
          <pc:docMk/>
          <pc:sldMk cId="1011012759" sldId="257"/>
        </pc:sldMkLst>
        <pc:spChg chg="mod">
          <ac:chgData name="Jeff Roberge" userId="10030000addab8d9" providerId="None" clId="Web-{BE2A8919-8D4B-4BDB-8E22-5B67C5C24EC8}" dt="2020-09-09T16:41:44.382" v="840" actId="20577"/>
          <ac:spMkLst>
            <pc:docMk/>
            <pc:sldMk cId="1011012759" sldId="257"/>
            <ac:spMk id="5" creationId="{00000000-0000-0000-0000-000000000000}"/>
          </ac:spMkLst>
        </pc:spChg>
        <pc:spChg chg="mod">
          <ac:chgData name="Jeff Roberge" userId="10030000addab8d9" providerId="None" clId="Web-{BE2A8919-8D4B-4BDB-8E22-5B67C5C24EC8}" dt="2020-09-09T16:39:39.895" v="803" actId="20577"/>
          <ac:spMkLst>
            <pc:docMk/>
            <pc:sldMk cId="1011012759" sldId="257"/>
            <ac:spMk id="7" creationId="{93432BCB-7518-4D0F-8FFA-84D4F33746C1}"/>
          </ac:spMkLst>
        </pc:spChg>
        <pc:picChg chg="mod">
          <ac:chgData name="Jeff Roberge" userId="10030000addab8d9" providerId="None" clId="Web-{BE2A8919-8D4B-4BDB-8E22-5B67C5C24EC8}" dt="2020-09-09T16:49:18.937" v="989" actId="1076"/>
          <ac:picMkLst>
            <pc:docMk/>
            <pc:sldMk cId="1011012759" sldId="257"/>
            <ac:picMk id="2" creationId="{00000000-0000-0000-0000-000000000000}"/>
          </ac:picMkLst>
        </pc:picChg>
      </pc:sldChg>
      <pc:sldChg chg="modSp">
        <pc:chgData name="Jeff Roberge" userId="10030000addab8d9" providerId="None" clId="Web-{BE2A8919-8D4B-4BDB-8E22-5B67C5C24EC8}" dt="2020-09-09T16:42:18.711" v="854" actId="20577"/>
        <pc:sldMkLst>
          <pc:docMk/>
          <pc:sldMk cId="2938292958" sldId="270"/>
        </pc:sldMkLst>
        <pc:spChg chg="mod">
          <ac:chgData name="Jeff Roberge" userId="10030000addab8d9" providerId="None" clId="Web-{BE2A8919-8D4B-4BDB-8E22-5B67C5C24EC8}" dt="2020-09-09T16:42:18.711" v="854" actId="20577"/>
          <ac:spMkLst>
            <pc:docMk/>
            <pc:sldMk cId="2938292958" sldId="270"/>
            <ac:spMk id="6" creationId="{00000000-0000-0000-0000-000000000000}"/>
          </ac:spMkLst>
        </pc:spChg>
      </pc:sldChg>
      <pc:sldChg chg="modSp">
        <pc:chgData name="Jeff Roberge" userId="10030000addab8d9" providerId="None" clId="Web-{BE2A8919-8D4B-4BDB-8E22-5B67C5C24EC8}" dt="2020-09-09T16:38:50.426" v="788" actId="20577"/>
        <pc:sldMkLst>
          <pc:docMk/>
          <pc:sldMk cId="1601801490" sldId="271"/>
        </pc:sldMkLst>
        <pc:spChg chg="mod">
          <ac:chgData name="Jeff Roberge" userId="10030000addab8d9" providerId="None" clId="Web-{BE2A8919-8D4B-4BDB-8E22-5B67C5C24EC8}" dt="2020-09-09T16:38:50.426" v="788" actId="20577"/>
          <ac:spMkLst>
            <pc:docMk/>
            <pc:sldMk cId="1601801490" sldId="271"/>
            <ac:spMk id="5" creationId="{00000000-0000-0000-0000-000000000000}"/>
          </ac:spMkLst>
        </pc:spChg>
      </pc:sldChg>
      <pc:sldChg chg="modSp">
        <pc:chgData name="Jeff Roberge" userId="10030000addab8d9" providerId="None" clId="Web-{BE2A8919-8D4B-4BDB-8E22-5B67C5C24EC8}" dt="2020-09-09T16:44:19.619" v="866" actId="20577"/>
        <pc:sldMkLst>
          <pc:docMk/>
          <pc:sldMk cId="561982977" sldId="272"/>
        </pc:sldMkLst>
        <pc:spChg chg="mod">
          <ac:chgData name="Jeff Roberge" userId="10030000addab8d9" providerId="None" clId="Web-{BE2A8919-8D4B-4BDB-8E22-5B67C5C24EC8}" dt="2020-09-09T16:44:19.619" v="866" actId="20577"/>
          <ac:spMkLst>
            <pc:docMk/>
            <pc:sldMk cId="561982977" sldId="272"/>
            <ac:spMk id="2" creationId="{00000000-0000-0000-0000-000000000000}"/>
          </ac:spMkLst>
        </pc:spChg>
        <pc:spChg chg="mod">
          <ac:chgData name="Jeff Roberge" userId="10030000addab8d9" providerId="None" clId="Web-{BE2A8919-8D4B-4BDB-8E22-5B67C5C24EC8}" dt="2020-09-09T15:58:49.098" v="10" actId="20577"/>
          <ac:spMkLst>
            <pc:docMk/>
            <pc:sldMk cId="561982977" sldId="272"/>
            <ac:spMk id="5" creationId="{00000000-0000-0000-0000-000000000000}"/>
          </ac:spMkLst>
        </pc:spChg>
      </pc:sldChg>
      <pc:sldChg chg="modSp">
        <pc:chgData name="Jeff Roberge" userId="10030000addab8d9" providerId="None" clId="Web-{BE2A8919-8D4B-4BDB-8E22-5B67C5C24EC8}" dt="2020-09-09T16:18:57.731" v="468" actId="20577"/>
        <pc:sldMkLst>
          <pc:docMk/>
          <pc:sldMk cId="1185507900" sldId="273"/>
        </pc:sldMkLst>
        <pc:spChg chg="mod">
          <ac:chgData name="Jeff Roberge" userId="10030000addab8d9" providerId="None" clId="Web-{BE2A8919-8D4B-4BDB-8E22-5B67C5C24EC8}" dt="2020-09-09T16:16:26.556" v="348" actId="20577"/>
          <ac:spMkLst>
            <pc:docMk/>
            <pc:sldMk cId="1185507900" sldId="273"/>
            <ac:spMk id="5" creationId="{00000000-0000-0000-0000-000000000000}"/>
          </ac:spMkLst>
        </pc:spChg>
        <pc:spChg chg="mod">
          <ac:chgData name="Jeff Roberge" userId="10030000addab8d9" providerId="None" clId="Web-{BE2A8919-8D4B-4BDB-8E22-5B67C5C24EC8}" dt="2020-09-09T16:18:57.731" v="468" actId="20577"/>
          <ac:spMkLst>
            <pc:docMk/>
            <pc:sldMk cId="1185507900" sldId="273"/>
            <ac:spMk id="6" creationId="{00000000-0000-0000-0000-000000000000}"/>
          </ac:spMkLst>
        </pc:spChg>
      </pc:sldChg>
      <pc:sldChg chg="modSp">
        <pc:chgData name="Jeff Roberge" userId="10030000addab8d9" providerId="None" clId="Web-{BE2A8919-8D4B-4BDB-8E22-5B67C5C24EC8}" dt="2020-09-09T16:21:42.844" v="478" actId="20577"/>
        <pc:sldMkLst>
          <pc:docMk/>
          <pc:sldMk cId="2693494850" sldId="274"/>
        </pc:sldMkLst>
        <pc:spChg chg="mod">
          <ac:chgData name="Jeff Roberge" userId="10030000addab8d9" providerId="None" clId="Web-{BE2A8919-8D4B-4BDB-8E22-5B67C5C24EC8}" dt="2020-09-09T16:21:42.844" v="478" actId="20577"/>
          <ac:spMkLst>
            <pc:docMk/>
            <pc:sldMk cId="2693494850" sldId="274"/>
            <ac:spMk id="8" creationId="{ED74FE3B-59B4-4802-9BF3-0B38A079E53C}"/>
          </ac:spMkLst>
        </pc:spChg>
      </pc:sldChg>
      <pc:sldChg chg="modSp">
        <pc:chgData name="Jeff Roberge" userId="10030000addab8d9" providerId="None" clId="Web-{BE2A8919-8D4B-4BDB-8E22-5B67C5C24EC8}" dt="2020-09-09T16:52:38.941" v="994" actId="20577"/>
        <pc:sldMkLst>
          <pc:docMk/>
          <pc:sldMk cId="3160453944" sldId="275"/>
        </pc:sldMkLst>
        <pc:spChg chg="mod">
          <ac:chgData name="Jeff Roberge" userId="10030000addab8d9" providerId="None" clId="Web-{BE2A8919-8D4B-4BDB-8E22-5B67C5C24EC8}" dt="2020-09-09T16:52:38.941" v="994" actId="20577"/>
          <ac:spMkLst>
            <pc:docMk/>
            <pc:sldMk cId="3160453944" sldId="275"/>
            <ac:spMk id="7" creationId="{79DFE6B0-6AF6-425D-A118-F304DA2EE86B}"/>
          </ac:spMkLst>
        </pc:spChg>
      </pc:sldChg>
    </pc:docChg>
  </pc:docChgLst>
  <pc:docChgLst>
    <pc:chgData name="Mark Whitney" userId="2f39bd35-0d25-4ea4-84f1-144fe3fadecc" providerId="ADAL" clId="{5FACD454-F772-441D-A17B-325DA61431D5}"/>
    <pc:docChg chg="custSel modSld">
      <pc:chgData name="Mark Whitney" userId="2f39bd35-0d25-4ea4-84f1-144fe3fadecc" providerId="ADAL" clId="{5FACD454-F772-441D-A17B-325DA61431D5}" dt="2021-10-26T22:29:27.126" v="110" actId="1038"/>
      <pc:docMkLst>
        <pc:docMk/>
      </pc:docMkLst>
      <pc:sldChg chg="modSp">
        <pc:chgData name="Mark Whitney" userId="2f39bd35-0d25-4ea4-84f1-144fe3fadecc" providerId="ADAL" clId="{5FACD454-F772-441D-A17B-325DA61431D5}" dt="2021-10-25T16:23:26.641" v="0" actId="962"/>
        <pc:sldMkLst>
          <pc:docMk/>
          <pc:sldMk cId="2693494850" sldId="274"/>
        </pc:sldMkLst>
        <pc:picChg chg="mod">
          <ac:chgData name="Mark Whitney" userId="2f39bd35-0d25-4ea4-84f1-144fe3fadecc" providerId="ADAL" clId="{5FACD454-F772-441D-A17B-325DA61431D5}" dt="2021-10-25T16:23:26.641" v="0" actId="962"/>
          <ac:picMkLst>
            <pc:docMk/>
            <pc:sldMk cId="2693494850" sldId="274"/>
            <ac:picMk id="4" creationId="{90377C32-F0BB-4354-A25B-27C7862DC54C}"/>
          </ac:picMkLst>
        </pc:picChg>
      </pc:sldChg>
      <pc:sldChg chg="addSp delSp modSp mod">
        <pc:chgData name="Mark Whitney" userId="2f39bd35-0d25-4ea4-84f1-144fe3fadecc" providerId="ADAL" clId="{5FACD454-F772-441D-A17B-325DA61431D5}" dt="2021-10-26T22:29:27.126" v="110" actId="1038"/>
        <pc:sldMkLst>
          <pc:docMk/>
          <pc:sldMk cId="3160453944" sldId="275"/>
        </pc:sldMkLst>
        <pc:spChg chg="add del mod">
          <ac:chgData name="Mark Whitney" userId="2f39bd35-0d25-4ea4-84f1-144fe3fadecc" providerId="ADAL" clId="{5FACD454-F772-441D-A17B-325DA61431D5}" dt="2021-10-26T22:29:14.606" v="60" actId="478"/>
          <ac:spMkLst>
            <pc:docMk/>
            <pc:sldMk cId="3160453944" sldId="275"/>
            <ac:spMk id="2" creationId="{58C573B7-8CC3-47E3-AA8F-88471F17B529}"/>
          </ac:spMkLst>
        </pc:spChg>
        <pc:spChg chg="add del mod">
          <ac:chgData name="Mark Whitney" userId="2f39bd35-0d25-4ea4-84f1-144fe3fadecc" providerId="ADAL" clId="{5FACD454-F772-441D-A17B-325DA61431D5}" dt="2021-10-26T22:29:17.151" v="61" actId="478"/>
          <ac:spMkLst>
            <pc:docMk/>
            <pc:sldMk cId="3160453944" sldId="275"/>
            <ac:spMk id="6" creationId="{756D2A2C-AFD1-486E-95E4-183401D13B8C}"/>
          </ac:spMkLst>
        </pc:spChg>
        <pc:spChg chg="mod">
          <ac:chgData name="Mark Whitney" userId="2f39bd35-0d25-4ea4-84f1-144fe3fadecc" providerId="ADAL" clId="{5FACD454-F772-441D-A17B-325DA61431D5}" dt="2021-10-26T22:29:27.126" v="110" actId="1038"/>
          <ac:spMkLst>
            <pc:docMk/>
            <pc:sldMk cId="3160453944" sldId="275"/>
            <ac:spMk id="7" creationId="{79DFE6B0-6AF6-425D-A118-F304DA2EE86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04623B-A71A-4439-9F13-5E2E3E8B83EB}" type="doc">
      <dgm:prSet loTypeId="urn:microsoft.com/office/officeart/2005/8/layout/matrix3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592B531-3A9E-4067-B462-D6D4DFB67D84}">
      <dgm:prSet phldrT="[Text]"/>
      <dgm:spPr>
        <a:solidFill>
          <a:srgbClr val="D78C3B"/>
        </a:solidFill>
      </dgm:spPr>
      <dgm:t>
        <a:bodyPr/>
        <a:lstStyle/>
        <a:p>
          <a:r>
            <a:rPr lang="en-US" dirty="0"/>
            <a:t>Educators</a:t>
          </a:r>
        </a:p>
      </dgm:t>
    </dgm:pt>
    <dgm:pt modelId="{57A96B33-C2D8-48FA-AE40-AA0B43CE41ED}" type="parTrans" cxnId="{0EFE8FD2-4A8D-4302-9758-CF450C901DB7}">
      <dgm:prSet/>
      <dgm:spPr/>
      <dgm:t>
        <a:bodyPr/>
        <a:lstStyle/>
        <a:p>
          <a:endParaRPr lang="en-US"/>
        </a:p>
      </dgm:t>
    </dgm:pt>
    <dgm:pt modelId="{58EF3647-8970-4938-B93D-2131A65E79C3}" type="sibTrans" cxnId="{0EFE8FD2-4A8D-4302-9758-CF450C901DB7}">
      <dgm:prSet/>
      <dgm:spPr/>
      <dgm:t>
        <a:bodyPr/>
        <a:lstStyle/>
        <a:p>
          <a:endParaRPr lang="en-US"/>
        </a:p>
      </dgm:t>
    </dgm:pt>
    <dgm:pt modelId="{27EDFBD8-BFA8-41DA-95E1-52EF83666509}">
      <dgm:prSet phldrT="[Text]"/>
      <dgm:spPr>
        <a:solidFill>
          <a:srgbClr val="D78C3B"/>
        </a:solidFill>
      </dgm:spPr>
      <dgm:t>
        <a:bodyPr/>
        <a:lstStyle/>
        <a:p>
          <a:r>
            <a:rPr lang="en-US" dirty="0"/>
            <a:t>Employers</a:t>
          </a:r>
        </a:p>
      </dgm:t>
    </dgm:pt>
    <dgm:pt modelId="{629314B3-667C-41E1-8B4C-61FBC33A39AF}" type="parTrans" cxnId="{92647EB8-E797-4F88-BAB5-3CAFD81E831B}">
      <dgm:prSet/>
      <dgm:spPr/>
      <dgm:t>
        <a:bodyPr/>
        <a:lstStyle/>
        <a:p>
          <a:endParaRPr lang="en-US"/>
        </a:p>
      </dgm:t>
    </dgm:pt>
    <dgm:pt modelId="{27FFF5FC-0B70-4A35-A1A1-3B027EE5783F}" type="sibTrans" cxnId="{92647EB8-E797-4F88-BAB5-3CAFD81E831B}">
      <dgm:prSet/>
      <dgm:spPr/>
      <dgm:t>
        <a:bodyPr/>
        <a:lstStyle/>
        <a:p>
          <a:endParaRPr lang="en-US"/>
        </a:p>
      </dgm:t>
    </dgm:pt>
    <dgm:pt modelId="{B72416A4-78C2-4BAD-A998-2D7AAC17202A}">
      <dgm:prSet phldrT="[Text]"/>
      <dgm:spPr>
        <a:solidFill>
          <a:srgbClr val="D78C3B"/>
        </a:solidFill>
      </dgm:spPr>
      <dgm:t>
        <a:bodyPr/>
        <a:lstStyle/>
        <a:p>
          <a:r>
            <a:rPr lang="en-US" dirty="0"/>
            <a:t>Workforce Boards</a:t>
          </a:r>
        </a:p>
      </dgm:t>
    </dgm:pt>
    <dgm:pt modelId="{DDEEA0DD-0EC3-42A3-A424-977A996569A2}" type="parTrans" cxnId="{7DBBA8D1-FD45-4F5B-97A9-7CB1F3F94F0D}">
      <dgm:prSet/>
      <dgm:spPr/>
      <dgm:t>
        <a:bodyPr/>
        <a:lstStyle/>
        <a:p>
          <a:endParaRPr lang="en-US"/>
        </a:p>
      </dgm:t>
    </dgm:pt>
    <dgm:pt modelId="{593D336F-2146-4AEA-AE37-5F761CD94667}" type="sibTrans" cxnId="{7DBBA8D1-FD45-4F5B-97A9-7CB1F3F94F0D}">
      <dgm:prSet/>
      <dgm:spPr/>
      <dgm:t>
        <a:bodyPr/>
        <a:lstStyle/>
        <a:p>
          <a:endParaRPr lang="en-US"/>
        </a:p>
      </dgm:t>
    </dgm:pt>
    <dgm:pt modelId="{4024B85E-E667-4396-B7F8-A051FE8D1A99}">
      <dgm:prSet phldrT="[Text]"/>
      <dgm:spPr>
        <a:solidFill>
          <a:srgbClr val="D78C3B"/>
        </a:solidFill>
      </dgm:spPr>
      <dgm:t>
        <a:bodyPr/>
        <a:lstStyle/>
        <a:p>
          <a:r>
            <a:rPr lang="en-US" dirty="0"/>
            <a:t>Affiliates</a:t>
          </a:r>
        </a:p>
      </dgm:t>
    </dgm:pt>
    <dgm:pt modelId="{26624FD6-B62D-4BCA-9771-9432339A86B0}" type="parTrans" cxnId="{58B101BA-7334-4BE2-9C77-F26FB9CF3CB1}">
      <dgm:prSet/>
      <dgm:spPr/>
      <dgm:t>
        <a:bodyPr/>
        <a:lstStyle/>
        <a:p>
          <a:endParaRPr lang="en-US"/>
        </a:p>
      </dgm:t>
    </dgm:pt>
    <dgm:pt modelId="{40E04C4E-2ADB-4BD4-92D0-569312ED308A}" type="sibTrans" cxnId="{58B101BA-7334-4BE2-9C77-F26FB9CF3CB1}">
      <dgm:prSet/>
      <dgm:spPr/>
      <dgm:t>
        <a:bodyPr/>
        <a:lstStyle/>
        <a:p>
          <a:endParaRPr lang="en-US"/>
        </a:p>
      </dgm:t>
    </dgm:pt>
    <dgm:pt modelId="{6DB3D853-AC53-4B0B-8DE0-1EC3390F6761}" type="pres">
      <dgm:prSet presAssocID="{3C04623B-A71A-4439-9F13-5E2E3E8B83EB}" presName="matrix" presStyleCnt="0">
        <dgm:presLayoutVars>
          <dgm:chMax val="1"/>
          <dgm:dir/>
          <dgm:resizeHandles val="exact"/>
        </dgm:presLayoutVars>
      </dgm:prSet>
      <dgm:spPr/>
    </dgm:pt>
    <dgm:pt modelId="{88D9BD68-ED16-4564-AA28-6B1BF4684E7E}" type="pres">
      <dgm:prSet presAssocID="{3C04623B-A71A-4439-9F13-5E2E3E8B83EB}" presName="diamond" presStyleLbl="bgShp" presStyleIdx="0" presStyleCnt="1" custLinFactNeighborX="-1448"/>
      <dgm:spPr>
        <a:solidFill>
          <a:srgbClr val="494C4C"/>
        </a:solidFill>
      </dgm:spPr>
    </dgm:pt>
    <dgm:pt modelId="{C67933B5-402D-451D-BD8C-AB428DA12897}" type="pres">
      <dgm:prSet presAssocID="{3C04623B-A71A-4439-9F13-5E2E3E8B83E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0DDE29B-F7A5-439E-9DAD-2EF3D4059C94}" type="pres">
      <dgm:prSet presAssocID="{3C04623B-A71A-4439-9F13-5E2E3E8B83EB}" presName="quad2" presStyleLbl="node1" presStyleIdx="1" presStyleCnt="4" custLinFactNeighborY="-2520">
        <dgm:presLayoutVars>
          <dgm:chMax val="0"/>
          <dgm:chPref val="0"/>
          <dgm:bulletEnabled val="1"/>
        </dgm:presLayoutVars>
      </dgm:prSet>
      <dgm:spPr/>
    </dgm:pt>
    <dgm:pt modelId="{0009C1A6-4B1F-4BF8-87A8-B66BF6D6F42D}" type="pres">
      <dgm:prSet presAssocID="{3C04623B-A71A-4439-9F13-5E2E3E8B83E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F83177A-1F6A-4F8F-A918-1C452924DA6A}" type="pres">
      <dgm:prSet presAssocID="{3C04623B-A71A-4439-9F13-5E2E3E8B83E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6041E23-DB9F-4955-8143-7C5C8F87D83C}" type="presOf" srcId="{27EDFBD8-BFA8-41DA-95E1-52EF83666509}" destId="{30DDE29B-F7A5-439E-9DAD-2EF3D4059C94}" srcOrd="0" destOrd="0" presId="urn:microsoft.com/office/officeart/2005/8/layout/matrix3"/>
    <dgm:cxn modelId="{49620929-73E0-4E65-A1CA-C1E70B497467}" type="presOf" srcId="{3C04623B-A71A-4439-9F13-5E2E3E8B83EB}" destId="{6DB3D853-AC53-4B0B-8DE0-1EC3390F6761}" srcOrd="0" destOrd="0" presId="urn:microsoft.com/office/officeart/2005/8/layout/matrix3"/>
    <dgm:cxn modelId="{68003933-5965-48F5-B3A1-45372B417845}" type="presOf" srcId="{B72416A4-78C2-4BAD-A998-2D7AAC17202A}" destId="{0009C1A6-4B1F-4BF8-87A8-B66BF6D6F42D}" srcOrd="0" destOrd="0" presId="urn:microsoft.com/office/officeart/2005/8/layout/matrix3"/>
    <dgm:cxn modelId="{2CFB8C50-C490-4AD0-AEF9-F789F19D0468}" type="presOf" srcId="{1592B531-3A9E-4067-B462-D6D4DFB67D84}" destId="{C67933B5-402D-451D-BD8C-AB428DA12897}" srcOrd="0" destOrd="0" presId="urn:microsoft.com/office/officeart/2005/8/layout/matrix3"/>
    <dgm:cxn modelId="{FE2CC0A9-CF03-44DE-9748-C2117157E53C}" type="presOf" srcId="{4024B85E-E667-4396-B7F8-A051FE8D1A99}" destId="{BF83177A-1F6A-4F8F-A918-1C452924DA6A}" srcOrd="0" destOrd="0" presId="urn:microsoft.com/office/officeart/2005/8/layout/matrix3"/>
    <dgm:cxn modelId="{92647EB8-E797-4F88-BAB5-3CAFD81E831B}" srcId="{3C04623B-A71A-4439-9F13-5E2E3E8B83EB}" destId="{27EDFBD8-BFA8-41DA-95E1-52EF83666509}" srcOrd="1" destOrd="0" parTransId="{629314B3-667C-41E1-8B4C-61FBC33A39AF}" sibTransId="{27FFF5FC-0B70-4A35-A1A1-3B027EE5783F}"/>
    <dgm:cxn modelId="{58B101BA-7334-4BE2-9C77-F26FB9CF3CB1}" srcId="{3C04623B-A71A-4439-9F13-5E2E3E8B83EB}" destId="{4024B85E-E667-4396-B7F8-A051FE8D1A99}" srcOrd="3" destOrd="0" parTransId="{26624FD6-B62D-4BCA-9771-9432339A86B0}" sibTransId="{40E04C4E-2ADB-4BD4-92D0-569312ED308A}"/>
    <dgm:cxn modelId="{7DBBA8D1-FD45-4F5B-97A9-7CB1F3F94F0D}" srcId="{3C04623B-A71A-4439-9F13-5E2E3E8B83EB}" destId="{B72416A4-78C2-4BAD-A998-2D7AAC17202A}" srcOrd="2" destOrd="0" parTransId="{DDEEA0DD-0EC3-42A3-A424-977A996569A2}" sibTransId="{593D336F-2146-4AEA-AE37-5F761CD94667}"/>
    <dgm:cxn modelId="{0EFE8FD2-4A8D-4302-9758-CF450C901DB7}" srcId="{3C04623B-A71A-4439-9F13-5E2E3E8B83EB}" destId="{1592B531-3A9E-4067-B462-D6D4DFB67D84}" srcOrd="0" destOrd="0" parTransId="{57A96B33-C2D8-48FA-AE40-AA0B43CE41ED}" sibTransId="{58EF3647-8970-4938-B93D-2131A65E79C3}"/>
    <dgm:cxn modelId="{BC158164-72E1-41D0-8695-C488CDF4C6D3}" type="presParOf" srcId="{6DB3D853-AC53-4B0B-8DE0-1EC3390F6761}" destId="{88D9BD68-ED16-4564-AA28-6B1BF4684E7E}" srcOrd="0" destOrd="0" presId="urn:microsoft.com/office/officeart/2005/8/layout/matrix3"/>
    <dgm:cxn modelId="{143F4D0C-083B-4100-B4FB-E62359EE7DBD}" type="presParOf" srcId="{6DB3D853-AC53-4B0B-8DE0-1EC3390F6761}" destId="{C67933B5-402D-451D-BD8C-AB428DA12897}" srcOrd="1" destOrd="0" presId="urn:microsoft.com/office/officeart/2005/8/layout/matrix3"/>
    <dgm:cxn modelId="{ED59DE29-81F0-4AEE-A1FA-9ECF34076C79}" type="presParOf" srcId="{6DB3D853-AC53-4B0B-8DE0-1EC3390F6761}" destId="{30DDE29B-F7A5-439E-9DAD-2EF3D4059C94}" srcOrd="2" destOrd="0" presId="urn:microsoft.com/office/officeart/2005/8/layout/matrix3"/>
    <dgm:cxn modelId="{602A6FA9-E9A0-4239-A4D7-345CD568C5C3}" type="presParOf" srcId="{6DB3D853-AC53-4B0B-8DE0-1EC3390F6761}" destId="{0009C1A6-4B1F-4BF8-87A8-B66BF6D6F42D}" srcOrd="3" destOrd="0" presId="urn:microsoft.com/office/officeart/2005/8/layout/matrix3"/>
    <dgm:cxn modelId="{47FFE13F-7A33-410D-89CF-0ABB78E6404D}" type="presParOf" srcId="{6DB3D853-AC53-4B0B-8DE0-1EC3390F6761}" destId="{BF83177A-1F6A-4F8F-A918-1C452924DA6A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9BD68-ED16-4564-AA28-6B1BF4684E7E}">
      <dsp:nvSpPr>
        <dsp:cNvPr id="0" name=""/>
        <dsp:cNvSpPr/>
      </dsp:nvSpPr>
      <dsp:spPr>
        <a:xfrm>
          <a:off x="205021" y="0"/>
          <a:ext cx="3324014" cy="3324014"/>
        </a:xfrm>
        <a:prstGeom prst="diamond">
          <a:avLst/>
        </a:prstGeom>
        <a:solidFill>
          <a:srgbClr val="494C4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933B5-402D-451D-BD8C-AB428DA12897}">
      <dsp:nvSpPr>
        <dsp:cNvPr id="0" name=""/>
        <dsp:cNvSpPr/>
      </dsp:nvSpPr>
      <dsp:spPr>
        <a:xfrm>
          <a:off x="568934" y="315781"/>
          <a:ext cx="1296365" cy="1296365"/>
        </a:xfrm>
        <a:prstGeom prst="roundRect">
          <a:avLst/>
        </a:prstGeom>
        <a:solidFill>
          <a:srgbClr val="D78C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Educators</a:t>
          </a:r>
        </a:p>
      </dsp:txBody>
      <dsp:txXfrm>
        <a:off x="632217" y="379064"/>
        <a:ext cx="1169799" cy="1169799"/>
      </dsp:txXfrm>
    </dsp:sp>
    <dsp:sp modelId="{30DDE29B-F7A5-439E-9DAD-2EF3D4059C94}">
      <dsp:nvSpPr>
        <dsp:cNvPr id="0" name=""/>
        <dsp:cNvSpPr/>
      </dsp:nvSpPr>
      <dsp:spPr>
        <a:xfrm>
          <a:off x="1965020" y="283112"/>
          <a:ext cx="1296365" cy="1296365"/>
        </a:xfrm>
        <a:prstGeom prst="roundRect">
          <a:avLst/>
        </a:prstGeom>
        <a:solidFill>
          <a:srgbClr val="D78C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Employers</a:t>
          </a:r>
        </a:p>
      </dsp:txBody>
      <dsp:txXfrm>
        <a:off x="2028303" y="346395"/>
        <a:ext cx="1169799" cy="1169799"/>
      </dsp:txXfrm>
    </dsp:sp>
    <dsp:sp modelId="{0009C1A6-4B1F-4BF8-87A8-B66BF6D6F42D}">
      <dsp:nvSpPr>
        <dsp:cNvPr id="0" name=""/>
        <dsp:cNvSpPr/>
      </dsp:nvSpPr>
      <dsp:spPr>
        <a:xfrm>
          <a:off x="568934" y="1711867"/>
          <a:ext cx="1296365" cy="1296365"/>
        </a:xfrm>
        <a:prstGeom prst="roundRect">
          <a:avLst/>
        </a:prstGeom>
        <a:solidFill>
          <a:srgbClr val="D78C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Workforce Boards</a:t>
          </a:r>
        </a:p>
      </dsp:txBody>
      <dsp:txXfrm>
        <a:off x="632217" y="1775150"/>
        <a:ext cx="1169799" cy="1169799"/>
      </dsp:txXfrm>
    </dsp:sp>
    <dsp:sp modelId="{BF83177A-1F6A-4F8F-A918-1C452924DA6A}">
      <dsp:nvSpPr>
        <dsp:cNvPr id="0" name=""/>
        <dsp:cNvSpPr/>
      </dsp:nvSpPr>
      <dsp:spPr>
        <a:xfrm>
          <a:off x="1965020" y="1711867"/>
          <a:ext cx="1296365" cy="1296365"/>
        </a:xfrm>
        <a:prstGeom prst="roundRect">
          <a:avLst/>
        </a:prstGeom>
        <a:solidFill>
          <a:srgbClr val="D78C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Affiliates</a:t>
          </a:r>
        </a:p>
      </dsp:txBody>
      <dsp:txXfrm>
        <a:off x="2028303" y="1775150"/>
        <a:ext cx="1169799" cy="1169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72EB6-A2E0-1E43-BA86-5695D4B247D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B75C6-81BB-714D-8453-01A1A5EA8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9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DDF85-08AE-BC45-992C-3D2E491F9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27889"/>
            <a:ext cx="9144000" cy="755612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BF33E-57E3-A64E-B9B1-272049D9D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4846"/>
            <a:ext cx="9144000" cy="367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838DE-F7E2-644A-919B-099B1B57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remakema.com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61CE-9EF8-8E49-86D5-B11D9C0B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6CED70F2-7C46-314D-B7D3-6FDD9BB207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C8DF89-D0AA-784D-B45D-2C6C707D9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9531" y="1795697"/>
            <a:ext cx="6272938" cy="175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2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4A3B2-4590-6848-A701-AE612BEDD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07239-E56D-6240-A60C-EC6400B1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remakema.com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8BE00-0645-2E4F-97D6-F94DB659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fld id="{6CED70F2-7C46-314D-B7D3-6FDD9BB207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2DC3E2-BB38-494F-91C9-D4A5BCD1F3D3}"/>
              </a:ext>
            </a:extLst>
          </p:cNvPr>
          <p:cNvCxnSpPr>
            <a:cxnSpLocks/>
          </p:cNvCxnSpPr>
          <p:nvPr userDrawn="1"/>
        </p:nvCxnSpPr>
        <p:spPr>
          <a:xfrm>
            <a:off x="178420" y="0"/>
            <a:ext cx="0" cy="6858000"/>
          </a:xfrm>
          <a:prstGeom prst="line">
            <a:avLst/>
          </a:prstGeom>
          <a:ln w="38100">
            <a:solidFill>
              <a:srgbClr val="D78C3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4705E41-AE50-684A-96A5-4FE4B89660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926" y="6318329"/>
            <a:ext cx="1580840" cy="44116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2D1294B-D14E-D04A-B19B-46C91422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10896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8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D3E2B-7AF5-B74F-926D-5C7BE2E0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remakema.com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B2A1C-C5DC-314F-B38B-DB52EE2F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6CED70F2-7C46-314D-B7D3-6FDD9BB207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FC4F80-F52C-B34D-A9CA-CB002D216550}"/>
              </a:ext>
            </a:extLst>
          </p:cNvPr>
          <p:cNvCxnSpPr>
            <a:cxnSpLocks/>
          </p:cNvCxnSpPr>
          <p:nvPr userDrawn="1"/>
        </p:nvCxnSpPr>
        <p:spPr>
          <a:xfrm>
            <a:off x="178420" y="0"/>
            <a:ext cx="0" cy="6858000"/>
          </a:xfrm>
          <a:prstGeom prst="line">
            <a:avLst/>
          </a:prstGeom>
          <a:ln w="38100">
            <a:solidFill>
              <a:srgbClr val="D78C3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088C96F-AB5B-6846-99D6-03CCD84361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773" y="6102587"/>
            <a:ext cx="1603143" cy="6188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8F5A0D2-122D-3A45-A6C7-859FE4CE3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10896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9B5978-74E1-3543-BDAC-8B0E390CC508}"/>
              </a:ext>
            </a:extLst>
          </p:cNvPr>
          <p:cNvSpPr/>
          <p:nvPr userDrawn="1"/>
        </p:nvSpPr>
        <p:spPr>
          <a:xfrm>
            <a:off x="2442116" y="305068"/>
            <a:ext cx="7316426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0" b="1" cap="none" spc="0" dirty="0">
                <a:ln w="0"/>
                <a:solidFill>
                  <a:schemeClr val="tx1">
                    <a:alpha val="5000"/>
                  </a:schemeClr>
                </a:solidFill>
                <a:effectLst>
                  <a:reflection stA="0" endPos="65000" dist="50800" dir="5400000" sy="-100000" algn="bl" rotWithShape="0"/>
                </a:effectLst>
                <a:latin typeface="Helvetica" pitchFamily="2" charset="0"/>
              </a:rPr>
              <a:t>4.0</a:t>
            </a:r>
            <a:endParaRPr lang="en-US" sz="40000" b="1" cap="none" spc="0" dirty="0">
              <a:ln w="0"/>
              <a:solidFill>
                <a:schemeClr val="tx1">
                  <a:alpha val="5000"/>
                </a:schemeClr>
              </a:solidFill>
              <a:effectLst>
                <a:reflection stA="0" endPos="65000" dist="508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26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D3E2B-7AF5-B74F-926D-5C7BE2E0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remakema.com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B2A1C-C5DC-314F-B38B-DB52EE2F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6CED70F2-7C46-314D-B7D3-6FDD9BB2074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FC4F80-F52C-B34D-A9CA-CB002D216550}"/>
              </a:ext>
            </a:extLst>
          </p:cNvPr>
          <p:cNvCxnSpPr>
            <a:cxnSpLocks/>
          </p:cNvCxnSpPr>
          <p:nvPr userDrawn="1"/>
        </p:nvCxnSpPr>
        <p:spPr>
          <a:xfrm>
            <a:off x="178420" y="0"/>
            <a:ext cx="0" cy="6858000"/>
          </a:xfrm>
          <a:prstGeom prst="line">
            <a:avLst/>
          </a:prstGeom>
          <a:ln w="38100">
            <a:solidFill>
              <a:srgbClr val="494C4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56C7511-F86C-6445-A29B-3AFA6B592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926" y="6102587"/>
            <a:ext cx="1603143" cy="6188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DEB002-DB64-DD4C-9E58-C8BB6A6F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10896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1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9A4069-9D08-4144-954A-E7777A8A91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99C7C-00A1-E947-938C-935E096BC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EE1E0-9096-5043-9E7A-1A13C552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remakema.com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76ECA-5651-7B4B-99F8-3B94F15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CED70F2-7C46-314D-B7D3-6FDD9BB207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41B148-5159-9F43-B336-B90EE18FB8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1544" y="6356350"/>
            <a:ext cx="1335513" cy="3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6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9A4069-9D08-4144-954A-E7777A8A91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91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99C7C-00A1-E947-938C-935E096BC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EE1E0-9096-5043-9E7A-1A13C552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remakema.com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76ECA-5651-7B4B-99F8-3B94F15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CED70F2-7C46-314D-B7D3-6FDD9BB207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C7B764-8465-044E-9F40-8079F1BEA0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2473" y="6348774"/>
            <a:ext cx="1335513" cy="3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6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79A4069-9D08-4144-954A-E7777A8A91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8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99C7C-00A1-E947-938C-935E096BC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EE1E0-9096-5043-9E7A-1A13C552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remakema.com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76ECA-5651-7B4B-99F8-3B94F15C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6CED70F2-7C46-314D-B7D3-6FDD9BB207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51B3B5-8F30-4340-B79F-7E3097DEE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7271" y="6273831"/>
            <a:ext cx="1604058" cy="4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0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4F1CEA-F3BA-3D44-AE7A-25B79608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0966F-C945-DE4E-BCB7-202392FC3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172DE-518A-CA4C-AA07-18569442F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/>
              <a:t>remakema.com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6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  <p:sldLayoutId id="2147483654" r:id="rId5"/>
    <p:sldLayoutId id="2147483656" r:id="rId6"/>
    <p:sldLayoutId id="2147483658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0F2-7C46-314D-B7D3-6FDD9BB2074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teamksa.myqnapcloud.com/share.cgi/reMAke_logo_wh_or.png?ssid=0OUBSCy&amp;fid=0OUBSCy&amp;path=%2FPNGs&amp;filename=reMAke_logo_wh_or.png&amp;openfolder=normal&amp;ep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3" y="1079067"/>
            <a:ext cx="11925007" cy="331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855" y="4589347"/>
            <a:ext cx="11925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D78C3B"/>
                </a:solidFill>
              </a:rPr>
              <a:t>Powering Todays Industrial Revolution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855" y="6063915"/>
            <a:ext cx="11943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D78C3B"/>
                </a:solidFill>
              </a:rPr>
              <a:t>Funded by </a:t>
            </a:r>
            <a:r>
              <a:rPr lang="en-US" dirty="0">
                <a:solidFill>
                  <a:schemeClr val="bg1"/>
                </a:solidFill>
              </a:rPr>
              <a:t>the Massachusetts Executive Office of Housing and Economic Development and Managed by </a:t>
            </a:r>
            <a:r>
              <a:rPr lang="en-US" dirty="0" err="1">
                <a:solidFill>
                  <a:schemeClr val="bg1"/>
                </a:solidFill>
              </a:rPr>
              <a:t>MassHire</a:t>
            </a:r>
            <a:r>
              <a:rPr lang="en-US" dirty="0">
                <a:solidFill>
                  <a:schemeClr val="bg1"/>
                </a:solidFill>
              </a:rPr>
              <a:t> North Central Workforce Board</a:t>
            </a:r>
          </a:p>
        </p:txBody>
      </p:sp>
    </p:spTree>
    <p:extLst>
      <p:ext uri="{BB962C8B-B14F-4D97-AF65-F5344CB8AC3E}">
        <p14:creationId xmlns:p14="http://schemas.microsoft.com/office/powerpoint/2010/main" val="238169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942050"/>
            <a:ext cx="10515600" cy="51441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D78C3B"/>
                </a:solidFill>
                <a:latin typeface="+mn-lt"/>
              </a:rPr>
              <a:t>Four Regional Manufacturing Consortiums </a:t>
            </a:r>
            <a:r>
              <a:rPr lang="en-US" sz="2300" dirty="0">
                <a:solidFill>
                  <a:srgbClr val="000000"/>
                </a:solidFill>
                <a:latin typeface="+mn-lt"/>
              </a:rPr>
              <a:t>throughout</a:t>
            </a:r>
            <a:r>
              <a:rPr lang="en-US" sz="2300" dirty="0">
                <a:latin typeface="+mn-lt"/>
              </a:rPr>
              <a:t> Massachusetts created 5 year local plans in 2018-19 using labor market data projecting out to 2023.  We are entering year three of a five year grant. </a:t>
            </a:r>
          </a:p>
          <a:p>
            <a:pPr lvl="2"/>
            <a:r>
              <a:rPr lang="en-US" sz="2300" dirty="0">
                <a:latin typeface="+mn-lt"/>
              </a:rPr>
              <a:t>Central Region REMAKE 4.0, Northeast Region, Southeast Region, Western Region</a:t>
            </a:r>
            <a:endParaRPr lang="en-US" sz="2300" dirty="0">
              <a:latin typeface="+mn-lt"/>
              <a:cs typeface="Calibri"/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rgbClr val="D78C3B"/>
                </a:solidFill>
                <a:latin typeface="+mn-lt"/>
              </a:rPr>
              <a:t>Leadership and funding </a:t>
            </a:r>
            <a:r>
              <a:rPr lang="en-US" sz="2300" dirty="0">
                <a:latin typeface="+mn-lt"/>
              </a:rPr>
              <a:t>provided by the Executive Office of Housing and Economic Development </a:t>
            </a:r>
            <a:endParaRPr lang="en-US" sz="2300" dirty="0">
              <a:latin typeface="+mn-lt"/>
              <a:cs typeface="Calibri"/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rgbClr val="D78C3B"/>
                </a:solidFill>
                <a:latin typeface="+mn-lt"/>
              </a:rPr>
              <a:t>Statewide Priorities </a:t>
            </a:r>
            <a:r>
              <a:rPr lang="en-US" sz="2300" dirty="0">
                <a:latin typeface="+mn-lt"/>
              </a:rPr>
              <a:t>are based on similar workforce  issues across the four consortiums</a:t>
            </a:r>
            <a:endParaRPr lang="en-US" sz="2300" dirty="0">
              <a:latin typeface="+mn-lt"/>
              <a:cs typeface="Calibri"/>
            </a:endParaRPr>
          </a:p>
          <a:p>
            <a:pPr lvl="2"/>
            <a:r>
              <a:rPr lang="en-US" sz="2300" dirty="0">
                <a:latin typeface="+mn-lt"/>
              </a:rPr>
              <a:t>Close the talent/skill gap in manufacturing</a:t>
            </a:r>
          </a:p>
          <a:p>
            <a:pPr lvl="2"/>
            <a:r>
              <a:rPr lang="en-US" sz="2300" dirty="0">
                <a:latin typeface="+mn-lt"/>
              </a:rPr>
              <a:t>Create guaranteed funding resources for training </a:t>
            </a:r>
            <a:endParaRPr lang="en-US" sz="2300" dirty="0">
              <a:latin typeface="+mn-lt"/>
              <a:cs typeface="Calibri"/>
            </a:endParaRPr>
          </a:p>
          <a:p>
            <a:pPr lvl="2"/>
            <a:r>
              <a:rPr lang="en-US" sz="2300" dirty="0">
                <a:latin typeface="+mn-lt"/>
              </a:rPr>
              <a:t>Change the negative public perception of manufacturing careers</a:t>
            </a:r>
            <a:endParaRPr lang="en-US" sz="2300" dirty="0">
              <a:latin typeface="+mn-lt"/>
              <a:cs typeface="Calibri" panose="020F0502020204030204"/>
            </a:endParaRPr>
          </a:p>
          <a:p>
            <a:pPr lvl="2"/>
            <a:r>
              <a:rPr lang="en-US" sz="2300" dirty="0">
                <a:latin typeface="+mn-lt"/>
              </a:rPr>
              <a:t>Increase the number of trained workers entering the manufacturing industry </a:t>
            </a:r>
            <a:endParaRPr lang="en-US" sz="2300" dirty="0">
              <a:latin typeface="+mn-lt"/>
              <a:cs typeface="Calibri" panose="020F0502020204030204"/>
            </a:endParaRPr>
          </a:p>
          <a:p>
            <a:pPr lvl="2"/>
            <a:r>
              <a:rPr lang="en-US" sz="2300" dirty="0">
                <a:latin typeface="+mn-lt"/>
              </a:rPr>
              <a:t>Increase training capacity by recruiting teachers to upskill incumbent workers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pPr lvl="2"/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remakema.com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0F2-7C46-314D-B7D3-6FDD9BB2074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33223"/>
            <a:ext cx="11460822" cy="7088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dirty="0">
                <a:solidFill>
                  <a:srgbClr val="D78C3B"/>
                </a:solidFill>
                <a:latin typeface="+mn-lt"/>
              </a:rPr>
              <a:t>Massachusetts Statewide Advanced Manufacturing </a:t>
            </a:r>
            <a:r>
              <a:rPr lang="en-US" sz="3200" u="sng">
                <a:solidFill>
                  <a:srgbClr val="D78C3B"/>
                </a:solidFill>
                <a:latin typeface="+mn-lt"/>
              </a:rPr>
              <a:t>Training System</a:t>
            </a:r>
            <a:r>
              <a:rPr lang="en-US" sz="3200" u="sng" dirty="0">
                <a:solidFill>
                  <a:srgbClr val="D78C3B"/>
                </a:solidFill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198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9FD93-6F8E-BE4E-939C-FD0830FB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7564" y="6391063"/>
            <a:ext cx="4114800" cy="365125"/>
          </a:xfrm>
        </p:spPr>
        <p:txBody>
          <a:bodyPr/>
          <a:lstStyle/>
          <a:p>
            <a:r>
              <a:rPr lang="en-US" dirty="0"/>
              <a:t>remakema.com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27BDC-594B-B84D-9E37-A338012E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9564" y="6391063"/>
            <a:ext cx="2743200" cy="365125"/>
          </a:xfrm>
        </p:spPr>
        <p:txBody>
          <a:bodyPr/>
          <a:lstStyle/>
          <a:p>
            <a:fld id="{6CED70F2-7C46-314D-B7D3-6FDD9BB2074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4053" y="-33511"/>
            <a:ext cx="8850831" cy="64940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What is </a:t>
            </a:r>
            <a:r>
              <a:rPr lang="en-US" sz="4800" b="1" dirty="0">
                <a:solidFill>
                  <a:srgbClr val="D78C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REMAKE 4.0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A revolutionary partnership between employers, educators and workforce boards in the central region of Massachusetts.</a:t>
            </a:r>
            <a:endParaRPr lang="en-US" sz="23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ea typeface="+mn-lt"/>
                <a:cs typeface="+mn-lt"/>
              </a:rPr>
              <a:t>REMAKE 4.0 actively works with Massachusetts manufacturing leaders to enroll and fund new and experienced workers alike into quality training and leadership programs.</a:t>
            </a:r>
            <a:endParaRPr lang="en-US" sz="23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ea typeface="+mn-lt"/>
                <a:cs typeface="+mn-lt"/>
              </a:rPr>
              <a:t>REMAKE 4.0 training invites the daring, the bold, and the free thinkers to experience and learn the skills necessary to make change and build your career.</a:t>
            </a:r>
            <a:r>
              <a:rPr lang="en-US" sz="2300" dirty="0"/>
              <a:t> </a:t>
            </a:r>
            <a:endParaRPr lang="en-US" sz="23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>
                <a:ea typeface="+mn-lt"/>
                <a:cs typeface="+mn-lt"/>
              </a:rPr>
              <a:t>REMAKE 4.0  programs are designed to spark interest and ignite passion from experienced workers and new recruits alike, while buildings skills and attributes that make workplaces thrive</a:t>
            </a:r>
            <a:endParaRPr lang="en-US" sz="2300" dirty="0">
              <a:cs typeface="Calibri"/>
            </a:endParaRPr>
          </a:p>
          <a:p>
            <a:endParaRPr lang="en-US" sz="2300" dirty="0">
              <a:cs typeface="Calibri"/>
            </a:endParaRPr>
          </a:p>
          <a:p>
            <a:endParaRPr lang="en-US" sz="2300" dirty="0">
              <a:cs typeface="Calibri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8709564" y="793811"/>
          <a:ext cx="3830320" cy="3324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14052" y="5067065"/>
            <a:ext cx="11677947" cy="44627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18550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3F955-FEB1-4ED3-93FF-A48070DF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remakema.com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85EF3-97FA-46D2-89A9-53B1BF6B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0F2-7C46-314D-B7D3-6FDD9BB2074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DFE6B0-6AF6-425D-A118-F304DA2EE86B}"/>
              </a:ext>
            </a:extLst>
          </p:cNvPr>
          <p:cNvSpPr txBox="1"/>
          <p:nvPr/>
        </p:nvSpPr>
        <p:spPr>
          <a:xfrm>
            <a:off x="295327" y="188757"/>
            <a:ext cx="5496673" cy="61709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 u="sng" dirty="0">
                <a:solidFill>
                  <a:srgbClr val="DB810C"/>
                </a:solidFill>
              </a:rPr>
              <a:t>Powerful Branding</a:t>
            </a:r>
          </a:p>
          <a:p>
            <a:pPr algn="ctr"/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We work collaboratively with our partners to capture and brand the spirit of the manufacturing efforts in our region.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The </a:t>
            </a:r>
            <a:r>
              <a:rPr lang="en-US" sz="2300" dirty="0">
                <a:solidFill>
                  <a:srgbClr val="DB810C"/>
                </a:solidFill>
              </a:rPr>
              <a:t>“REMAKE 4.0” </a:t>
            </a:r>
            <a:r>
              <a:rPr lang="en-US" sz="2300" dirty="0"/>
              <a:t>brand, a bold movement that reaches back to our states revolutionary roots and invites the daring, the bold and the free thinkers  to forge their future. </a:t>
            </a:r>
            <a:endParaRPr lang="en-US" sz="2300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REMAKE 4.0  branding is big enough for all of the partners to identify with and narrow enough to have a  laser beam focus on our mission.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We embody an innovative attitude and vision that shifts the perception of what it means to work in manufacturing today.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003FEF3-BB56-42C6-9F37-A391292A2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8" b="19861"/>
          <a:stretch/>
        </p:blipFill>
        <p:spPr bwMode="auto">
          <a:xfrm>
            <a:off x="6041572" y="0"/>
            <a:ext cx="6209393" cy="292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wearing glasses&#10;&#10;Description automatically generated">
            <a:extLst>
              <a:ext uri="{FF2B5EF4-FFF2-40B4-BE49-F238E27FC236}">
                <a16:creationId xmlns:a16="http://schemas.microsoft.com/office/drawing/2014/main" id="{DBA37F76-D839-4BAD-8EBE-B36FA00AB6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"/>
          <a:stretch/>
        </p:blipFill>
        <p:spPr>
          <a:xfrm>
            <a:off x="6041572" y="2823833"/>
            <a:ext cx="6209393" cy="40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5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937992D-D3F6-4ABF-9ACC-CEB25F440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t="1599" r="11399" b="861"/>
          <a:stretch/>
        </p:blipFill>
        <p:spPr bwMode="auto">
          <a:xfrm>
            <a:off x="6123214" y="-91440"/>
            <a:ext cx="6068786" cy="37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90377C32-F0BB-4354-A25B-27C7862DC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14" y="3479800"/>
            <a:ext cx="612321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74FE3B-59B4-4802-9BF3-0B38A079E53C}"/>
              </a:ext>
            </a:extLst>
          </p:cNvPr>
          <p:cNvSpPr txBox="1"/>
          <p:nvPr/>
        </p:nvSpPr>
        <p:spPr>
          <a:xfrm>
            <a:off x="433329" y="123290"/>
            <a:ext cx="5556505" cy="80021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3200" b="1" u="sng" dirty="0">
              <a:solidFill>
                <a:srgbClr val="DB810C"/>
              </a:solidFill>
            </a:endParaRPr>
          </a:p>
          <a:p>
            <a:pPr algn="ctr"/>
            <a:r>
              <a:rPr lang="en-US" sz="3200" b="1" u="sng" dirty="0">
                <a:solidFill>
                  <a:srgbClr val="DB810C"/>
                </a:solidFill>
              </a:rPr>
              <a:t>Aiming At Multiple Targets</a:t>
            </a:r>
          </a:p>
          <a:p>
            <a:pPr algn="ctr"/>
            <a:endParaRPr lang="en-US" u="sng" dirty="0"/>
          </a:p>
          <a:p>
            <a:pPr algn="ctr"/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Incumbent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Those in career transition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Those yet to enter the job market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Manufacturing employers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/>
          </a:p>
          <a:p>
            <a:r>
              <a:rPr lang="en-US" sz="2300" dirty="0"/>
              <a:t>We invite others to join us in seeing  how a career in manufacturing is creative, liberating and revolutionary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349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9FD93-6F8E-BE4E-939C-FD0830FB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7564" y="6391063"/>
            <a:ext cx="4114800" cy="365125"/>
          </a:xfrm>
        </p:spPr>
        <p:txBody>
          <a:bodyPr/>
          <a:lstStyle/>
          <a:p>
            <a:r>
              <a:rPr lang="en-US" dirty="0"/>
              <a:t>remakema.com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27BDC-594B-B84D-9E37-A338012E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9564" y="6391063"/>
            <a:ext cx="2743200" cy="365125"/>
          </a:xfrm>
        </p:spPr>
        <p:txBody>
          <a:bodyPr/>
          <a:lstStyle/>
          <a:p>
            <a:fld id="{6CED70F2-7C46-314D-B7D3-6FDD9BB2074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8614"/>
          <a:stretch/>
        </p:blipFill>
        <p:spPr>
          <a:xfrm>
            <a:off x="320592" y="1005567"/>
            <a:ext cx="5272956" cy="4657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2303" y="0"/>
            <a:ext cx="6569697" cy="74020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D78C3B"/>
                </a:solidFill>
                <a:effectLst/>
                <a:uLnTx/>
                <a:uFillTx/>
              </a:rPr>
              <a:t>Recruitment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/>
              <a:t>REMAKE 4.0 powers manufacturing recruitment by deploying a campaign to drive public interest in manufacturing as a great career pathway and to connect people with job opportunities in the industry.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REMAKE 4.0 uses Social Media to spread the message about virtual and in-person job fairs, training classes, industry advancements and other REMAKE 4.0 initiatives 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Outreach to the diverse talent pool at local High Schools, Tech Schools and Community Colleges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Initiate the development of certificate programs at community colleges and vocational technical schools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300" kern="0" dirty="0">
                <a:ea typeface="+mn-lt"/>
                <a:cs typeface="+mn-lt"/>
              </a:rPr>
              <a:t>Ongoing relationships with </a:t>
            </a:r>
            <a:r>
              <a:rPr lang="en-US" sz="2300" kern="0" dirty="0" err="1">
                <a:ea typeface="+mn-lt"/>
                <a:cs typeface="+mn-lt"/>
              </a:rPr>
              <a:t>MassHire</a:t>
            </a:r>
            <a:r>
              <a:rPr lang="en-US" sz="2300" kern="0" dirty="0">
                <a:ea typeface="+mn-lt"/>
                <a:cs typeface="+mn-lt"/>
              </a:rPr>
              <a:t>, </a:t>
            </a:r>
            <a:r>
              <a:rPr lang="en-US" sz="2300" kern="0" dirty="0" err="1">
                <a:ea typeface="+mn-lt"/>
                <a:cs typeface="+mn-lt"/>
              </a:rPr>
              <a:t>MassMEP</a:t>
            </a:r>
            <a:r>
              <a:rPr lang="en-US" sz="2300" kern="0" dirty="0">
                <a:ea typeface="+mn-lt"/>
                <a:cs typeface="+mn-lt"/>
              </a:rPr>
              <a:t>, Veteran’s Inc, Worcester Housing Authority, local Chambers of Commerce and municipalities</a:t>
            </a:r>
            <a:endParaRPr lang="en-US" sz="2300" kern="0" dirty="0">
              <a:cs typeface="Calibri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32BCB-7518-4D0F-8FFA-84D4F33746C1}"/>
              </a:ext>
            </a:extLst>
          </p:cNvPr>
          <p:cNvSpPr txBox="1"/>
          <p:nvPr/>
        </p:nvSpPr>
        <p:spPr>
          <a:xfrm>
            <a:off x="113017" y="4918344"/>
            <a:ext cx="5681609" cy="4462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3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01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9FD93-6F8E-BE4E-939C-FD0830FB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7564" y="6391063"/>
            <a:ext cx="4114800" cy="365125"/>
          </a:xfrm>
        </p:spPr>
        <p:txBody>
          <a:bodyPr/>
          <a:lstStyle/>
          <a:p>
            <a:r>
              <a:rPr lang="en-US" dirty="0"/>
              <a:t>remakema.com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27BDC-594B-B84D-9E37-A338012E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9564" y="6391063"/>
            <a:ext cx="2743200" cy="365125"/>
          </a:xfrm>
        </p:spPr>
        <p:txBody>
          <a:bodyPr/>
          <a:lstStyle/>
          <a:p>
            <a:fld id="{6CED70F2-7C46-314D-B7D3-6FDD9BB2074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6735" y="-22106"/>
            <a:ext cx="6725265" cy="67556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D78C3B"/>
                </a:solidFill>
                <a:effectLst/>
                <a:uLnTx/>
                <a:uFillTx/>
              </a:rPr>
              <a:t>Recruitment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kern="0" dirty="0"/>
              <a:t>Partnering with local manufacturers to identify entry points and career pathways </a:t>
            </a:r>
            <a:endParaRPr lang="en-US" sz="23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Created a Manufacturing Job Page for current job </a:t>
            </a:r>
            <a:r>
              <a:rPr lang="en-US" sz="2300" kern="0" dirty="0"/>
              <a:t>postings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on</a:t>
            </a:r>
            <a:r>
              <a:rPr lang="en-US" sz="2300" kern="0" dirty="0"/>
              <a:t> the REMAKE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2300" kern="0" dirty="0"/>
              <a:t>4.0 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website</a:t>
            </a:r>
            <a:endParaRPr lang="en-US" sz="23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kern="0" dirty="0"/>
              <a:t>Coordinate hiring events, employer meet &amp; greets, and manufacturing tours,  pivoting to create virtual job fairs and currently planning a virtual company tour for this year's annual Manufacturing Day</a:t>
            </a:r>
            <a:endParaRPr lang="en-US" sz="23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kern="0" dirty="0"/>
              <a:t>Production of a REMAKE 4.0 Employer Newsletter that specifically focuses on the needs of employers with reader access to training and other funding opportunities</a:t>
            </a:r>
            <a:endParaRPr lang="en-US" sz="23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Promote STEM, </a:t>
            </a:r>
            <a:r>
              <a:rPr lang="en-US" sz="2300" kern="0" dirty="0"/>
              <a:t>apprenticeships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lang="en-US" sz="2300" kern="0" dirty="0"/>
              <a:t>work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2300" kern="0" dirty="0"/>
              <a:t>studies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lang="en-US" sz="2300" kern="0" dirty="0"/>
              <a:t>co-ops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and other programs to attract targeted students into the </a:t>
            </a:r>
            <a:r>
              <a:rPr lang="en-US" sz="2300" kern="0" dirty="0"/>
              <a:t>manufacturing training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pipeline</a:t>
            </a:r>
            <a:endParaRPr lang="en-US" sz="23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4"/>
          <a:stretch/>
        </p:blipFill>
        <p:spPr>
          <a:xfrm>
            <a:off x="324465" y="-22106"/>
            <a:ext cx="5240594" cy="608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0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remakema.com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0F2-7C46-314D-B7D3-6FDD9BB2074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7" y="158443"/>
            <a:ext cx="5369009" cy="6006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2206" y="158443"/>
            <a:ext cx="6459794" cy="70019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D78C3B"/>
                </a:solidFill>
                <a:effectLst/>
                <a:uLnTx/>
                <a:uFillTx/>
              </a:rPr>
              <a:t>Training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>
              <a:defRPr/>
            </a:pPr>
            <a:r>
              <a:rPr lang="en-US" sz="2300" kern="0" dirty="0" err="1"/>
              <a:t>reMAke</a:t>
            </a:r>
            <a:r>
              <a:rPr lang="en-US" sz="2300" kern="0" dirty="0"/>
              <a:t> 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4.0 actively works with Massachusetts manufacturing leaders for input and guidance in developing the best possible courses to create a skilled and sustainable manufacturing labor pool.</a:t>
            </a:r>
            <a:r>
              <a:rPr lang="en-US" sz="2300" kern="0" dirty="0"/>
              <a:t> 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Classes include:</a:t>
            </a:r>
            <a:endParaRPr lang="en-US" sz="23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Introduction Machine Operation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CNC Machining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Lean Six Sigma Yellow Belt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Essential Supervisory Skills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Shop Math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OSHA 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Interpreting Prints &amp; Drawings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Welding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829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remakema.com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70F2-7C46-314D-B7D3-6FDD9BB2074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8C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300" y="6033184"/>
            <a:ext cx="1120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Funded by </a:t>
            </a:r>
            <a:r>
              <a:rPr lang="en-US" dirty="0">
                <a:solidFill>
                  <a:srgbClr val="494C4C"/>
                </a:solidFill>
              </a:rPr>
              <a:t>the Massachusetts Executive Office of Housing and Economic Development and Managed by </a:t>
            </a:r>
            <a:r>
              <a:rPr lang="en-US" dirty="0" err="1">
                <a:solidFill>
                  <a:srgbClr val="494C4C"/>
                </a:solidFill>
              </a:rPr>
              <a:t>MassHire</a:t>
            </a:r>
            <a:r>
              <a:rPr lang="en-US" dirty="0">
                <a:solidFill>
                  <a:srgbClr val="494C4C"/>
                </a:solidFill>
              </a:rPr>
              <a:t> North Central Workforce Board</a:t>
            </a:r>
          </a:p>
        </p:txBody>
      </p:sp>
      <p:pic>
        <p:nvPicPr>
          <p:cNvPr id="2050" name="Picture 2" descr="https://teamksa.myqnapcloud.com/share.cgi/reMAke_logo_wh.png?ssid=0OUBSCy&amp;fid=0OUBSCy&amp;path=%2FPNGs&amp;filename=reMAke_logo_wh.png&amp;openfolder=normal&amp;ep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88" y="1511886"/>
            <a:ext cx="11218196" cy="31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61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.14.19_reMAke 4.0_ PPT Template" id="{4858304D-334C-6F49-B2E5-2D26B792750B}" vid="{A6FB251A-34E3-6642-9F11-37486662FB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9d708fe1-499a-404b-8760-7fadc8efcb0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D25DA7EFABEF439271A3FD99786188" ma:contentTypeVersion="14" ma:contentTypeDescription="Create a new document." ma:contentTypeScope="" ma:versionID="83f5729b119d806f3c9f0b5b27ae4897">
  <xsd:schema xmlns:xsd="http://www.w3.org/2001/XMLSchema" xmlns:xs="http://www.w3.org/2001/XMLSchema" xmlns:p="http://schemas.microsoft.com/office/2006/metadata/properties" xmlns:ns2="9d708fe1-499a-404b-8760-7fadc8efcb04" xmlns:ns3="0ea9a507-3a85-4b04-86ce-1835e911386e" targetNamespace="http://schemas.microsoft.com/office/2006/metadata/properties" ma:root="true" ma:fieldsID="5f94c4f7a8e175909b42d24fc7561050" ns2:_="" ns3:_="">
    <xsd:import namespace="9d708fe1-499a-404b-8760-7fadc8efcb04"/>
    <xsd:import namespace="0ea9a507-3a85-4b04-86ce-1835e9113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08fe1-499a-404b-8760-7fadc8efc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9a507-3a85-4b04-86ce-1835e911386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40D5E3-3183-4655-8329-F8E1AC43D56C}">
  <ds:schemaRefs>
    <ds:schemaRef ds:uri="http://schemas.microsoft.com/office/2006/metadata/properties"/>
    <ds:schemaRef ds:uri="http://schemas.microsoft.com/office/infopath/2007/PartnerControls"/>
    <ds:schemaRef ds:uri="9d708fe1-499a-404b-8760-7fadc8efcb04"/>
  </ds:schemaRefs>
</ds:datastoreItem>
</file>

<file path=customXml/itemProps2.xml><?xml version="1.0" encoding="utf-8"?>
<ds:datastoreItem xmlns:ds="http://schemas.openxmlformats.org/officeDocument/2006/customXml" ds:itemID="{29981F6B-CDBB-422E-BAC6-5BC6E8B72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708fe1-499a-404b-8760-7fadc8efcb04"/>
    <ds:schemaRef ds:uri="0ea9a507-3a85-4b04-86ce-1835e9113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6ED970-077F-4CDB-8BB9-E30A399C17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11.14.19_reMAke 4.0_ PPT Template (1)</Template>
  <TotalTime>341</TotalTime>
  <Words>705</Words>
  <Application>Microsoft Office PowerPoint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Office Theme</vt:lpstr>
      <vt:lpstr>PowerPoint Presentation</vt:lpstr>
      <vt:lpstr>Massachusetts Statewide Advanced Manufacturing Training System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 Whitney</cp:lastModifiedBy>
  <cp:revision>262</cp:revision>
  <dcterms:created xsi:type="dcterms:W3CDTF">2019-11-25T17:40:41Z</dcterms:created>
  <dcterms:modified xsi:type="dcterms:W3CDTF">2021-10-26T22:29:31Z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0x010100CAD25DA7EFABEF439271A3FD99786188</vt:lpwstr>
  </property>
  <property fmtid="{D5CDD505-2E9C-101B-9397-08002B2CF9AE}" pid="3" name="Order">
    <vt:r8>28286400</vt:r8>
  </property>
</Properties>
</file>