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28.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11.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35.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32" r:id="rId3"/>
    <p:sldId id="328" r:id="rId4"/>
    <p:sldId id="327" r:id="rId5"/>
    <p:sldId id="262" r:id="rId6"/>
    <p:sldId id="265" r:id="rId7"/>
    <p:sldId id="266" r:id="rId8"/>
    <p:sldId id="267" r:id="rId9"/>
    <p:sldId id="258" r:id="rId10"/>
    <p:sldId id="260" r:id="rId11"/>
    <p:sldId id="268" r:id="rId12"/>
    <p:sldId id="302" r:id="rId13"/>
    <p:sldId id="269" r:id="rId14"/>
    <p:sldId id="270" r:id="rId15"/>
    <p:sldId id="303" r:id="rId16"/>
    <p:sldId id="308" r:id="rId17"/>
    <p:sldId id="301" r:id="rId18"/>
    <p:sldId id="271" r:id="rId19"/>
    <p:sldId id="272" r:id="rId20"/>
    <p:sldId id="273" r:id="rId21"/>
    <p:sldId id="309" r:id="rId22"/>
    <p:sldId id="311" r:id="rId23"/>
    <p:sldId id="312" r:id="rId24"/>
    <p:sldId id="315" r:id="rId25"/>
    <p:sldId id="274" r:id="rId26"/>
    <p:sldId id="275" r:id="rId27"/>
    <p:sldId id="306" r:id="rId28"/>
    <p:sldId id="304" r:id="rId29"/>
    <p:sldId id="307" r:id="rId30"/>
    <p:sldId id="324" r:id="rId31"/>
    <p:sldId id="322" r:id="rId32"/>
    <p:sldId id="323" r:id="rId33"/>
    <p:sldId id="314" r:id="rId34"/>
    <p:sldId id="313" r:id="rId35"/>
    <p:sldId id="326" r:id="rId36"/>
    <p:sldId id="334" r:id="rId37"/>
    <p:sldId id="333" r:id="rId38"/>
    <p:sldId id="295" r:id="rId39"/>
  </p:sldIdLst>
  <p:sldSz cx="9144000" cy="6858000" type="screen4x3"/>
  <p:notesSz cx="6858000" cy="9313863"/>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bbard-Mattix, Laci Nichole" initials="HLN" lastIdx="5" clrIdx="0">
    <p:extLst>
      <p:ext uri="{19B8F6BF-5375-455C-9EA6-DF929625EA0E}">
        <p15:presenceInfo xmlns:p15="http://schemas.microsoft.com/office/powerpoint/2012/main" userId="Hubbard-Mattix, Laci Nichole" providerId="None"/>
      </p:ext>
    </p:extLst>
  </p:cmAuthor>
  <p:cmAuthor id="2" name="Renee Edwards" initials="RE" lastIdx="6" clrIdx="1">
    <p:extLst>
      <p:ext uri="{19B8F6BF-5375-455C-9EA6-DF929625EA0E}">
        <p15:presenceInfo xmlns:p15="http://schemas.microsoft.com/office/powerpoint/2012/main" userId="d734a3f1b5bbfca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02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432" autoAdjust="0"/>
  </p:normalViewPr>
  <p:slideViewPr>
    <p:cSldViewPr snapToGrid="0">
      <p:cViewPr varScale="1">
        <p:scale>
          <a:sx n="74" d="100"/>
          <a:sy n="74" d="100"/>
        </p:scale>
        <p:origin x="1742" y="4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0"/>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884613" y="0"/>
            <a:ext cx="2971800" cy="467310"/>
          </a:xfrm>
          <a:prstGeom prst="rect">
            <a:avLst/>
          </a:prstGeom>
        </p:spPr>
        <p:txBody>
          <a:bodyPr vert="horz" lIns="93172" tIns="46587" rIns="93172" bIns="46587" rtlCol="0"/>
          <a:lstStyle>
            <a:lvl1pPr algn="r">
              <a:defRPr sz="1200"/>
            </a:lvl1pPr>
          </a:lstStyle>
          <a:p>
            <a:fld id="{E964411E-9AA0-4380-AE30-1672BBA1BF9A}" type="datetimeFigureOut">
              <a:rPr lang="en-US" smtClean="0"/>
              <a:t>9/12/2020</a:t>
            </a:fld>
            <a:endParaRPr lang="en-US"/>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3172" tIns="46587" rIns="93172"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5"/>
            <a:ext cx="2971800" cy="467309"/>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5"/>
            <a:ext cx="2971800" cy="467309"/>
          </a:xfrm>
          <a:prstGeom prst="rect">
            <a:avLst/>
          </a:prstGeom>
        </p:spPr>
        <p:txBody>
          <a:bodyPr vert="horz" lIns="93172" tIns="46587" rIns="93172" bIns="46587" rtlCol="0" anchor="b"/>
          <a:lstStyle>
            <a:lvl1pPr algn="r">
              <a:defRPr sz="1200"/>
            </a:lvl1pPr>
          </a:lstStyle>
          <a:p>
            <a:fld id="{30BAFDE6-54E2-4DF8-81DC-7F450E4D0F5A}" type="slidenum">
              <a:rPr lang="en-US" smtClean="0"/>
              <a:t>‹#›</a:t>
            </a:fld>
            <a:endParaRPr lang="en-US"/>
          </a:p>
        </p:txBody>
      </p:sp>
    </p:spTree>
    <p:extLst>
      <p:ext uri="{BB962C8B-B14F-4D97-AF65-F5344CB8AC3E}">
        <p14:creationId xmlns:p14="http://schemas.microsoft.com/office/powerpoint/2010/main" val="289075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1</a:t>
            </a:fld>
            <a:endParaRPr lang="en-US"/>
          </a:p>
        </p:txBody>
      </p:sp>
    </p:spTree>
    <p:extLst>
      <p:ext uri="{BB962C8B-B14F-4D97-AF65-F5344CB8AC3E}">
        <p14:creationId xmlns:p14="http://schemas.microsoft.com/office/powerpoint/2010/main" val="3209193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10</a:t>
            </a:fld>
            <a:endParaRPr lang="en-US"/>
          </a:p>
        </p:txBody>
      </p:sp>
    </p:spTree>
    <p:extLst>
      <p:ext uri="{BB962C8B-B14F-4D97-AF65-F5344CB8AC3E}">
        <p14:creationId xmlns:p14="http://schemas.microsoft.com/office/powerpoint/2010/main" val="720543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11</a:t>
            </a:fld>
            <a:endParaRPr lang="en-US"/>
          </a:p>
        </p:txBody>
      </p:sp>
    </p:spTree>
    <p:extLst>
      <p:ext uri="{BB962C8B-B14F-4D97-AF65-F5344CB8AC3E}">
        <p14:creationId xmlns:p14="http://schemas.microsoft.com/office/powerpoint/2010/main" val="1748972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2,088 first group (2018-2019)+ 854 second group (spring 2019)</a:t>
            </a:r>
          </a:p>
          <a:p>
            <a:r>
              <a:rPr lang="en-US" dirty="0"/>
              <a:t>187 in Fall 2019</a:t>
            </a:r>
          </a:p>
        </p:txBody>
      </p:sp>
      <p:sp>
        <p:nvSpPr>
          <p:cNvPr id="4" name="Slide Number Placeholder 3"/>
          <p:cNvSpPr>
            <a:spLocks noGrp="1"/>
          </p:cNvSpPr>
          <p:nvPr>
            <p:ph type="sldNum" sz="quarter" idx="5"/>
          </p:nvPr>
        </p:nvSpPr>
        <p:spPr/>
        <p:txBody>
          <a:bodyPr/>
          <a:lstStyle/>
          <a:p>
            <a:fld id="{30BAFDE6-54E2-4DF8-81DC-7F450E4D0F5A}" type="slidenum">
              <a:rPr lang="en-US" smtClean="0"/>
              <a:t>12</a:t>
            </a:fld>
            <a:endParaRPr lang="en-US"/>
          </a:p>
        </p:txBody>
      </p:sp>
    </p:spTree>
    <p:extLst>
      <p:ext uri="{BB962C8B-B14F-4D97-AF65-F5344CB8AC3E}">
        <p14:creationId xmlns:p14="http://schemas.microsoft.com/office/powerpoint/2010/main" val="4018241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13</a:t>
            </a:fld>
            <a:endParaRPr lang="en-US"/>
          </a:p>
        </p:txBody>
      </p:sp>
    </p:spTree>
    <p:extLst>
      <p:ext uri="{BB962C8B-B14F-4D97-AF65-F5344CB8AC3E}">
        <p14:creationId xmlns:p14="http://schemas.microsoft.com/office/powerpoint/2010/main" val="642237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demographic data mirrors larger population of Ivy Tech IT students</a:t>
            </a:r>
          </a:p>
          <a:p>
            <a:r>
              <a:rPr lang="en-US" dirty="0"/>
              <a:t>A large portion of respondents are interested in transfer, 68%, which is representative of community college students nationally.</a:t>
            </a:r>
          </a:p>
        </p:txBody>
      </p:sp>
      <p:sp>
        <p:nvSpPr>
          <p:cNvPr id="4" name="Slide Number Placeholder 3"/>
          <p:cNvSpPr>
            <a:spLocks noGrp="1"/>
          </p:cNvSpPr>
          <p:nvPr>
            <p:ph type="sldNum" sz="quarter" idx="5"/>
          </p:nvPr>
        </p:nvSpPr>
        <p:spPr/>
        <p:txBody>
          <a:bodyPr/>
          <a:lstStyle/>
          <a:p>
            <a:fld id="{30BAFDE6-54E2-4DF8-81DC-7F450E4D0F5A}" type="slidenum">
              <a:rPr lang="en-US" smtClean="0"/>
              <a:t>14</a:t>
            </a:fld>
            <a:endParaRPr lang="en-US"/>
          </a:p>
        </p:txBody>
      </p:sp>
    </p:spTree>
    <p:extLst>
      <p:ext uri="{BB962C8B-B14F-4D97-AF65-F5344CB8AC3E}">
        <p14:creationId xmlns:p14="http://schemas.microsoft.com/office/powerpoint/2010/main" val="2248602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are focused on short-term educational goals with the possibility of returning to education later</a:t>
            </a:r>
          </a:p>
          <a:p>
            <a:r>
              <a:rPr lang="en-US" dirty="0"/>
              <a:t>This likely reflects interview data in which students discuss a desire to work for a time and return to education later</a:t>
            </a:r>
          </a:p>
        </p:txBody>
      </p:sp>
      <p:sp>
        <p:nvSpPr>
          <p:cNvPr id="4" name="Slide Number Placeholder 3"/>
          <p:cNvSpPr>
            <a:spLocks noGrp="1"/>
          </p:cNvSpPr>
          <p:nvPr>
            <p:ph type="sldNum" sz="quarter" idx="5"/>
          </p:nvPr>
        </p:nvSpPr>
        <p:spPr/>
        <p:txBody>
          <a:bodyPr/>
          <a:lstStyle/>
          <a:p>
            <a:fld id="{30BAFDE6-54E2-4DF8-81DC-7F450E4D0F5A}" type="slidenum">
              <a:rPr lang="en-US" smtClean="0"/>
              <a:t>15</a:t>
            </a:fld>
            <a:endParaRPr lang="en-US"/>
          </a:p>
        </p:txBody>
      </p:sp>
    </p:spTree>
    <p:extLst>
      <p:ext uri="{BB962C8B-B14F-4D97-AF65-F5344CB8AC3E}">
        <p14:creationId xmlns:p14="http://schemas.microsoft.com/office/powerpoint/2010/main" val="2235253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concern is that students are not aware an AAS in IT can transfer; these findings suggest that students who are thinking of getting a bachelor’s degree are more likely to choose an AS over an AAS. </a:t>
            </a:r>
          </a:p>
        </p:txBody>
      </p:sp>
      <p:sp>
        <p:nvSpPr>
          <p:cNvPr id="4" name="Slide Number Placeholder 3"/>
          <p:cNvSpPr>
            <a:spLocks noGrp="1"/>
          </p:cNvSpPr>
          <p:nvPr>
            <p:ph type="sldNum" sz="quarter" idx="5"/>
          </p:nvPr>
        </p:nvSpPr>
        <p:spPr/>
        <p:txBody>
          <a:bodyPr/>
          <a:lstStyle/>
          <a:p>
            <a:fld id="{30BAFDE6-54E2-4DF8-81DC-7F450E4D0F5A}" type="slidenum">
              <a:rPr lang="en-US" smtClean="0"/>
              <a:t>16</a:t>
            </a:fld>
            <a:endParaRPr lang="en-US"/>
          </a:p>
        </p:txBody>
      </p:sp>
    </p:spTree>
    <p:extLst>
      <p:ext uri="{BB962C8B-B14F-4D97-AF65-F5344CB8AC3E}">
        <p14:creationId xmlns:p14="http://schemas.microsoft.com/office/powerpoint/2010/main" val="1540117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are not aware of all IT program options available to them</a:t>
            </a:r>
          </a:p>
        </p:txBody>
      </p:sp>
      <p:sp>
        <p:nvSpPr>
          <p:cNvPr id="4" name="Slide Number Placeholder 3"/>
          <p:cNvSpPr>
            <a:spLocks noGrp="1"/>
          </p:cNvSpPr>
          <p:nvPr>
            <p:ph type="sldNum" sz="quarter" idx="5"/>
          </p:nvPr>
        </p:nvSpPr>
        <p:spPr/>
        <p:txBody>
          <a:bodyPr/>
          <a:lstStyle/>
          <a:p>
            <a:fld id="{30BAFDE6-54E2-4DF8-81DC-7F450E4D0F5A}" type="slidenum">
              <a:rPr lang="en-US" smtClean="0"/>
              <a:t>17</a:t>
            </a:fld>
            <a:endParaRPr lang="en-US"/>
          </a:p>
        </p:txBody>
      </p:sp>
    </p:spTree>
    <p:extLst>
      <p:ext uri="{BB962C8B-B14F-4D97-AF65-F5344CB8AC3E}">
        <p14:creationId xmlns:p14="http://schemas.microsoft.com/office/powerpoint/2010/main" val="1741258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students have chosen a program, but about a quarter of them have already switched from another program. Most of these were previously in Computer Science, a program with a name that might be familiar to many since it used throughout primary school to represent a broad array of IT courses. Students may be self-selecting for this program based on familiarity with the name, or advisors may be placing students in CS without a full understanding of the other IT pathways. Students who are not expecting or not prepared to take calculus or general education courses may be switching programs. Although the data is not available from this survey, students who switch programs can be at risk of becoming “off track” in their program progress and may take longer to graduate. </a:t>
            </a:r>
          </a:p>
          <a:p>
            <a:r>
              <a:rPr lang="en-US" dirty="0"/>
              <a:t>Here we also see that about half of students have selected a career at this point, indicating that half are still unsure of their career. </a:t>
            </a:r>
          </a:p>
        </p:txBody>
      </p:sp>
      <p:sp>
        <p:nvSpPr>
          <p:cNvPr id="4" name="Slide Number Placeholder 3"/>
          <p:cNvSpPr>
            <a:spLocks noGrp="1"/>
          </p:cNvSpPr>
          <p:nvPr>
            <p:ph type="sldNum" sz="quarter" idx="5"/>
          </p:nvPr>
        </p:nvSpPr>
        <p:spPr/>
        <p:txBody>
          <a:bodyPr/>
          <a:lstStyle/>
          <a:p>
            <a:fld id="{30BAFDE6-54E2-4DF8-81DC-7F450E4D0F5A}" type="slidenum">
              <a:rPr lang="en-US" smtClean="0"/>
              <a:t>18</a:t>
            </a:fld>
            <a:endParaRPr lang="en-US"/>
          </a:p>
        </p:txBody>
      </p:sp>
    </p:spTree>
    <p:extLst>
      <p:ext uri="{BB962C8B-B14F-4D97-AF65-F5344CB8AC3E}">
        <p14:creationId xmlns:p14="http://schemas.microsoft.com/office/powerpoint/2010/main" val="9378566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Course requirements are an important element of program progress and for IT programs, math is integral to program completion. Students are aware of how important course requirements are, nearly all of them indicated this, but we can see here that there is a lot of confusion about what those requirements are. Students know its important, but they may not be finding the information they need to make informed decisions. </a:t>
            </a:r>
          </a:p>
        </p:txBody>
      </p:sp>
      <p:sp>
        <p:nvSpPr>
          <p:cNvPr id="4" name="Slide Number Placeholder 3"/>
          <p:cNvSpPr>
            <a:spLocks noGrp="1"/>
          </p:cNvSpPr>
          <p:nvPr>
            <p:ph type="sldNum" sz="quarter" idx="5"/>
          </p:nvPr>
        </p:nvSpPr>
        <p:spPr/>
        <p:txBody>
          <a:bodyPr/>
          <a:lstStyle/>
          <a:p>
            <a:fld id="{30BAFDE6-54E2-4DF8-81DC-7F450E4D0F5A}" type="slidenum">
              <a:rPr lang="en-US" smtClean="0"/>
              <a:t>19</a:t>
            </a:fld>
            <a:endParaRPr lang="en-US"/>
          </a:p>
        </p:txBody>
      </p:sp>
    </p:spTree>
    <p:extLst>
      <p:ext uri="{BB962C8B-B14F-4D97-AF65-F5344CB8AC3E}">
        <p14:creationId xmlns:p14="http://schemas.microsoft.com/office/powerpoint/2010/main" val="477809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2</a:t>
            </a:fld>
            <a:endParaRPr lang="en-US"/>
          </a:p>
        </p:txBody>
      </p:sp>
    </p:spTree>
    <p:extLst>
      <p:ext uri="{BB962C8B-B14F-4D97-AF65-F5344CB8AC3E}">
        <p14:creationId xmlns:p14="http://schemas.microsoft.com/office/powerpoint/2010/main" val="2001615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About half of student respondents have seen a general advisor 2-3 times. We can see by these numbers that students are more likely to see a general advisor than they are to see an instructor—a faculty advisor. A faculty advisor is more likely to be giving students career-focused information rather than just course-specific information. A quarter of these students had never seen a faculty advisor. </a:t>
            </a:r>
          </a:p>
        </p:txBody>
      </p:sp>
      <p:sp>
        <p:nvSpPr>
          <p:cNvPr id="4" name="Slide Number Placeholder 3"/>
          <p:cNvSpPr>
            <a:spLocks noGrp="1"/>
          </p:cNvSpPr>
          <p:nvPr>
            <p:ph type="sldNum" sz="quarter" idx="5"/>
          </p:nvPr>
        </p:nvSpPr>
        <p:spPr/>
        <p:txBody>
          <a:bodyPr/>
          <a:lstStyle/>
          <a:p>
            <a:fld id="{30BAFDE6-54E2-4DF8-81DC-7F450E4D0F5A}" type="slidenum">
              <a:rPr lang="en-US" smtClean="0"/>
              <a:t>20</a:t>
            </a:fld>
            <a:endParaRPr lang="en-US"/>
          </a:p>
        </p:txBody>
      </p:sp>
    </p:spTree>
    <p:extLst>
      <p:ext uri="{BB962C8B-B14F-4D97-AF65-F5344CB8AC3E}">
        <p14:creationId xmlns:p14="http://schemas.microsoft.com/office/powerpoint/2010/main" val="2234225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are not aware of the transferability of all of the IT programs</a:t>
            </a:r>
          </a:p>
        </p:txBody>
      </p:sp>
      <p:sp>
        <p:nvSpPr>
          <p:cNvPr id="4" name="Slide Number Placeholder 3"/>
          <p:cNvSpPr>
            <a:spLocks noGrp="1"/>
          </p:cNvSpPr>
          <p:nvPr>
            <p:ph type="sldNum" sz="quarter" idx="5"/>
          </p:nvPr>
        </p:nvSpPr>
        <p:spPr/>
        <p:txBody>
          <a:bodyPr/>
          <a:lstStyle/>
          <a:p>
            <a:fld id="{30BAFDE6-54E2-4DF8-81DC-7F450E4D0F5A}" type="slidenum">
              <a:rPr lang="en-US" smtClean="0"/>
              <a:t>21</a:t>
            </a:fld>
            <a:endParaRPr lang="en-US"/>
          </a:p>
        </p:txBody>
      </p:sp>
    </p:spTree>
    <p:extLst>
      <p:ext uri="{BB962C8B-B14F-4D97-AF65-F5344CB8AC3E}">
        <p14:creationId xmlns:p14="http://schemas.microsoft.com/office/powerpoint/2010/main" val="3844232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are mostly finding information about IT programs from the college website and from general advisors. Just over a quarter reported getting program information from faculty</a:t>
            </a:r>
          </a:p>
        </p:txBody>
      </p:sp>
      <p:sp>
        <p:nvSpPr>
          <p:cNvPr id="4" name="Slide Number Placeholder 3"/>
          <p:cNvSpPr>
            <a:spLocks noGrp="1"/>
          </p:cNvSpPr>
          <p:nvPr>
            <p:ph type="sldNum" sz="quarter" idx="5"/>
          </p:nvPr>
        </p:nvSpPr>
        <p:spPr/>
        <p:txBody>
          <a:bodyPr/>
          <a:lstStyle/>
          <a:p>
            <a:fld id="{30BAFDE6-54E2-4DF8-81DC-7F450E4D0F5A}" type="slidenum">
              <a:rPr lang="en-US" smtClean="0"/>
              <a:t>22</a:t>
            </a:fld>
            <a:endParaRPr lang="en-US"/>
          </a:p>
        </p:txBody>
      </p:sp>
    </p:spTree>
    <p:extLst>
      <p:ext uri="{BB962C8B-B14F-4D97-AF65-F5344CB8AC3E}">
        <p14:creationId xmlns:p14="http://schemas.microsoft.com/office/powerpoint/2010/main" val="440455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Online resources are the most common source of student information about careers/jobs</a:t>
            </a:r>
          </a:p>
          <a:p>
            <a:r>
              <a:rPr lang="en-US" dirty="0"/>
              <a:t>Students are getting career information from instructors only slightly more than from general advisors.</a:t>
            </a:r>
          </a:p>
        </p:txBody>
      </p:sp>
      <p:sp>
        <p:nvSpPr>
          <p:cNvPr id="4" name="Slide Number Placeholder 3"/>
          <p:cNvSpPr>
            <a:spLocks noGrp="1"/>
          </p:cNvSpPr>
          <p:nvPr>
            <p:ph type="sldNum" sz="quarter" idx="5"/>
          </p:nvPr>
        </p:nvSpPr>
        <p:spPr/>
        <p:txBody>
          <a:bodyPr/>
          <a:lstStyle/>
          <a:p>
            <a:fld id="{30BAFDE6-54E2-4DF8-81DC-7F450E4D0F5A}" type="slidenum">
              <a:rPr lang="en-US" smtClean="0"/>
              <a:t>23</a:t>
            </a:fld>
            <a:endParaRPr lang="en-US"/>
          </a:p>
        </p:txBody>
      </p:sp>
    </p:spTree>
    <p:extLst>
      <p:ext uri="{BB962C8B-B14F-4D97-AF65-F5344CB8AC3E}">
        <p14:creationId xmlns:p14="http://schemas.microsoft.com/office/powerpoint/2010/main" val="4196106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left general advising feeling they still needed career-type information; an information need probably better served by faculty—but remember, a quarter of students also reported they had never seen a faculty advisor</a:t>
            </a:r>
          </a:p>
          <a:p>
            <a:r>
              <a:rPr lang="en-US" dirty="0"/>
              <a:t>Transfer is somewhat surprising</a:t>
            </a:r>
          </a:p>
        </p:txBody>
      </p:sp>
      <p:sp>
        <p:nvSpPr>
          <p:cNvPr id="4" name="Slide Number Placeholder 3"/>
          <p:cNvSpPr>
            <a:spLocks noGrp="1"/>
          </p:cNvSpPr>
          <p:nvPr>
            <p:ph type="sldNum" sz="quarter" idx="5"/>
          </p:nvPr>
        </p:nvSpPr>
        <p:spPr/>
        <p:txBody>
          <a:bodyPr/>
          <a:lstStyle/>
          <a:p>
            <a:fld id="{30BAFDE6-54E2-4DF8-81DC-7F450E4D0F5A}" type="slidenum">
              <a:rPr lang="en-US" smtClean="0"/>
              <a:t>24</a:t>
            </a:fld>
            <a:endParaRPr lang="en-US"/>
          </a:p>
        </p:txBody>
      </p:sp>
    </p:spTree>
    <p:extLst>
      <p:ext uri="{BB962C8B-B14F-4D97-AF65-F5344CB8AC3E}">
        <p14:creationId xmlns:p14="http://schemas.microsoft.com/office/powerpoint/2010/main" val="2177022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courses help students think about careers in IT and gives them an introduction to the other IT programs available. These are a great resource for students in program and career selection; students should be taking them early in their programs.</a:t>
            </a:r>
          </a:p>
        </p:txBody>
      </p:sp>
      <p:sp>
        <p:nvSpPr>
          <p:cNvPr id="4" name="Slide Number Placeholder 3"/>
          <p:cNvSpPr>
            <a:spLocks noGrp="1"/>
          </p:cNvSpPr>
          <p:nvPr>
            <p:ph type="sldNum" sz="quarter" idx="5"/>
          </p:nvPr>
        </p:nvSpPr>
        <p:spPr/>
        <p:txBody>
          <a:bodyPr/>
          <a:lstStyle/>
          <a:p>
            <a:fld id="{30BAFDE6-54E2-4DF8-81DC-7F450E4D0F5A}" type="slidenum">
              <a:rPr lang="en-US" smtClean="0"/>
              <a:t>25</a:t>
            </a:fld>
            <a:endParaRPr lang="en-US"/>
          </a:p>
        </p:txBody>
      </p:sp>
    </p:spTree>
    <p:extLst>
      <p:ext uri="{BB962C8B-B14F-4D97-AF65-F5344CB8AC3E}">
        <p14:creationId xmlns:p14="http://schemas.microsoft.com/office/powerpoint/2010/main" val="10064954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26</a:t>
            </a:fld>
            <a:endParaRPr lang="en-US"/>
          </a:p>
        </p:txBody>
      </p:sp>
    </p:spTree>
    <p:extLst>
      <p:ext uri="{BB962C8B-B14F-4D97-AF65-F5344CB8AC3E}">
        <p14:creationId xmlns:p14="http://schemas.microsoft.com/office/powerpoint/2010/main" val="1259426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27</a:t>
            </a:fld>
            <a:endParaRPr lang="en-US"/>
          </a:p>
        </p:txBody>
      </p:sp>
    </p:spTree>
    <p:extLst>
      <p:ext uri="{BB962C8B-B14F-4D97-AF65-F5344CB8AC3E}">
        <p14:creationId xmlns:p14="http://schemas.microsoft.com/office/powerpoint/2010/main" val="38332843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Interviews were done with: faculty chair or other administrator, advising lead or other advisor, and other faculty or staff</a:t>
            </a:r>
          </a:p>
          <a:p>
            <a:endParaRPr lang="en-US" dirty="0"/>
          </a:p>
        </p:txBody>
      </p:sp>
      <p:sp>
        <p:nvSpPr>
          <p:cNvPr id="4" name="Slide Number Placeholder 3"/>
          <p:cNvSpPr>
            <a:spLocks noGrp="1"/>
          </p:cNvSpPr>
          <p:nvPr>
            <p:ph type="sldNum" sz="quarter" idx="5"/>
          </p:nvPr>
        </p:nvSpPr>
        <p:spPr/>
        <p:txBody>
          <a:bodyPr/>
          <a:lstStyle/>
          <a:p>
            <a:fld id="{30BAFDE6-54E2-4DF8-81DC-7F450E4D0F5A}" type="slidenum">
              <a:rPr lang="en-US" smtClean="0"/>
              <a:t>28</a:t>
            </a:fld>
            <a:endParaRPr lang="en-US"/>
          </a:p>
        </p:txBody>
      </p:sp>
    </p:spTree>
    <p:extLst>
      <p:ext uri="{BB962C8B-B14F-4D97-AF65-F5344CB8AC3E}">
        <p14:creationId xmlns:p14="http://schemas.microsoft.com/office/powerpoint/2010/main" val="160910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Small campus 1: IT advisor: “I encourage those students to make their own decisions but I also make them aware of what might be the best pathway for them. I also try to do my best to make them aware of their career opportunities from there” </a:t>
            </a:r>
          </a:p>
        </p:txBody>
      </p:sp>
      <p:sp>
        <p:nvSpPr>
          <p:cNvPr id="4" name="Slide Number Placeholder 3"/>
          <p:cNvSpPr>
            <a:spLocks noGrp="1"/>
          </p:cNvSpPr>
          <p:nvPr>
            <p:ph type="sldNum" sz="quarter" idx="5"/>
          </p:nvPr>
        </p:nvSpPr>
        <p:spPr/>
        <p:txBody>
          <a:bodyPr/>
          <a:lstStyle/>
          <a:p>
            <a:fld id="{30BAFDE6-54E2-4DF8-81DC-7F450E4D0F5A}" type="slidenum">
              <a:rPr lang="en-US" smtClean="0"/>
              <a:t>29</a:t>
            </a:fld>
            <a:endParaRPr lang="en-US"/>
          </a:p>
        </p:txBody>
      </p:sp>
    </p:spTree>
    <p:extLst>
      <p:ext uri="{BB962C8B-B14F-4D97-AF65-F5344CB8AC3E}">
        <p14:creationId xmlns:p14="http://schemas.microsoft.com/office/powerpoint/2010/main" val="1209646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general awareness of favorable job prospects in the field, IT stands out as an attractive choice to many community college students. However, the many subfields that fall under the IT umbrella can create confusion among IT students regarding program requirements and employment opportunities. In addition to selecting from among the available programs, students within individual programs must make more fine-grained decisions about which credential(s) to pursue. Options generally include a range of short-term technical certificates tied to career pathways that will help students secure immediate employment while they pursue additional education. There are many ways to potentially stack or embed several of these credentials along a career pathway. </a:t>
            </a:r>
          </a:p>
        </p:txBody>
      </p:sp>
      <p:sp>
        <p:nvSpPr>
          <p:cNvPr id="4" name="Slide Number Placeholder 3"/>
          <p:cNvSpPr>
            <a:spLocks noGrp="1"/>
          </p:cNvSpPr>
          <p:nvPr>
            <p:ph type="sldNum" sz="quarter" idx="5"/>
          </p:nvPr>
        </p:nvSpPr>
        <p:spPr/>
        <p:txBody>
          <a:bodyPr/>
          <a:lstStyle/>
          <a:p>
            <a:fld id="{30BAFDE6-54E2-4DF8-81DC-7F450E4D0F5A}" type="slidenum">
              <a:rPr lang="en-US" smtClean="0"/>
              <a:t>3</a:t>
            </a:fld>
            <a:endParaRPr lang="en-US"/>
          </a:p>
        </p:txBody>
      </p:sp>
    </p:spTree>
    <p:extLst>
      <p:ext uri="{BB962C8B-B14F-4D97-AF65-F5344CB8AC3E}">
        <p14:creationId xmlns:p14="http://schemas.microsoft.com/office/powerpoint/2010/main" val="11979203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Large campus 3: Full-time faculty work well with IT advisors, not so much adjunct faculty (might be true of most campuses)</a:t>
            </a:r>
          </a:p>
        </p:txBody>
      </p:sp>
      <p:sp>
        <p:nvSpPr>
          <p:cNvPr id="4" name="Slide Number Placeholder 3"/>
          <p:cNvSpPr>
            <a:spLocks noGrp="1"/>
          </p:cNvSpPr>
          <p:nvPr>
            <p:ph type="sldNum" sz="quarter" idx="5"/>
          </p:nvPr>
        </p:nvSpPr>
        <p:spPr/>
        <p:txBody>
          <a:bodyPr/>
          <a:lstStyle/>
          <a:p>
            <a:fld id="{30BAFDE6-54E2-4DF8-81DC-7F450E4D0F5A}" type="slidenum">
              <a:rPr lang="en-US" smtClean="0"/>
              <a:t>30</a:t>
            </a:fld>
            <a:endParaRPr lang="en-US"/>
          </a:p>
        </p:txBody>
      </p:sp>
    </p:spTree>
    <p:extLst>
      <p:ext uri="{BB962C8B-B14F-4D97-AF65-F5344CB8AC3E}">
        <p14:creationId xmlns:p14="http://schemas.microsoft.com/office/powerpoint/2010/main" val="21499499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Medium campus 1: Role of Advisor “depends who you ask.”</a:t>
            </a:r>
          </a:p>
          <a:p>
            <a:r>
              <a:rPr lang="en-US" dirty="0"/>
              <a:t>Medium campus 2: “holistic approach” = helping students navigate the college experience, not just courses</a:t>
            </a:r>
          </a:p>
          <a:p>
            <a:r>
              <a:rPr lang="en-US" dirty="0"/>
              <a:t>Large campus 1: disconnect in how advisor and faculty see roles; Advisor turnover an issue</a:t>
            </a:r>
          </a:p>
          <a:p>
            <a:r>
              <a:rPr lang="en-US" dirty="0"/>
              <a:t>Large campus 2: Advisor turnover an issue</a:t>
            </a:r>
          </a:p>
        </p:txBody>
      </p:sp>
      <p:sp>
        <p:nvSpPr>
          <p:cNvPr id="4" name="Slide Number Placeholder 3"/>
          <p:cNvSpPr>
            <a:spLocks noGrp="1"/>
          </p:cNvSpPr>
          <p:nvPr>
            <p:ph type="sldNum" sz="quarter" idx="5"/>
          </p:nvPr>
        </p:nvSpPr>
        <p:spPr/>
        <p:txBody>
          <a:bodyPr/>
          <a:lstStyle/>
          <a:p>
            <a:fld id="{30BAFDE6-54E2-4DF8-81DC-7F450E4D0F5A}" type="slidenum">
              <a:rPr lang="en-US" smtClean="0"/>
              <a:t>31</a:t>
            </a:fld>
            <a:endParaRPr lang="en-US"/>
          </a:p>
        </p:txBody>
      </p:sp>
    </p:spTree>
    <p:extLst>
      <p:ext uri="{BB962C8B-B14F-4D97-AF65-F5344CB8AC3E}">
        <p14:creationId xmlns:p14="http://schemas.microsoft.com/office/powerpoint/2010/main" val="35097333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Small campus 1: This was a first semester FT instructor taking on the role, so a lot of in transition. Even so, since taking on the FT role the faculty advisor felt they worked hand-in-hand with the general advisor and the interest level on the part of students was increasing. Their first impression of the trends in the department were that there was a lot of focus on SDEV and an upward trend on ITSP.</a:t>
            </a:r>
          </a:p>
          <a:p>
            <a:r>
              <a:rPr lang="en-US" dirty="0"/>
              <a:t>Medium campus 1: Role of faculty according to faculty; advisor view is different</a:t>
            </a:r>
          </a:p>
          <a:p>
            <a:r>
              <a:rPr lang="en-US" dirty="0"/>
              <a:t>Large campus 1: Difference in what advisors view faculty are doing and what they are actually doing</a:t>
            </a:r>
          </a:p>
          <a:p>
            <a:r>
              <a:rPr lang="en-US" dirty="0"/>
              <a:t>Large campus 2: [difference in affective part; fighting for who is going to influence the students.] IT advisor has 600 students; business and IT. Students come in with ballpark idea and half change it once they get there. Sequencing an issue. Role of advisor: advisor thinks role is to advise for complete degree, taking into account other student needs. Faculty disagree. Role of faculty: advisor believes—to teach students, offer career advice, faculty believes—get to know students in classroom, sort out major path and career. </a:t>
            </a:r>
          </a:p>
          <a:p>
            <a:endParaRPr lang="en-US" dirty="0"/>
          </a:p>
        </p:txBody>
      </p:sp>
      <p:sp>
        <p:nvSpPr>
          <p:cNvPr id="4" name="Slide Number Placeholder 3"/>
          <p:cNvSpPr>
            <a:spLocks noGrp="1"/>
          </p:cNvSpPr>
          <p:nvPr>
            <p:ph type="sldNum" sz="quarter" idx="5"/>
          </p:nvPr>
        </p:nvSpPr>
        <p:spPr/>
        <p:txBody>
          <a:bodyPr/>
          <a:lstStyle/>
          <a:p>
            <a:fld id="{30BAFDE6-54E2-4DF8-81DC-7F450E4D0F5A}" type="slidenum">
              <a:rPr lang="en-US" smtClean="0"/>
              <a:t>32</a:t>
            </a:fld>
            <a:endParaRPr lang="en-US"/>
          </a:p>
        </p:txBody>
      </p:sp>
    </p:spTree>
    <p:extLst>
      <p:ext uri="{BB962C8B-B14F-4D97-AF65-F5344CB8AC3E}">
        <p14:creationId xmlns:p14="http://schemas.microsoft.com/office/powerpoint/2010/main" val="30392053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Getting students to sign up well in advance of courses would help. </a:t>
            </a:r>
          </a:p>
          <a:p>
            <a:r>
              <a:rPr lang="en-US" dirty="0"/>
              <a:t>No common terminology—CSCI at MS/HS level (state default) vs. college level</a:t>
            </a:r>
          </a:p>
          <a:p>
            <a:r>
              <a:rPr lang="en-US" dirty="0"/>
              <a:t>Intro courses importance</a:t>
            </a:r>
          </a:p>
          <a:p>
            <a:r>
              <a:rPr lang="en-US" dirty="0"/>
              <a:t>Large campus 2: students not sure what to ask for; “something with computers” </a:t>
            </a:r>
          </a:p>
          <a:p>
            <a:r>
              <a:rPr lang="en-US" dirty="0"/>
              <a:t>A lot of student population is 1</a:t>
            </a:r>
            <a:r>
              <a:rPr lang="en-US" baseline="30000" dirty="0"/>
              <a:t>st</a:t>
            </a:r>
            <a:r>
              <a:rPr lang="en-US" dirty="0"/>
              <a:t> gen. Low college preparedness.</a:t>
            </a:r>
          </a:p>
          <a:p>
            <a:r>
              <a:rPr lang="en-US" dirty="0"/>
              <a:t>Large campus 3: 60% of students did not know exactly what they wanted to do for prog/career</a:t>
            </a:r>
          </a:p>
        </p:txBody>
      </p:sp>
      <p:sp>
        <p:nvSpPr>
          <p:cNvPr id="4" name="Slide Number Placeholder 3"/>
          <p:cNvSpPr>
            <a:spLocks noGrp="1"/>
          </p:cNvSpPr>
          <p:nvPr>
            <p:ph type="sldNum" sz="quarter" idx="5"/>
          </p:nvPr>
        </p:nvSpPr>
        <p:spPr/>
        <p:txBody>
          <a:bodyPr/>
          <a:lstStyle/>
          <a:p>
            <a:fld id="{30BAFDE6-54E2-4DF8-81DC-7F450E4D0F5A}" type="slidenum">
              <a:rPr lang="en-US" smtClean="0"/>
              <a:t>33</a:t>
            </a:fld>
            <a:endParaRPr lang="en-US"/>
          </a:p>
        </p:txBody>
      </p:sp>
    </p:spTree>
    <p:extLst>
      <p:ext uri="{BB962C8B-B14F-4D97-AF65-F5344CB8AC3E}">
        <p14:creationId xmlns:p14="http://schemas.microsoft.com/office/powerpoint/2010/main" val="1524507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Outreach through HS, MS camps, not a coordinated effort from systems office about how to coordinate outreach. Some campuses have more coordination with marketing, </a:t>
            </a:r>
            <a:r>
              <a:rPr lang="en-US" dirty="0" err="1"/>
              <a:t>ie</a:t>
            </a:r>
            <a:r>
              <a:rPr lang="en-US" dirty="0"/>
              <a:t>: competitions; several campus faculty and admin talk about programs on TV and radio, etc. Qualitatively impacts student enrollment. </a:t>
            </a:r>
          </a:p>
        </p:txBody>
      </p:sp>
      <p:sp>
        <p:nvSpPr>
          <p:cNvPr id="4" name="Slide Number Placeholder 3"/>
          <p:cNvSpPr>
            <a:spLocks noGrp="1"/>
          </p:cNvSpPr>
          <p:nvPr>
            <p:ph type="sldNum" sz="quarter" idx="5"/>
          </p:nvPr>
        </p:nvSpPr>
        <p:spPr/>
        <p:txBody>
          <a:bodyPr/>
          <a:lstStyle/>
          <a:p>
            <a:fld id="{30BAFDE6-54E2-4DF8-81DC-7F450E4D0F5A}" type="slidenum">
              <a:rPr lang="en-US" smtClean="0"/>
              <a:t>34</a:t>
            </a:fld>
            <a:endParaRPr lang="en-US"/>
          </a:p>
        </p:txBody>
      </p:sp>
    </p:spTree>
    <p:extLst>
      <p:ext uri="{BB962C8B-B14F-4D97-AF65-F5344CB8AC3E}">
        <p14:creationId xmlns:p14="http://schemas.microsoft.com/office/powerpoint/2010/main" val="22737871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AFDE6-54E2-4DF8-81DC-7F450E4D0F5A}" type="slidenum">
              <a:rPr lang="en-US" smtClean="0"/>
              <a:t>35</a:t>
            </a:fld>
            <a:endParaRPr lang="en-US"/>
          </a:p>
        </p:txBody>
      </p:sp>
    </p:spTree>
    <p:extLst>
      <p:ext uri="{BB962C8B-B14F-4D97-AF65-F5344CB8AC3E}">
        <p14:creationId xmlns:p14="http://schemas.microsoft.com/office/powerpoint/2010/main" val="7586808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36</a:t>
            </a:fld>
            <a:endParaRPr lang="en-US"/>
          </a:p>
        </p:txBody>
      </p:sp>
    </p:spTree>
    <p:extLst>
      <p:ext uri="{BB962C8B-B14F-4D97-AF65-F5344CB8AC3E}">
        <p14:creationId xmlns:p14="http://schemas.microsoft.com/office/powerpoint/2010/main" val="17237856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37</a:t>
            </a:fld>
            <a:endParaRPr lang="en-US"/>
          </a:p>
        </p:txBody>
      </p:sp>
    </p:spTree>
    <p:extLst>
      <p:ext uri="{BB962C8B-B14F-4D97-AF65-F5344CB8AC3E}">
        <p14:creationId xmlns:p14="http://schemas.microsoft.com/office/powerpoint/2010/main" val="2007007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38</a:t>
            </a:fld>
            <a:endParaRPr lang="en-US"/>
          </a:p>
        </p:txBody>
      </p:sp>
    </p:spTree>
    <p:extLst>
      <p:ext uri="{BB962C8B-B14F-4D97-AF65-F5344CB8AC3E}">
        <p14:creationId xmlns:p14="http://schemas.microsoft.com/office/powerpoint/2010/main" val="2165450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programs in IT fields are often tightly structured in terms of course requirements, potentially leaving little time for exploration before selecting a program pathway. At what point students meet with advisors and how programs structure that advising can influence the choices students make in ways that could significantly impact the gender and racial/ethnic diversity of students who enter online IT programs and technician careers </a:t>
            </a:r>
            <a:endParaRPr lang="en-US" dirty="0"/>
          </a:p>
        </p:txBody>
      </p:sp>
      <p:sp>
        <p:nvSpPr>
          <p:cNvPr id="4" name="Slide Number Placeholder 3"/>
          <p:cNvSpPr>
            <a:spLocks noGrp="1"/>
          </p:cNvSpPr>
          <p:nvPr>
            <p:ph type="sldNum" sz="quarter" idx="10"/>
          </p:nvPr>
        </p:nvSpPr>
        <p:spPr/>
        <p:txBody>
          <a:bodyPr/>
          <a:lstStyle/>
          <a:p>
            <a:fld id="{30BAFDE6-54E2-4DF8-81DC-7F450E4D0F5A}" type="slidenum">
              <a:rPr lang="en-US" smtClean="0"/>
              <a:t>4</a:t>
            </a:fld>
            <a:endParaRPr lang="en-US"/>
          </a:p>
        </p:txBody>
      </p:sp>
    </p:spTree>
    <p:extLst>
      <p:ext uri="{BB962C8B-B14F-4D97-AF65-F5344CB8AC3E}">
        <p14:creationId xmlns:p14="http://schemas.microsoft.com/office/powerpoint/2010/main" val="1139956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5</a:t>
            </a:fld>
            <a:endParaRPr lang="en-US"/>
          </a:p>
        </p:txBody>
      </p:sp>
    </p:spTree>
    <p:extLst>
      <p:ext uri="{BB962C8B-B14F-4D97-AF65-F5344CB8AC3E}">
        <p14:creationId xmlns:p14="http://schemas.microsoft.com/office/powerpoint/2010/main" val="2026461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6</a:t>
            </a:fld>
            <a:endParaRPr lang="en-US"/>
          </a:p>
        </p:txBody>
      </p:sp>
    </p:spTree>
    <p:extLst>
      <p:ext uri="{BB962C8B-B14F-4D97-AF65-F5344CB8AC3E}">
        <p14:creationId xmlns:p14="http://schemas.microsoft.com/office/powerpoint/2010/main" val="1553926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7</a:t>
            </a:fld>
            <a:endParaRPr lang="en-US"/>
          </a:p>
        </p:txBody>
      </p:sp>
    </p:spTree>
    <p:extLst>
      <p:ext uri="{BB962C8B-B14F-4D97-AF65-F5344CB8AC3E}">
        <p14:creationId xmlns:p14="http://schemas.microsoft.com/office/powerpoint/2010/main" val="1834686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8</a:t>
            </a:fld>
            <a:endParaRPr lang="en-US"/>
          </a:p>
        </p:txBody>
      </p:sp>
    </p:spTree>
    <p:extLst>
      <p:ext uri="{BB962C8B-B14F-4D97-AF65-F5344CB8AC3E}">
        <p14:creationId xmlns:p14="http://schemas.microsoft.com/office/powerpoint/2010/main" val="2882692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BAFDE6-54E2-4DF8-81DC-7F450E4D0F5A}" type="slidenum">
              <a:rPr lang="en-US" smtClean="0"/>
              <a:t>9</a:t>
            </a:fld>
            <a:endParaRPr lang="en-US"/>
          </a:p>
        </p:txBody>
      </p:sp>
    </p:spTree>
    <p:extLst>
      <p:ext uri="{BB962C8B-B14F-4D97-AF65-F5344CB8AC3E}">
        <p14:creationId xmlns:p14="http://schemas.microsoft.com/office/powerpoint/2010/main" val="24143835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RU_Cov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1"/>
          <p:cNvSpPr txBox="1">
            <a:spLocks noChangeArrowheads="1"/>
          </p:cNvSpPr>
          <p:nvPr/>
        </p:nvSpPr>
        <p:spPr bwMode="auto">
          <a:xfrm>
            <a:off x="296863" y="6362700"/>
            <a:ext cx="4440237"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defRPr>
            </a:lvl2pPr>
            <a:lvl3pPr marL="1143000" indent="-228600" eaLnBrk="0" hangingPunct="0">
              <a:defRPr sz="2400">
                <a:solidFill>
                  <a:schemeClr val="tx1"/>
                </a:solidFill>
                <a:latin typeface="Arial" charset="0"/>
                <a:ea typeface="ヒラギノ角ゴ Pro W3" charset="0"/>
              </a:defRPr>
            </a:lvl3pPr>
            <a:lvl4pPr marL="1600200" indent="-228600" eaLnBrk="0" hangingPunct="0">
              <a:defRPr sz="2400">
                <a:solidFill>
                  <a:schemeClr val="tx1"/>
                </a:solidFill>
                <a:latin typeface="Arial" charset="0"/>
                <a:ea typeface="ヒラギノ角ゴ Pro W3" charset="0"/>
              </a:defRPr>
            </a:lvl4pPr>
            <a:lvl5pPr marL="2057400" indent="-228600" eaLnBrk="0" hangingPunct="0">
              <a:defRPr sz="2400">
                <a:solidFill>
                  <a:schemeClr val="tx1"/>
                </a:solidFill>
                <a:latin typeface="Arial" charset="0"/>
                <a:ea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defRPr>
            </a:lvl9pPr>
          </a:lstStyle>
          <a:p>
            <a:pPr eaLnBrk="1" hangingPunct="1">
              <a:defRPr/>
            </a:pPr>
            <a:r>
              <a:rPr lang="en-US" sz="1400"/>
              <a:t>Rutgers, The State University of New Jersey</a:t>
            </a:r>
          </a:p>
          <a:p>
            <a:pPr eaLnBrk="1" hangingPunct="1">
              <a:defRPr/>
            </a:pP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r>
              <a:rPr lang="en-US"/>
              <a:t>Click to edit Master subtitle style</a:t>
            </a:r>
            <a:endParaRPr lang="en-US" dirty="0"/>
          </a:p>
        </p:txBody>
      </p:sp>
      <p:sp>
        <p:nvSpPr>
          <p:cNvPr id="4098" name="Rectangle 2"/>
          <p:cNvSpPr>
            <a:spLocks noGrp="1" noChangeArrowheads="1"/>
          </p:cNvSpPr>
          <p:nvPr>
            <p:ph type="ctrTitle"/>
          </p:nvPr>
        </p:nvSpPr>
        <p:spPr>
          <a:xfrm>
            <a:off x="685800" y="2130425"/>
            <a:ext cx="7772400" cy="1470025"/>
          </a:xfrm>
        </p:spPr>
        <p:txBody>
          <a:bodyPr/>
          <a:lstStyle>
            <a:lvl1pPr algn="ctr">
              <a:defRPr>
                <a:solidFill>
                  <a:schemeClr val="tx1"/>
                </a:solidFill>
              </a:defRPr>
            </a:lvl1pPr>
          </a:lstStyle>
          <a:p>
            <a:r>
              <a:rPr lang="en-US"/>
              <a:t>Click to edit Master title style</a:t>
            </a:r>
            <a:endParaRPr lang="en-US" dirty="0"/>
          </a:p>
        </p:txBody>
      </p:sp>
      <p:pic>
        <p:nvPicPr>
          <p:cNvPr id="21" name="Picture 2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642387" y="182016"/>
            <a:ext cx="3413478" cy="1114159"/>
          </a:xfrm>
          <a:prstGeom prst="rect">
            <a:avLst/>
          </a:prstGeom>
        </p:spPr>
      </p:pic>
    </p:spTree>
    <p:extLst>
      <p:ext uri="{BB962C8B-B14F-4D97-AF65-F5344CB8AC3E}">
        <p14:creationId xmlns:p14="http://schemas.microsoft.com/office/powerpoint/2010/main" val="348206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E7C3BDA-4FC4-D048-9883-845DCE281785}" type="slidenum">
              <a:rPr lang="en-US"/>
              <a:pPr>
                <a:defRPr/>
              </a:pPr>
              <a:t>‹#›</a:t>
            </a:fld>
            <a:endParaRPr lang="en-US"/>
          </a:p>
        </p:txBody>
      </p:sp>
    </p:spTree>
    <p:extLst>
      <p:ext uri="{BB962C8B-B14F-4D97-AF65-F5344CB8AC3E}">
        <p14:creationId xmlns:p14="http://schemas.microsoft.com/office/powerpoint/2010/main" val="16167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48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448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EA217A3B-F022-CF46-A07D-AE9F818D7CD6}" type="slidenum">
              <a:rPr lang="en-US"/>
              <a:pPr>
                <a:defRPr/>
              </a:pPr>
              <a:t>‹#›</a:t>
            </a:fld>
            <a:endParaRPr lang="en-US"/>
          </a:p>
        </p:txBody>
      </p:sp>
    </p:spTree>
    <p:extLst>
      <p:ext uri="{BB962C8B-B14F-4D97-AF65-F5344CB8AC3E}">
        <p14:creationId xmlns:p14="http://schemas.microsoft.com/office/powerpoint/2010/main" val="3934704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8465668E-25EA-0E46-9AA9-775EFE3D0881}" type="slidenum">
              <a:rPr lang="en-US"/>
              <a:pPr>
                <a:defRPr/>
              </a:pPr>
              <a:t>‹#›</a:t>
            </a:fld>
            <a:endParaRPr lang="en-US"/>
          </a:p>
        </p:txBody>
      </p:sp>
    </p:spTree>
    <p:extLst>
      <p:ext uri="{BB962C8B-B14F-4D97-AF65-F5344CB8AC3E}">
        <p14:creationId xmlns:p14="http://schemas.microsoft.com/office/powerpoint/2010/main" val="4226752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8465668E-25EA-0E46-9AA9-775EFE3D0881}" type="slidenum">
              <a:rPr lang="en-US"/>
              <a:pPr>
                <a:defRPr/>
              </a:pPr>
              <a:t>‹#›</a:t>
            </a:fld>
            <a:endParaRPr lang="en-US"/>
          </a:p>
        </p:txBody>
      </p:sp>
      <p:sp>
        <p:nvSpPr>
          <p:cNvPr id="6" name="Title 5"/>
          <p:cNvSpPr>
            <a:spLocks noGrp="1"/>
          </p:cNvSpPr>
          <p:nvPr>
            <p:ph type="title"/>
          </p:nvPr>
        </p:nvSpPr>
        <p:spPr/>
        <p:txBody>
          <a:bodyPr/>
          <a:lstStyle/>
          <a:p>
            <a:r>
              <a:rPr lang="en-US" dirty="0"/>
              <a:t>Click to edit Master title style</a:t>
            </a:r>
          </a:p>
        </p:txBody>
      </p:sp>
      <p:pic>
        <p:nvPicPr>
          <p:cNvPr id="5" name="Picture 4" descr="C:\Users\mcloud3\Pictures\ivy-tech-2015-logo_header.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8709" y="0"/>
            <a:ext cx="2488091" cy="609600"/>
          </a:xfrm>
          <a:prstGeom prst="rect">
            <a:avLst/>
          </a:prstGeom>
          <a:noFill/>
          <a:ln>
            <a:noFill/>
          </a:ln>
        </p:spPr>
      </p:pic>
    </p:spTree>
    <p:extLst>
      <p:ext uri="{BB962C8B-B14F-4D97-AF65-F5344CB8AC3E}">
        <p14:creationId xmlns:p14="http://schemas.microsoft.com/office/powerpoint/2010/main" val="329137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CD45A23-D10F-D148-A907-016CB87D4453}" type="slidenum">
              <a:rPr lang="en-US"/>
              <a:pPr>
                <a:defRPr/>
              </a:pPr>
              <a:t>‹#›</a:t>
            </a:fld>
            <a:endParaRPr lang="en-US"/>
          </a:p>
        </p:txBody>
      </p:sp>
    </p:spTree>
    <p:extLst>
      <p:ext uri="{BB962C8B-B14F-4D97-AF65-F5344CB8AC3E}">
        <p14:creationId xmlns:p14="http://schemas.microsoft.com/office/powerpoint/2010/main" val="7217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90536076-0241-A54C-BDFA-B6E7BCF26580}" type="slidenum">
              <a:rPr lang="en-US"/>
              <a:pPr>
                <a:defRPr/>
              </a:pPr>
              <a:t>‹#›</a:t>
            </a:fld>
            <a:endParaRPr lang="en-US"/>
          </a:p>
        </p:txBody>
      </p:sp>
    </p:spTree>
    <p:extLst>
      <p:ext uri="{BB962C8B-B14F-4D97-AF65-F5344CB8AC3E}">
        <p14:creationId xmlns:p14="http://schemas.microsoft.com/office/powerpoint/2010/main" val="22297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0BED2913-FD1B-9242-99D2-ABD30C5BA2DA}" type="slidenum">
              <a:rPr lang="en-US"/>
              <a:pPr>
                <a:defRPr/>
              </a:pPr>
              <a:t>‹#›</a:t>
            </a:fld>
            <a:endParaRPr lang="en-US"/>
          </a:p>
        </p:txBody>
      </p:sp>
    </p:spTree>
    <p:extLst>
      <p:ext uri="{BB962C8B-B14F-4D97-AF65-F5344CB8AC3E}">
        <p14:creationId xmlns:p14="http://schemas.microsoft.com/office/powerpoint/2010/main" val="3930956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C5A1996-1A2F-DD4F-A5BB-A738C2E78AAF}" type="slidenum">
              <a:rPr lang="en-US"/>
              <a:pPr>
                <a:defRPr/>
              </a:pPr>
              <a:t>‹#›</a:t>
            </a:fld>
            <a:endParaRPr lang="en-US"/>
          </a:p>
        </p:txBody>
      </p:sp>
    </p:spTree>
    <p:extLst>
      <p:ext uri="{BB962C8B-B14F-4D97-AF65-F5344CB8AC3E}">
        <p14:creationId xmlns:p14="http://schemas.microsoft.com/office/powerpoint/2010/main" val="118074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00E831D-65FF-9445-A405-FC9D880E29B9}" type="slidenum">
              <a:rPr lang="en-US"/>
              <a:pPr>
                <a:defRPr/>
              </a:pPr>
              <a:t>‹#›</a:t>
            </a:fld>
            <a:endParaRPr lang="en-US"/>
          </a:p>
        </p:txBody>
      </p:sp>
    </p:spTree>
    <p:extLst>
      <p:ext uri="{BB962C8B-B14F-4D97-AF65-F5344CB8AC3E}">
        <p14:creationId xmlns:p14="http://schemas.microsoft.com/office/powerpoint/2010/main" val="124074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469E8B0-F787-DD42-9BCF-B34874DBDB65}" type="slidenum">
              <a:rPr lang="en-US"/>
              <a:pPr>
                <a:defRPr/>
              </a:pPr>
              <a:t>‹#›</a:t>
            </a:fld>
            <a:endParaRPr lang="en-US"/>
          </a:p>
        </p:txBody>
      </p:sp>
    </p:spTree>
    <p:extLst>
      <p:ext uri="{BB962C8B-B14F-4D97-AF65-F5344CB8AC3E}">
        <p14:creationId xmlns:p14="http://schemas.microsoft.com/office/powerpoint/2010/main" val="3431577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5F2766A-A7D2-A947-894C-A3F136C8E9C7}" type="slidenum">
              <a:rPr lang="en-US"/>
              <a:pPr>
                <a:defRPr/>
              </a:pPr>
              <a:t>‹#›</a:t>
            </a:fld>
            <a:endParaRPr lang="en-US"/>
          </a:p>
        </p:txBody>
      </p:sp>
    </p:spTree>
    <p:extLst>
      <p:ext uri="{BB962C8B-B14F-4D97-AF65-F5344CB8AC3E}">
        <p14:creationId xmlns:p14="http://schemas.microsoft.com/office/powerpoint/2010/main" val="2312317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RU_ppt_top.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RU_LOGOTYPE_PMS186.eps"/>
          <p:cNvPicPr>
            <a:picLocks noChangeAspect="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387350" y="142875"/>
            <a:ext cx="1430338"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609600"/>
            <a:ext cx="82296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9" name="Rectangle 3"/>
          <p:cNvSpPr>
            <a:spLocks noGrp="1" noChangeArrowheads="1"/>
          </p:cNvSpPr>
          <p:nvPr>
            <p:ph type="body" idx="1"/>
          </p:nvPr>
        </p:nvSpPr>
        <p:spPr bwMode="auto">
          <a:xfrm>
            <a:off x="457200" y="1524000"/>
            <a:ext cx="82296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5F5F5F"/>
                </a:solidFill>
                <a:cs typeface="Geneva" charset="0"/>
              </a:defRPr>
            </a:lvl1pPr>
          </a:lstStyle>
          <a:p>
            <a:pPr>
              <a:defRPr/>
            </a:pPr>
            <a:fld id="{4EA3EAA8-43E8-6849-91B3-5228008C61EC}" type="slidenum">
              <a:rPr lang="en-US"/>
              <a:pPr>
                <a:defRPr/>
              </a:pPr>
              <a:t>‹#›</a:t>
            </a:fld>
            <a:endParaRPr lang="en-US"/>
          </a:p>
        </p:txBody>
      </p:sp>
      <p:sp>
        <p:nvSpPr>
          <p:cNvPr id="1031" name="Text Box 10"/>
          <p:cNvSpPr txBox="1">
            <a:spLocks noChangeArrowheads="1"/>
          </p:cNvSpPr>
          <p:nvPr/>
        </p:nvSpPr>
        <p:spPr bwMode="auto">
          <a:xfrm>
            <a:off x="4876800" y="98425"/>
            <a:ext cx="419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r" eaLnBrk="1" hangingPunct="1">
              <a:spcBef>
                <a:spcPct val="50000"/>
              </a:spcBef>
              <a:defRPr/>
            </a:pPr>
            <a:endParaRPr lang="en-US" sz="2000">
              <a:solidFill>
                <a:schemeClr val="bg1"/>
              </a:solidFill>
            </a:endParaRPr>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6" r:id="rId12"/>
  </p:sldLayoutIdLst>
  <p:txStyles>
    <p:titleStyle>
      <a:lvl1pPr algn="l" rtl="0" eaLnBrk="1" fontAlgn="base" hangingPunct="1">
        <a:spcBef>
          <a:spcPct val="0"/>
        </a:spcBef>
        <a:spcAft>
          <a:spcPct val="0"/>
        </a:spcAft>
        <a:defRPr sz="30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rgbClr val="5F5F5F"/>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a:solidFill>
            <a:srgbClr val="5F5F5F"/>
          </a:solidFill>
          <a:latin typeface="+mn-lt"/>
          <a:ea typeface="Geneva" charset="0"/>
          <a:cs typeface="Geneva" charset="0"/>
        </a:defRPr>
      </a:lvl2pPr>
      <a:lvl3pPr marL="1143000" indent="-228600" algn="l" rtl="0" eaLnBrk="1" fontAlgn="base" hangingPunct="1">
        <a:spcBef>
          <a:spcPct val="20000"/>
        </a:spcBef>
        <a:spcAft>
          <a:spcPct val="0"/>
        </a:spcAft>
        <a:buChar char="•"/>
        <a:defRPr sz="1600">
          <a:solidFill>
            <a:srgbClr val="5F5F5F"/>
          </a:solidFill>
          <a:latin typeface="+mn-lt"/>
          <a:ea typeface="Geneva" charset="0"/>
          <a:cs typeface="Geneva" charset="0"/>
        </a:defRPr>
      </a:lvl3pPr>
      <a:lvl4pPr marL="1600200" indent="-228600" algn="l" rtl="0" eaLnBrk="1" fontAlgn="base" hangingPunct="1">
        <a:spcBef>
          <a:spcPct val="20000"/>
        </a:spcBef>
        <a:spcAft>
          <a:spcPct val="0"/>
        </a:spcAft>
        <a:buChar char="–"/>
        <a:defRPr sz="1400">
          <a:solidFill>
            <a:srgbClr val="5F5F5F"/>
          </a:solidFill>
          <a:latin typeface="+mn-lt"/>
          <a:ea typeface="Geneva" charset="0"/>
          <a:cs typeface="Geneva" charset="0"/>
        </a:defRPr>
      </a:lvl4pPr>
      <a:lvl5pPr marL="2057400" indent="-228600" algn="l" rtl="0" eaLnBrk="1" fontAlgn="base" hangingPunct="1">
        <a:spcBef>
          <a:spcPct val="20000"/>
        </a:spcBef>
        <a:spcAft>
          <a:spcPct val="0"/>
        </a:spcAft>
        <a:buChar char="»"/>
        <a:defRPr sz="1400">
          <a:solidFill>
            <a:srgbClr val="5F5F5F"/>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mvannoy@smlr.rutgers.edu" TargetMode="External"/><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85800" y="1858285"/>
            <a:ext cx="7772400" cy="1470025"/>
          </a:xfrm>
        </p:spPr>
        <p:txBody>
          <a:bodyPr/>
          <a:lstStyle/>
          <a:p>
            <a:r>
              <a:rPr lang="en-US" b="1" dirty="0"/>
              <a:t>Community College Student Decision Making About Information Technology Programs and Careers</a:t>
            </a:r>
            <a:endParaRPr lang="en-US" dirty="0"/>
          </a:p>
        </p:txBody>
      </p:sp>
      <p:sp>
        <p:nvSpPr>
          <p:cNvPr id="13314" name="Rectangle 3"/>
          <p:cNvSpPr>
            <a:spLocks noGrp="1" noChangeArrowheads="1"/>
          </p:cNvSpPr>
          <p:nvPr>
            <p:ph type="subTitle" idx="1"/>
          </p:nvPr>
        </p:nvSpPr>
        <p:spPr>
          <a:xfrm>
            <a:off x="333487" y="3886200"/>
            <a:ext cx="8584602" cy="1752600"/>
          </a:xfrm>
        </p:spPr>
        <p:txBody>
          <a:bodyPr/>
          <a:lstStyle/>
          <a:p>
            <a:endParaRPr lang="en-US" dirty="0"/>
          </a:p>
          <a:p>
            <a:r>
              <a:rPr lang="en-US" dirty="0"/>
              <a:t>Renée Edwards, Rutgers University </a:t>
            </a:r>
          </a:p>
          <a:p>
            <a:r>
              <a:rPr lang="en-US" dirty="0"/>
              <a:t>National Career Pathways Network 2020 Annual Conference</a:t>
            </a:r>
          </a:p>
          <a:p>
            <a:endParaRPr lang="en-US" dirty="0">
              <a:latin typeface="Arial" charset="0"/>
            </a:endParaRPr>
          </a:p>
        </p:txBody>
      </p:sp>
      <p:pic>
        <p:nvPicPr>
          <p:cNvPr id="4" name="Picture 3">
            <a:extLs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33487" y="145832"/>
            <a:ext cx="2914650" cy="863162"/>
          </a:xfrm>
          <a:prstGeom prst="rect">
            <a:avLst/>
          </a:prstGeom>
          <a:noFill/>
          <a:ln>
            <a:noFill/>
          </a:ln>
        </p:spPr>
      </p:pic>
    </p:spTree>
    <p:extLst>
      <p:ext uri="{BB962C8B-B14F-4D97-AF65-F5344CB8AC3E}">
        <p14:creationId xmlns:p14="http://schemas.microsoft.com/office/powerpoint/2010/main" val="1200383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047" y="515748"/>
            <a:ext cx="8229600" cy="729673"/>
          </a:xfrm>
        </p:spPr>
        <p:txBody>
          <a:bodyPr/>
          <a:lstStyle/>
          <a:p>
            <a:r>
              <a:rPr lang="en-US" dirty="0"/>
              <a:t>Project Activities</a:t>
            </a:r>
          </a:p>
        </p:txBody>
      </p:sp>
      <p:sp>
        <p:nvSpPr>
          <p:cNvPr id="5" name="Content Placeholder 3"/>
          <p:cNvSpPr>
            <a:spLocks noGrp="1"/>
          </p:cNvSpPr>
          <p:nvPr>
            <p:ph sz="half" idx="1"/>
          </p:nvPr>
        </p:nvSpPr>
        <p:spPr>
          <a:xfrm>
            <a:off x="435684" y="1385270"/>
            <a:ext cx="8229600" cy="4786930"/>
          </a:xfrm>
        </p:spPr>
        <p:txBody>
          <a:bodyPr/>
          <a:lstStyle/>
          <a:p>
            <a:r>
              <a:rPr lang="en-US" sz="1800" dirty="0">
                <a:solidFill>
                  <a:schemeClr val="tx1"/>
                </a:solidFill>
              </a:rPr>
              <a:t>Student Surveys</a:t>
            </a:r>
          </a:p>
          <a:p>
            <a:pPr lvl="1"/>
            <a:r>
              <a:rPr lang="en-US" sz="1800" dirty="0">
                <a:solidFill>
                  <a:schemeClr val="tx1"/>
                </a:solidFill>
              </a:rPr>
              <a:t>1</a:t>
            </a:r>
            <a:r>
              <a:rPr lang="en-US" sz="1800" baseline="30000" dirty="0">
                <a:solidFill>
                  <a:schemeClr val="tx1"/>
                </a:solidFill>
              </a:rPr>
              <a:t>st</a:t>
            </a:r>
            <a:r>
              <a:rPr lang="en-US" sz="1800" dirty="0">
                <a:solidFill>
                  <a:schemeClr val="tx1"/>
                </a:solidFill>
              </a:rPr>
              <a:t> semester students to understand their decision-making process about selecting an IT program </a:t>
            </a:r>
          </a:p>
          <a:p>
            <a:pPr lvl="1"/>
            <a:r>
              <a:rPr lang="en-US" sz="1800" dirty="0">
                <a:solidFill>
                  <a:schemeClr val="tx1"/>
                </a:solidFill>
              </a:rPr>
              <a:t>3</a:t>
            </a:r>
            <a:r>
              <a:rPr lang="en-US" sz="1800" baseline="30000" dirty="0">
                <a:solidFill>
                  <a:schemeClr val="tx1"/>
                </a:solidFill>
              </a:rPr>
              <a:t>rd</a:t>
            </a:r>
            <a:r>
              <a:rPr lang="en-US" sz="1800" dirty="0">
                <a:solidFill>
                  <a:schemeClr val="tx1"/>
                </a:solidFill>
              </a:rPr>
              <a:t> semester students to understand their decision-making as well as their experiences navigating programs</a:t>
            </a:r>
          </a:p>
          <a:p>
            <a:pPr lvl="1"/>
            <a:r>
              <a:rPr lang="en-US" sz="1800" dirty="0">
                <a:solidFill>
                  <a:schemeClr val="tx1"/>
                </a:solidFill>
              </a:rPr>
              <a:t>Survey fielded three times to capture different students; questions added to capture impact of the pandemic on decision-making</a:t>
            </a:r>
          </a:p>
          <a:p>
            <a:endParaRPr lang="en-US" sz="1800" dirty="0">
              <a:solidFill>
                <a:schemeClr val="tx1"/>
              </a:solidFill>
            </a:endParaRPr>
          </a:p>
          <a:p>
            <a:r>
              <a:rPr lang="en-US" sz="1800" dirty="0">
                <a:solidFill>
                  <a:schemeClr val="tx1"/>
                </a:solidFill>
              </a:rPr>
              <a:t>Student Interviews</a:t>
            </a:r>
          </a:p>
          <a:p>
            <a:pPr lvl="1"/>
            <a:r>
              <a:rPr lang="en-US" sz="1800" dirty="0">
                <a:solidFill>
                  <a:schemeClr val="tx1"/>
                </a:solidFill>
              </a:rPr>
              <a:t>40 students from the surveys chosen for in-depth interviews to examine decision making processes about programs and careers; done twice</a:t>
            </a:r>
          </a:p>
          <a:p>
            <a:pPr lvl="1"/>
            <a:r>
              <a:rPr lang="en-US" sz="1800" dirty="0">
                <a:solidFill>
                  <a:schemeClr val="tx1"/>
                </a:solidFill>
              </a:rPr>
              <a:t>20 students who have completed or are just about to complete</a:t>
            </a:r>
          </a:p>
          <a:p>
            <a:endParaRPr lang="en-US" sz="1800" dirty="0">
              <a:solidFill>
                <a:schemeClr val="tx1"/>
              </a:solidFill>
            </a:endParaRPr>
          </a:p>
          <a:p>
            <a:r>
              <a:rPr lang="en-US" sz="1800" dirty="0">
                <a:solidFill>
                  <a:schemeClr val="tx1"/>
                </a:solidFill>
              </a:rPr>
              <a:t>Review of Campus Policy and Practice</a:t>
            </a:r>
          </a:p>
          <a:p>
            <a:pPr lvl="1"/>
            <a:r>
              <a:rPr lang="en-US" sz="1800" dirty="0">
                <a:solidFill>
                  <a:schemeClr val="tx1"/>
                </a:solidFill>
              </a:rPr>
              <a:t>Interviews with faculty, advisors, administrators</a:t>
            </a:r>
          </a:p>
          <a:p>
            <a:endParaRPr lang="en-US" sz="2200" dirty="0">
              <a:solidFill>
                <a:schemeClr val="tx1"/>
              </a:solidFill>
            </a:endParaRPr>
          </a:p>
        </p:txBody>
      </p:sp>
      <p:pic>
        <p:nvPicPr>
          <p:cNvPr id="3" name="Picture 2">
            <a:extLst>
              <a:ext uri="{FF2B5EF4-FFF2-40B4-BE49-F238E27FC236}">
                <a16:creationId xmlns:a16="http://schemas.microsoft.com/office/drawing/2014/main" id="{0D8E2654-102C-4EAC-9B25-158E3298DDAC}"/>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245667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392" y="2432304"/>
            <a:ext cx="5044261" cy="692727"/>
          </a:xfrm>
        </p:spPr>
        <p:txBody>
          <a:bodyPr/>
          <a:lstStyle/>
          <a:p>
            <a:pPr marL="0" indent="0" algn="ctr"/>
            <a:r>
              <a:rPr lang="en-US" sz="4400" b="1" dirty="0">
                <a:solidFill>
                  <a:schemeClr val="tx1"/>
                </a:solidFill>
              </a:rPr>
              <a:t> Survey Findings</a:t>
            </a:r>
          </a:p>
        </p:txBody>
      </p:sp>
      <p:pic>
        <p:nvPicPr>
          <p:cNvPr id="4" name="Picture 3">
            <a:extLst>
              <a:ext uri="{FF2B5EF4-FFF2-40B4-BE49-F238E27FC236}">
                <a16:creationId xmlns:a16="http://schemas.microsoft.com/office/drawing/2014/main" id="{4AA43268-BFA5-415A-A3FF-5FDC5A3DDB20}"/>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3699907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E9B85B-1E42-4FC5-84A5-5EE54F3D1277}"/>
              </a:ext>
            </a:extLst>
          </p:cNvPr>
          <p:cNvSpPr>
            <a:spLocks noGrp="1"/>
          </p:cNvSpPr>
          <p:nvPr>
            <p:ph type="title"/>
          </p:nvPr>
        </p:nvSpPr>
        <p:spPr/>
        <p:txBody>
          <a:bodyPr/>
          <a:lstStyle/>
          <a:p>
            <a:r>
              <a:rPr lang="en-US" dirty="0"/>
              <a:t>Survey Distribution and N Size</a:t>
            </a:r>
          </a:p>
        </p:txBody>
      </p:sp>
      <p:sp>
        <p:nvSpPr>
          <p:cNvPr id="6" name="Content Placeholder 5">
            <a:extLst>
              <a:ext uri="{FF2B5EF4-FFF2-40B4-BE49-F238E27FC236}">
                <a16:creationId xmlns:a16="http://schemas.microsoft.com/office/drawing/2014/main" id="{72429A00-63C0-4329-B7A8-792CDE8121A9}"/>
              </a:ext>
            </a:extLst>
          </p:cNvPr>
          <p:cNvSpPr>
            <a:spLocks noGrp="1"/>
          </p:cNvSpPr>
          <p:nvPr>
            <p:ph idx="1"/>
          </p:nvPr>
        </p:nvSpPr>
        <p:spPr/>
        <p:txBody>
          <a:bodyPr/>
          <a:lstStyle/>
          <a:p>
            <a:r>
              <a:rPr lang="en-US" dirty="0">
                <a:solidFill>
                  <a:schemeClr val="tx1"/>
                </a:solidFill>
              </a:rPr>
              <a:t>2 survey distributions</a:t>
            </a:r>
          </a:p>
          <a:p>
            <a:r>
              <a:rPr lang="en-US" dirty="0">
                <a:solidFill>
                  <a:schemeClr val="tx1"/>
                </a:solidFill>
              </a:rPr>
              <a:t>Distributed to Ivy Tech community college students enrolled in key IT courses conducted in fall term 2018 and spring term 2019 </a:t>
            </a:r>
          </a:p>
          <a:p>
            <a:r>
              <a:rPr lang="en-US" dirty="0">
                <a:solidFill>
                  <a:schemeClr val="tx1"/>
                </a:solidFill>
              </a:rPr>
              <a:t>Again in Fall 2019 (updated)</a:t>
            </a:r>
          </a:p>
          <a:p>
            <a:r>
              <a:rPr lang="en-US" dirty="0">
                <a:solidFill>
                  <a:schemeClr val="tx1"/>
                </a:solidFill>
              </a:rPr>
              <a:t>Electronic distribution via Qualtrics by faculty to students in in-person versions of IT courses likely to be taken by students in their first or third semester </a:t>
            </a:r>
          </a:p>
          <a:p>
            <a:r>
              <a:rPr lang="en-US" dirty="0">
                <a:solidFill>
                  <a:schemeClr val="tx1"/>
                </a:solidFill>
              </a:rPr>
              <a:t>The survey was made available to 2,942 students</a:t>
            </a:r>
            <a:endParaRPr lang="en-US" dirty="0">
              <a:solidFill>
                <a:schemeClr val="tx1"/>
              </a:solidFill>
              <a:highlight>
                <a:srgbClr val="FFFF00"/>
              </a:highlight>
            </a:endParaRPr>
          </a:p>
          <a:p>
            <a:r>
              <a:rPr lang="en-US" dirty="0">
                <a:solidFill>
                  <a:schemeClr val="tx1"/>
                </a:solidFill>
              </a:rPr>
              <a:t>690 total students took the survey (23% response rate).</a:t>
            </a:r>
          </a:p>
        </p:txBody>
      </p:sp>
    </p:spTree>
    <p:extLst>
      <p:ext uri="{BB962C8B-B14F-4D97-AF65-F5344CB8AC3E}">
        <p14:creationId xmlns:p14="http://schemas.microsoft.com/office/powerpoint/2010/main" val="2055621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Themes</a:t>
            </a:r>
          </a:p>
        </p:txBody>
      </p:sp>
      <p:sp>
        <p:nvSpPr>
          <p:cNvPr id="3" name="Content Placeholder 2"/>
          <p:cNvSpPr>
            <a:spLocks noGrp="1"/>
          </p:cNvSpPr>
          <p:nvPr>
            <p:ph sz="half" idx="1"/>
          </p:nvPr>
        </p:nvSpPr>
        <p:spPr>
          <a:xfrm>
            <a:off x="457200" y="1616148"/>
            <a:ext cx="8229600" cy="4441751"/>
          </a:xfrm>
        </p:spPr>
        <p:txBody>
          <a:bodyPr/>
          <a:lstStyle/>
          <a:p>
            <a:pPr marL="0" indent="0">
              <a:buNone/>
            </a:pPr>
            <a:r>
              <a:rPr lang="en-US" dirty="0">
                <a:solidFill>
                  <a:schemeClr val="tx1"/>
                </a:solidFill>
              </a:rPr>
              <a:t>Respondents were asked to:</a:t>
            </a:r>
          </a:p>
          <a:p>
            <a:pPr lvl="1">
              <a:buFont typeface="Arial" panose="020B0604020202020204" pitchFamily="34" charset="0"/>
              <a:buChar char="•"/>
            </a:pPr>
            <a:r>
              <a:rPr lang="en-US" sz="2000" dirty="0">
                <a:solidFill>
                  <a:schemeClr val="tx1"/>
                </a:solidFill>
              </a:rPr>
              <a:t>Describe their experience with general advising</a:t>
            </a:r>
          </a:p>
          <a:p>
            <a:pPr lvl="1">
              <a:buFont typeface="Arial" panose="020B0604020202020204" pitchFamily="34" charset="0"/>
              <a:buChar char="•"/>
            </a:pPr>
            <a:r>
              <a:rPr lang="en-US" sz="2000" dirty="0">
                <a:solidFill>
                  <a:schemeClr val="tx1"/>
                </a:solidFill>
              </a:rPr>
              <a:t>Describe their experience with faculty advising</a:t>
            </a:r>
          </a:p>
          <a:p>
            <a:pPr lvl="1">
              <a:buFont typeface="Arial" panose="020B0604020202020204" pitchFamily="34" charset="0"/>
              <a:buChar char="•"/>
            </a:pPr>
            <a:r>
              <a:rPr lang="en-US" sz="2000" dirty="0">
                <a:solidFill>
                  <a:schemeClr val="tx1"/>
                </a:solidFill>
              </a:rPr>
              <a:t>Explain how they received information about IT programs and careers</a:t>
            </a:r>
          </a:p>
          <a:p>
            <a:pPr lvl="1">
              <a:buFont typeface="Arial" panose="020B0604020202020204" pitchFamily="34" charset="0"/>
              <a:buChar char="•"/>
            </a:pPr>
            <a:r>
              <a:rPr lang="en-US" sz="2000" dirty="0">
                <a:solidFill>
                  <a:schemeClr val="tx1"/>
                </a:solidFill>
              </a:rPr>
              <a:t>Discuss their awareness of math requirements</a:t>
            </a:r>
          </a:p>
          <a:p>
            <a:pPr lvl="1">
              <a:buFont typeface="Arial" panose="020B0604020202020204" pitchFamily="34" charset="0"/>
              <a:buChar char="•"/>
            </a:pPr>
            <a:r>
              <a:rPr lang="en-US" sz="2000" dirty="0">
                <a:solidFill>
                  <a:schemeClr val="tx1"/>
                </a:solidFill>
              </a:rPr>
              <a:t>Describe how important math requirements are to decision-making</a:t>
            </a:r>
          </a:p>
          <a:p>
            <a:pPr lvl="1">
              <a:buFont typeface="Arial" panose="020B0604020202020204" pitchFamily="34" charset="0"/>
              <a:buChar char="•"/>
            </a:pPr>
            <a:r>
              <a:rPr lang="en-US" sz="2000" dirty="0">
                <a:solidFill>
                  <a:schemeClr val="tx1"/>
                </a:solidFill>
              </a:rPr>
              <a:t>Describe what they know about transferring to a 4-year university</a:t>
            </a:r>
          </a:p>
          <a:p>
            <a:pPr lvl="1">
              <a:buFont typeface="Arial" panose="020B0604020202020204" pitchFamily="34" charset="0"/>
              <a:buChar char="•"/>
            </a:pPr>
            <a:r>
              <a:rPr lang="en-US" sz="2000" dirty="0">
                <a:solidFill>
                  <a:schemeClr val="tx1"/>
                </a:solidFill>
              </a:rPr>
              <a:t>Describe how important transfer plans are to decision-making</a:t>
            </a:r>
          </a:p>
          <a:p>
            <a:pPr lvl="1"/>
            <a:endParaRPr lang="en-US" dirty="0">
              <a:solidFill>
                <a:schemeClr val="tx1"/>
              </a:solidFill>
            </a:endParaRPr>
          </a:p>
          <a:p>
            <a:pPr lvl="1"/>
            <a:endParaRPr lang="en-US" dirty="0">
              <a:solidFill>
                <a:schemeClr val="tx1"/>
              </a:solidFill>
            </a:endParaRPr>
          </a:p>
          <a:p>
            <a:pPr marL="0" indent="0">
              <a:buNone/>
            </a:pPr>
            <a:endParaRPr lang="en-US" dirty="0">
              <a:solidFill>
                <a:schemeClr val="tx1"/>
              </a:solidFill>
            </a:endParaRPr>
          </a:p>
          <a:p>
            <a:endParaRPr lang="en-US" dirty="0"/>
          </a:p>
        </p:txBody>
      </p:sp>
      <p:pic>
        <p:nvPicPr>
          <p:cNvPr id="5" name="Picture 4">
            <a:extLst>
              <a:ext uri="{FF2B5EF4-FFF2-40B4-BE49-F238E27FC236}">
                <a16:creationId xmlns:a16="http://schemas.microsoft.com/office/drawing/2014/main" id="{1FA368E8-A4FB-4864-8938-FA52B5524279}"/>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1361173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Respondent Information</a:t>
            </a:r>
          </a:p>
        </p:txBody>
      </p:sp>
      <p:sp>
        <p:nvSpPr>
          <p:cNvPr id="3" name="Content Placeholder 2"/>
          <p:cNvSpPr>
            <a:spLocks noGrp="1"/>
          </p:cNvSpPr>
          <p:nvPr>
            <p:ph sz="half" idx="1"/>
          </p:nvPr>
        </p:nvSpPr>
        <p:spPr>
          <a:xfrm>
            <a:off x="457200" y="1524000"/>
            <a:ext cx="8229600" cy="5011882"/>
          </a:xfrm>
        </p:spPr>
        <p:txBody>
          <a:bodyPr/>
          <a:lstStyle/>
          <a:p>
            <a:pPr marL="0" indent="0">
              <a:buNone/>
            </a:pPr>
            <a:r>
              <a:rPr lang="en-US" sz="2600" dirty="0">
                <a:solidFill>
                  <a:schemeClr val="tx1"/>
                </a:solidFill>
              </a:rPr>
              <a:t>Demographic Information:</a:t>
            </a:r>
          </a:p>
          <a:p>
            <a:r>
              <a:rPr lang="en-US" sz="2200" dirty="0">
                <a:solidFill>
                  <a:schemeClr val="tx1"/>
                </a:solidFill>
              </a:rPr>
              <a:t>67% Male, 68% White</a:t>
            </a:r>
          </a:p>
          <a:p>
            <a:r>
              <a:rPr lang="en-US" sz="2200" dirty="0">
                <a:solidFill>
                  <a:schemeClr val="tx1"/>
                </a:solidFill>
              </a:rPr>
              <a:t>Current level education: </a:t>
            </a:r>
          </a:p>
          <a:p>
            <a:pPr lvl="1"/>
            <a:r>
              <a:rPr lang="en-US" sz="2200" dirty="0">
                <a:solidFill>
                  <a:schemeClr val="tx1"/>
                </a:solidFill>
              </a:rPr>
              <a:t>66% High School diploma</a:t>
            </a:r>
          </a:p>
          <a:p>
            <a:pPr lvl="1"/>
            <a:r>
              <a:rPr lang="en-US" sz="2200" dirty="0">
                <a:solidFill>
                  <a:schemeClr val="tx1"/>
                </a:solidFill>
              </a:rPr>
              <a:t>10% Associate degree</a:t>
            </a:r>
          </a:p>
          <a:p>
            <a:pPr lvl="1"/>
            <a:r>
              <a:rPr lang="en-US" sz="2200" dirty="0">
                <a:solidFill>
                  <a:schemeClr val="tx1"/>
                </a:solidFill>
              </a:rPr>
              <a:t>10% GED or not completed HS</a:t>
            </a:r>
          </a:p>
          <a:p>
            <a:pPr lvl="1"/>
            <a:r>
              <a:rPr lang="en-US" sz="2200" dirty="0">
                <a:solidFill>
                  <a:schemeClr val="tx1"/>
                </a:solidFill>
              </a:rPr>
              <a:t>8% Bachelor’s degree</a:t>
            </a:r>
          </a:p>
          <a:p>
            <a:pPr lvl="1"/>
            <a:r>
              <a:rPr lang="en-US" sz="2200" dirty="0">
                <a:solidFill>
                  <a:schemeClr val="tx1"/>
                </a:solidFill>
              </a:rPr>
              <a:t>3% Graduate degree</a:t>
            </a:r>
          </a:p>
          <a:p>
            <a:r>
              <a:rPr lang="en-US" sz="2200" dirty="0">
                <a:solidFill>
                  <a:schemeClr val="tx1"/>
                </a:solidFill>
              </a:rPr>
              <a:t>55% Full-time, 42% Part-time students</a:t>
            </a:r>
          </a:p>
          <a:p>
            <a:r>
              <a:rPr lang="en-US" sz="2200" dirty="0">
                <a:solidFill>
                  <a:schemeClr val="tx1"/>
                </a:solidFill>
              </a:rPr>
              <a:t>83% have selected a program, 14% have not</a:t>
            </a:r>
          </a:p>
          <a:p>
            <a:r>
              <a:rPr lang="en-US" sz="2200" dirty="0">
                <a:solidFill>
                  <a:schemeClr val="tx1"/>
                </a:solidFill>
              </a:rPr>
              <a:t>52% have selected a career, 45% have not</a:t>
            </a:r>
          </a:p>
          <a:p>
            <a:r>
              <a:rPr lang="en-US" sz="2200" dirty="0">
                <a:solidFill>
                  <a:schemeClr val="tx1"/>
                </a:solidFill>
              </a:rPr>
              <a:t>68% Interested in transfer</a:t>
            </a:r>
          </a:p>
          <a:p>
            <a:endParaRPr lang="en-US" sz="2200" dirty="0"/>
          </a:p>
          <a:p>
            <a:endParaRPr lang="en-US" sz="2200" dirty="0"/>
          </a:p>
        </p:txBody>
      </p:sp>
      <p:pic>
        <p:nvPicPr>
          <p:cNvPr id="5" name="Picture 4">
            <a:extLst>
              <a:ext uri="{FF2B5EF4-FFF2-40B4-BE49-F238E27FC236}">
                <a16:creationId xmlns:a16="http://schemas.microsoft.com/office/drawing/2014/main" id="{FA6C8DD9-6E1E-4CDC-8156-9E8917644DAA}"/>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578983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644F829-5608-4D83-8E2F-F81A699B4973}"/>
              </a:ext>
            </a:extLst>
          </p:cNvPr>
          <p:cNvSpPr>
            <a:spLocks noGrp="1"/>
          </p:cNvSpPr>
          <p:nvPr>
            <p:ph type="title"/>
          </p:nvPr>
        </p:nvSpPr>
        <p:spPr/>
        <p:txBody>
          <a:bodyPr/>
          <a:lstStyle/>
          <a:p>
            <a:r>
              <a:rPr lang="en-US" dirty="0"/>
              <a:t>Educational Goals</a:t>
            </a:r>
          </a:p>
        </p:txBody>
      </p:sp>
      <p:sp>
        <p:nvSpPr>
          <p:cNvPr id="6" name="Content Placeholder 5">
            <a:extLst>
              <a:ext uri="{FF2B5EF4-FFF2-40B4-BE49-F238E27FC236}">
                <a16:creationId xmlns:a16="http://schemas.microsoft.com/office/drawing/2014/main" id="{D855F0A2-B731-43AA-9E46-2A31E14A56A3}"/>
              </a:ext>
            </a:extLst>
          </p:cNvPr>
          <p:cNvSpPr>
            <a:spLocks noGrp="1"/>
          </p:cNvSpPr>
          <p:nvPr>
            <p:ph idx="1"/>
          </p:nvPr>
        </p:nvSpPr>
        <p:spPr/>
        <p:txBody>
          <a:bodyPr/>
          <a:lstStyle/>
          <a:p>
            <a:r>
              <a:rPr lang="en-US" dirty="0">
                <a:solidFill>
                  <a:schemeClr val="tx1"/>
                </a:solidFill>
              </a:rPr>
              <a:t>68% respondents said they were interested in transferring to a four-year university</a:t>
            </a:r>
          </a:p>
          <a:p>
            <a:r>
              <a:rPr lang="en-US" dirty="0">
                <a:solidFill>
                  <a:schemeClr val="tx1"/>
                </a:solidFill>
              </a:rPr>
              <a:t>When asked about their current educational goals, however, only 58% of survey respondents said they wanted a bachelor’s degree </a:t>
            </a:r>
          </a:p>
          <a:p>
            <a:r>
              <a:rPr lang="en-US" dirty="0">
                <a:solidFill>
                  <a:schemeClr val="tx1"/>
                </a:solidFill>
              </a:rPr>
              <a:t>An equal number of respondents (58%) said their goal was to attain an associate degree (AA or AAS)</a:t>
            </a:r>
          </a:p>
          <a:p>
            <a:r>
              <a:rPr lang="en-US" dirty="0">
                <a:solidFill>
                  <a:schemeClr val="tx1"/>
                </a:solidFill>
              </a:rPr>
              <a:t>33% said they were pursuing an industry certification</a:t>
            </a:r>
          </a:p>
          <a:p>
            <a:r>
              <a:rPr lang="en-US" dirty="0">
                <a:solidFill>
                  <a:schemeClr val="tx1"/>
                </a:solidFill>
              </a:rPr>
              <a:t>43% have only one goal</a:t>
            </a:r>
          </a:p>
          <a:p>
            <a:r>
              <a:rPr lang="en-US" dirty="0">
                <a:solidFill>
                  <a:schemeClr val="tx1"/>
                </a:solidFill>
              </a:rPr>
              <a:t>Of those with only one goal, it was most often an associate degree (35%), followed by bachelor’s degree (28%)</a:t>
            </a:r>
          </a:p>
        </p:txBody>
      </p:sp>
    </p:spTree>
    <p:extLst>
      <p:ext uri="{BB962C8B-B14F-4D97-AF65-F5344CB8AC3E}">
        <p14:creationId xmlns:p14="http://schemas.microsoft.com/office/powerpoint/2010/main" val="339718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7C0080-EC21-4803-9DF1-2B92D29F15E1}"/>
              </a:ext>
            </a:extLst>
          </p:cNvPr>
          <p:cNvSpPr>
            <a:spLocks noGrp="1"/>
          </p:cNvSpPr>
          <p:nvPr>
            <p:ph type="title"/>
          </p:nvPr>
        </p:nvSpPr>
        <p:spPr/>
        <p:txBody>
          <a:bodyPr/>
          <a:lstStyle/>
          <a:p>
            <a:r>
              <a:rPr lang="en-US" dirty="0"/>
              <a:t>Educational Goals—Education Pathways 	</a:t>
            </a:r>
          </a:p>
        </p:txBody>
      </p:sp>
      <p:sp>
        <p:nvSpPr>
          <p:cNvPr id="2" name="Content Placeholder 1">
            <a:extLst>
              <a:ext uri="{FF2B5EF4-FFF2-40B4-BE49-F238E27FC236}">
                <a16:creationId xmlns:a16="http://schemas.microsoft.com/office/drawing/2014/main" id="{C2618E27-2B73-4FB4-977D-47C7A37655C8}"/>
              </a:ext>
            </a:extLst>
          </p:cNvPr>
          <p:cNvSpPr>
            <a:spLocks noGrp="1"/>
          </p:cNvSpPr>
          <p:nvPr>
            <p:ph idx="1"/>
          </p:nvPr>
        </p:nvSpPr>
        <p:spPr>
          <a:xfrm>
            <a:off x="457200" y="1524000"/>
            <a:ext cx="8229600" cy="4876800"/>
          </a:xfrm>
        </p:spPr>
        <p:txBody>
          <a:bodyPr/>
          <a:lstStyle/>
          <a:p>
            <a:r>
              <a:rPr lang="en-US" dirty="0">
                <a:solidFill>
                  <a:schemeClr val="tx1"/>
                </a:solidFill>
              </a:rPr>
              <a:t>More students (55%) had multiple educational goals</a:t>
            </a:r>
          </a:p>
          <a:p>
            <a:r>
              <a:rPr lang="en-US" dirty="0">
                <a:solidFill>
                  <a:schemeClr val="tx1"/>
                </a:solidFill>
              </a:rPr>
              <a:t>Educational pathways were most evident in those who chose industry certification as a goal</a:t>
            </a:r>
          </a:p>
          <a:p>
            <a:r>
              <a:rPr lang="en-US" dirty="0">
                <a:solidFill>
                  <a:schemeClr val="tx1"/>
                </a:solidFill>
              </a:rPr>
              <a:t>Those who chose Industry certification as a goal (33%) also chose an AAS or AS (73%) and bachelor’s degree (41%)</a:t>
            </a:r>
          </a:p>
          <a:p>
            <a:r>
              <a:rPr lang="en-US" dirty="0">
                <a:solidFill>
                  <a:schemeClr val="tx1"/>
                </a:solidFill>
              </a:rPr>
              <a:t>Of those who chose an associate degree (58%), only 18% also chose a bachelor’s degree as a goal</a:t>
            </a:r>
          </a:p>
          <a:p>
            <a:r>
              <a:rPr lang="en-US" dirty="0">
                <a:solidFill>
                  <a:schemeClr val="tx1"/>
                </a:solidFill>
              </a:rPr>
              <a:t>Of those who chose an AS (26%), 38% also chose a bachelor’s degree as a goal</a:t>
            </a:r>
          </a:p>
          <a:p>
            <a:r>
              <a:rPr lang="en-US" dirty="0">
                <a:solidFill>
                  <a:schemeClr val="tx1"/>
                </a:solidFill>
              </a:rPr>
              <a:t>Of those who chose an AAS (32%), 26% also chose a bachelor’s degree as a goal</a:t>
            </a:r>
          </a:p>
          <a:p>
            <a:r>
              <a:rPr lang="en-US" dirty="0">
                <a:solidFill>
                  <a:schemeClr val="tx1"/>
                </a:solidFill>
              </a:rPr>
              <a:t>More students who chose an AS are thinking of pursuing a bachelor’s degree than those who chose an AAS</a:t>
            </a:r>
          </a:p>
          <a:p>
            <a:endParaRPr lang="en-US" dirty="0"/>
          </a:p>
          <a:p>
            <a:endParaRPr lang="en-US" dirty="0"/>
          </a:p>
        </p:txBody>
      </p:sp>
    </p:spTree>
    <p:extLst>
      <p:ext uri="{BB962C8B-B14F-4D97-AF65-F5344CB8AC3E}">
        <p14:creationId xmlns:p14="http://schemas.microsoft.com/office/powerpoint/2010/main" val="198252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0790865-B9CB-46E6-8D79-68B3DB9E6059}"/>
              </a:ext>
            </a:extLst>
          </p:cNvPr>
          <p:cNvSpPr>
            <a:spLocks noGrp="1"/>
          </p:cNvSpPr>
          <p:nvPr>
            <p:ph type="title"/>
          </p:nvPr>
        </p:nvSpPr>
        <p:spPr/>
        <p:txBody>
          <a:bodyPr/>
          <a:lstStyle/>
          <a:p>
            <a:r>
              <a:rPr lang="en-US" dirty="0"/>
              <a:t>Knowledge of Programs</a:t>
            </a:r>
          </a:p>
        </p:txBody>
      </p:sp>
      <p:sp>
        <p:nvSpPr>
          <p:cNvPr id="2" name="Content Placeholder 1">
            <a:extLst>
              <a:ext uri="{FF2B5EF4-FFF2-40B4-BE49-F238E27FC236}">
                <a16:creationId xmlns:a16="http://schemas.microsoft.com/office/drawing/2014/main" id="{895DE5D9-9A93-499B-91B6-B095A0357D3B}"/>
              </a:ext>
            </a:extLst>
          </p:cNvPr>
          <p:cNvSpPr>
            <a:spLocks noGrp="1"/>
          </p:cNvSpPr>
          <p:nvPr>
            <p:ph idx="1"/>
          </p:nvPr>
        </p:nvSpPr>
        <p:spPr/>
        <p:txBody>
          <a:bodyPr/>
          <a:lstStyle/>
          <a:p>
            <a:r>
              <a:rPr lang="en-US" dirty="0">
                <a:solidFill>
                  <a:schemeClr val="tx1"/>
                </a:solidFill>
              </a:rPr>
              <a:t>Computer science and cyber security are the most recognized programs 73%</a:t>
            </a:r>
          </a:p>
          <a:p>
            <a:r>
              <a:rPr lang="en-US" dirty="0">
                <a:solidFill>
                  <a:schemeClr val="tx1"/>
                </a:solidFill>
              </a:rPr>
              <a:t>Software development and informatics both 68%</a:t>
            </a:r>
          </a:p>
          <a:p>
            <a:r>
              <a:rPr lang="en-US" dirty="0">
                <a:solidFill>
                  <a:schemeClr val="tx1"/>
                </a:solidFill>
              </a:rPr>
              <a:t>Information technology support 60% </a:t>
            </a:r>
          </a:p>
          <a:p>
            <a:r>
              <a:rPr lang="en-US" dirty="0">
                <a:solidFill>
                  <a:schemeClr val="tx1"/>
                </a:solidFill>
              </a:rPr>
              <a:t>Database management 51% </a:t>
            </a:r>
          </a:p>
          <a:p>
            <a:r>
              <a:rPr lang="en-US" dirty="0">
                <a:solidFill>
                  <a:schemeClr val="tx1"/>
                </a:solidFill>
              </a:rPr>
              <a:t>Network infrastructure 47%</a:t>
            </a:r>
          </a:p>
          <a:p>
            <a:r>
              <a:rPr lang="en-US" dirty="0">
                <a:solidFill>
                  <a:schemeClr val="tx1"/>
                </a:solidFill>
              </a:rPr>
              <a:t>Server administration 45%</a:t>
            </a:r>
          </a:p>
          <a:p>
            <a:r>
              <a:rPr lang="en-US" dirty="0">
                <a:solidFill>
                  <a:schemeClr val="tx1"/>
                </a:solidFill>
              </a:rPr>
              <a:t>Visual communication 25%</a:t>
            </a:r>
          </a:p>
        </p:txBody>
      </p:sp>
    </p:spTree>
    <p:extLst>
      <p:ext uri="{BB962C8B-B14F-4D97-AF65-F5344CB8AC3E}">
        <p14:creationId xmlns:p14="http://schemas.microsoft.com/office/powerpoint/2010/main" val="539095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Program/Career Selection</a:t>
            </a:r>
          </a:p>
        </p:txBody>
      </p:sp>
      <p:sp>
        <p:nvSpPr>
          <p:cNvPr id="3" name="Content Placeholder 2"/>
          <p:cNvSpPr>
            <a:spLocks noGrp="1"/>
          </p:cNvSpPr>
          <p:nvPr>
            <p:ph sz="half" idx="1"/>
          </p:nvPr>
        </p:nvSpPr>
        <p:spPr>
          <a:xfrm>
            <a:off x="457200" y="1417638"/>
            <a:ext cx="8229600" cy="4533900"/>
          </a:xfrm>
        </p:spPr>
        <p:txBody>
          <a:bodyPr/>
          <a:lstStyle/>
          <a:p>
            <a:pPr marL="0" indent="0">
              <a:buNone/>
            </a:pPr>
            <a:r>
              <a:rPr lang="en-US" sz="2600" b="1" dirty="0">
                <a:solidFill>
                  <a:schemeClr val="tx1"/>
                </a:solidFill>
              </a:rPr>
              <a:t>Program Selection:</a:t>
            </a:r>
          </a:p>
          <a:p>
            <a:r>
              <a:rPr lang="en-US" sz="2000" dirty="0">
                <a:solidFill>
                  <a:schemeClr val="tx1"/>
                </a:solidFill>
              </a:rPr>
              <a:t>83% Have selected a program</a:t>
            </a:r>
          </a:p>
          <a:p>
            <a:r>
              <a:rPr lang="en-US" sz="2000" dirty="0">
                <a:solidFill>
                  <a:schemeClr val="tx1"/>
                </a:solidFill>
              </a:rPr>
              <a:t>20% Have switched programs at some point</a:t>
            </a:r>
          </a:p>
          <a:p>
            <a:r>
              <a:rPr lang="en-US" sz="2000" dirty="0">
                <a:solidFill>
                  <a:schemeClr val="tx1"/>
                </a:solidFill>
              </a:rPr>
              <a:t>Of those who switched:</a:t>
            </a:r>
          </a:p>
          <a:p>
            <a:pPr lvl="1"/>
            <a:r>
              <a:rPr lang="en-US" sz="2000" dirty="0">
                <a:solidFill>
                  <a:schemeClr val="tx1"/>
                </a:solidFill>
              </a:rPr>
              <a:t>15% were previously in Computer Science</a:t>
            </a:r>
          </a:p>
          <a:p>
            <a:pPr marL="0" indent="0">
              <a:buNone/>
            </a:pPr>
            <a:r>
              <a:rPr lang="en-US" sz="2600" b="1" dirty="0">
                <a:solidFill>
                  <a:schemeClr val="tx1"/>
                </a:solidFill>
              </a:rPr>
              <a:t>Career Selection:</a:t>
            </a:r>
          </a:p>
          <a:p>
            <a:r>
              <a:rPr lang="en-US" sz="2000" dirty="0">
                <a:solidFill>
                  <a:schemeClr val="tx1"/>
                </a:solidFill>
              </a:rPr>
              <a:t>52% of respondents indicated they have chosen a career</a:t>
            </a:r>
            <a:endParaRPr lang="en-US" sz="2000" dirty="0"/>
          </a:p>
          <a:p>
            <a:endParaRPr lang="en-US" dirty="0"/>
          </a:p>
          <a:p>
            <a:endParaRPr lang="en-US" dirty="0"/>
          </a:p>
        </p:txBody>
      </p:sp>
      <p:pic>
        <p:nvPicPr>
          <p:cNvPr id="5" name="Picture 4">
            <a:extLst>
              <a:ext uri="{FF2B5EF4-FFF2-40B4-BE49-F238E27FC236}">
                <a16:creationId xmlns:a16="http://schemas.microsoft.com/office/drawing/2014/main" id="{E5AD4735-F0BF-40BA-B91B-5E66883C5092}"/>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3278718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Requirements</a:t>
            </a:r>
          </a:p>
        </p:txBody>
      </p:sp>
      <p:sp>
        <p:nvSpPr>
          <p:cNvPr id="3" name="Content Placeholder 2"/>
          <p:cNvSpPr>
            <a:spLocks noGrp="1"/>
          </p:cNvSpPr>
          <p:nvPr>
            <p:ph sz="half" idx="1"/>
          </p:nvPr>
        </p:nvSpPr>
        <p:spPr>
          <a:xfrm>
            <a:off x="457200" y="1524000"/>
            <a:ext cx="8229600" cy="4533900"/>
          </a:xfrm>
        </p:spPr>
        <p:txBody>
          <a:bodyPr/>
          <a:lstStyle/>
          <a:p>
            <a:pPr marL="0" indent="0">
              <a:buNone/>
            </a:pPr>
            <a:r>
              <a:rPr lang="en-US" sz="2200" b="1" dirty="0">
                <a:solidFill>
                  <a:schemeClr val="tx1"/>
                </a:solidFill>
              </a:rPr>
              <a:t>Importance of Knowing Course Requirements When Selecting a Program:</a:t>
            </a:r>
          </a:p>
          <a:p>
            <a:r>
              <a:rPr lang="en-US" sz="2200" dirty="0">
                <a:solidFill>
                  <a:schemeClr val="tx1"/>
                </a:solidFill>
              </a:rPr>
              <a:t>91% indicated course requirements are important or very important in program selection</a:t>
            </a:r>
          </a:p>
          <a:p>
            <a:r>
              <a:rPr lang="en-US" sz="2200" dirty="0">
                <a:solidFill>
                  <a:schemeClr val="tx1"/>
                </a:solidFill>
              </a:rPr>
              <a:t>However, 31% indicated they either did not know the math requirements for their program or were unsure if they knew them</a:t>
            </a:r>
          </a:p>
          <a:p>
            <a:r>
              <a:rPr lang="en-US" sz="2200" dirty="0">
                <a:solidFill>
                  <a:schemeClr val="tx1"/>
                </a:solidFill>
              </a:rPr>
              <a:t>48% indicated they would have to take Developmental Math (27%) or were unsure if they would have to (21%)</a:t>
            </a:r>
          </a:p>
          <a:p>
            <a:r>
              <a:rPr lang="en-US" sz="2200" dirty="0">
                <a:solidFill>
                  <a:schemeClr val="tx1"/>
                </a:solidFill>
              </a:rPr>
              <a:t>32% were not sure what level of math they intended to take</a:t>
            </a:r>
          </a:p>
          <a:p>
            <a:r>
              <a:rPr lang="en-US" sz="2200" dirty="0">
                <a:solidFill>
                  <a:schemeClr val="tx1"/>
                </a:solidFill>
              </a:rPr>
              <a:t>51% were concerned about the math requirements for their program</a:t>
            </a:r>
          </a:p>
          <a:p>
            <a:endParaRPr lang="en-US" dirty="0"/>
          </a:p>
        </p:txBody>
      </p:sp>
      <p:pic>
        <p:nvPicPr>
          <p:cNvPr id="5" name="Picture 4">
            <a:extLst>
              <a:ext uri="{FF2B5EF4-FFF2-40B4-BE49-F238E27FC236}">
                <a16:creationId xmlns:a16="http://schemas.microsoft.com/office/drawing/2014/main" id="{03A8E9EA-A67C-45D7-AC72-ED9B71FD3D9F}"/>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253923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392" y="2432304"/>
            <a:ext cx="5044261" cy="692727"/>
          </a:xfrm>
        </p:spPr>
        <p:txBody>
          <a:bodyPr/>
          <a:lstStyle/>
          <a:p>
            <a:pPr marL="0" indent="0" algn="ctr"/>
            <a:r>
              <a:rPr lang="en-US" sz="4400" b="1" dirty="0">
                <a:solidFill>
                  <a:schemeClr val="tx1"/>
                </a:solidFill>
              </a:rPr>
              <a:t> Background and Study Goals</a:t>
            </a:r>
          </a:p>
        </p:txBody>
      </p:sp>
      <p:pic>
        <p:nvPicPr>
          <p:cNvPr id="4" name="Picture 3">
            <a:extLst>
              <a:ext uri="{FF2B5EF4-FFF2-40B4-BE49-F238E27FC236}">
                <a16:creationId xmlns:a16="http://schemas.microsoft.com/office/drawing/2014/main" id="{EB2F0F85-E2A9-44DC-AD7E-F8BF3E6F627B}"/>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834416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Advising </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23073463"/>
              </p:ext>
            </p:extLst>
          </p:nvPr>
        </p:nvGraphicFramePr>
        <p:xfrm>
          <a:off x="1514765" y="1958108"/>
          <a:ext cx="6003636" cy="3597572"/>
        </p:xfrm>
        <a:graphic>
          <a:graphicData uri="http://schemas.openxmlformats.org/drawingml/2006/table">
            <a:tbl>
              <a:tblPr firstRow="1" bandRow="1">
                <a:tableStyleId>{2D5ABB26-0587-4C30-8999-92F81FD0307C}</a:tableStyleId>
              </a:tblPr>
              <a:tblGrid>
                <a:gridCol w="2001212">
                  <a:extLst>
                    <a:ext uri="{9D8B030D-6E8A-4147-A177-3AD203B41FA5}">
                      <a16:colId xmlns:a16="http://schemas.microsoft.com/office/drawing/2014/main" val="3339069826"/>
                    </a:ext>
                  </a:extLst>
                </a:gridCol>
                <a:gridCol w="2001212">
                  <a:extLst>
                    <a:ext uri="{9D8B030D-6E8A-4147-A177-3AD203B41FA5}">
                      <a16:colId xmlns:a16="http://schemas.microsoft.com/office/drawing/2014/main" val="2816617578"/>
                    </a:ext>
                  </a:extLst>
                </a:gridCol>
                <a:gridCol w="2001212">
                  <a:extLst>
                    <a:ext uri="{9D8B030D-6E8A-4147-A177-3AD203B41FA5}">
                      <a16:colId xmlns:a16="http://schemas.microsoft.com/office/drawing/2014/main" val="2780063494"/>
                    </a:ext>
                  </a:extLst>
                </a:gridCol>
              </a:tblGrid>
              <a:tr h="865899">
                <a:tc gridSpan="3">
                  <a:txBody>
                    <a:bodyPr/>
                    <a:lstStyle/>
                    <a:p>
                      <a:pPr algn="ctr">
                        <a:spcBef>
                          <a:spcPts val="0"/>
                        </a:spcBef>
                      </a:pPr>
                      <a:endParaRPr lang="en-US" sz="2200" b="1" dirty="0">
                        <a:latin typeface="+mj-lt"/>
                        <a:cs typeface="Calibri" panose="020F0502020204030204" pitchFamily="34" charset="0"/>
                      </a:endParaRPr>
                    </a:p>
                    <a:p>
                      <a:pPr algn="ctr">
                        <a:spcBef>
                          <a:spcPts val="0"/>
                        </a:spcBef>
                      </a:pPr>
                      <a:r>
                        <a:rPr lang="en-US" sz="2200" b="1" dirty="0">
                          <a:latin typeface="+mj-lt"/>
                          <a:cs typeface="Calibri" panose="020F0502020204030204" pitchFamily="34" charset="0"/>
                        </a:rPr>
                        <a:t>Percentage of</a:t>
                      </a:r>
                      <a:r>
                        <a:rPr lang="en-US" sz="2200" b="1" baseline="0" dirty="0">
                          <a:latin typeface="+mj-lt"/>
                          <a:cs typeface="Calibri" panose="020F0502020204030204" pitchFamily="34" charset="0"/>
                        </a:rPr>
                        <a:t> Respondents by </a:t>
                      </a:r>
                    </a:p>
                    <a:p>
                      <a:pPr algn="ctr">
                        <a:spcBef>
                          <a:spcPts val="0"/>
                        </a:spcBef>
                      </a:pPr>
                      <a:r>
                        <a:rPr lang="en-US" sz="2200" b="1" baseline="0" dirty="0">
                          <a:latin typeface="+mj-lt"/>
                          <a:cs typeface="Calibri" panose="020F0502020204030204" pitchFamily="34" charset="0"/>
                        </a:rPr>
                        <a:t>Number of Times Have Seen Advisor</a:t>
                      </a:r>
                      <a:endParaRPr lang="en-US" sz="2200" b="1" dirty="0">
                        <a:latin typeface="+mj-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8445714"/>
                  </a:ext>
                </a:extLst>
              </a:tr>
              <a:tr h="434573">
                <a:tc>
                  <a:txBody>
                    <a:bodyPr/>
                    <a:lstStyle/>
                    <a:p>
                      <a:pPr algn="ctr"/>
                      <a:r>
                        <a:rPr lang="en-US" sz="2200" b="1" dirty="0">
                          <a:latin typeface="+mj-lt"/>
                          <a:cs typeface="Calibri" panose="020F0502020204030204" pitchFamily="34" charset="0"/>
                        </a:rPr>
                        <a:t>Number of</a:t>
                      </a:r>
                      <a:r>
                        <a:rPr lang="en-US" sz="2200" b="1" baseline="0" dirty="0">
                          <a:latin typeface="+mj-lt"/>
                          <a:cs typeface="Calibri" panose="020F0502020204030204" pitchFamily="34" charset="0"/>
                        </a:rPr>
                        <a:t> Visits</a:t>
                      </a:r>
                      <a:endParaRPr lang="en-US" sz="2200" b="1" dirty="0">
                        <a:latin typeface="+mj-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2200" b="1" dirty="0">
                          <a:latin typeface="+mj-lt"/>
                          <a:cs typeface="Calibri" panose="020F0502020204030204" pitchFamily="34" charset="0"/>
                        </a:rPr>
                        <a:t>General Advisor</a:t>
                      </a:r>
                      <a:r>
                        <a:rPr lang="en-US" sz="2200" b="1" baseline="0" dirty="0">
                          <a:latin typeface="+mj-lt"/>
                          <a:cs typeface="Calibri" panose="020F0502020204030204" pitchFamily="34" charset="0"/>
                        </a:rPr>
                        <a:t> </a:t>
                      </a:r>
                      <a:endParaRPr lang="en-US" sz="2200" b="1" dirty="0">
                        <a:latin typeface="+mj-lt"/>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2200" b="1" dirty="0">
                          <a:latin typeface="+mj-lt"/>
                          <a:cs typeface="Calibri" panose="020F0502020204030204" pitchFamily="34" charset="0"/>
                        </a:rPr>
                        <a:t>Faculty Advisor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09931893"/>
                  </a:ext>
                </a:extLst>
              </a:tr>
              <a:tr h="434573">
                <a:tc>
                  <a:txBody>
                    <a:bodyPr/>
                    <a:lstStyle/>
                    <a:p>
                      <a:pPr algn="ctr"/>
                      <a:r>
                        <a:rPr lang="en-US" sz="2200" dirty="0">
                          <a:latin typeface="+mj-lt"/>
                          <a:cs typeface="Calibri" panose="020F050202020403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mj-lt"/>
                          <a:cs typeface="Calibri" panose="020F0502020204030204" pitchFamily="34" charset="0"/>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mj-lt"/>
                          <a:cs typeface="Calibri" panose="020F0502020204030204" pitchFamily="34"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579960"/>
                  </a:ext>
                </a:extLst>
              </a:tr>
              <a:tr h="434573">
                <a:tc>
                  <a:txBody>
                    <a:bodyPr/>
                    <a:lstStyle/>
                    <a:p>
                      <a:pPr algn="ctr"/>
                      <a:r>
                        <a:rPr lang="en-US" sz="2200" dirty="0">
                          <a:latin typeface="+mj-lt"/>
                          <a:cs typeface="Calibri" panose="020F0502020204030204" pitchFamily="34" charset="0"/>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mj-lt"/>
                          <a:cs typeface="Calibri" panose="020F0502020204030204" pitchFamily="34" charset="0"/>
                        </a:rPr>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mj-lt"/>
                          <a:cs typeface="Calibri" panose="020F0502020204030204" pitchFamily="34" charset="0"/>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2830282"/>
                  </a:ext>
                </a:extLst>
              </a:tr>
              <a:tr h="434573">
                <a:tc>
                  <a:txBody>
                    <a:bodyPr/>
                    <a:lstStyle/>
                    <a:p>
                      <a:pPr algn="ctr"/>
                      <a:r>
                        <a:rPr lang="en-US" sz="2200" dirty="0">
                          <a:latin typeface="+mj-lt"/>
                          <a:cs typeface="Calibri" panose="020F050202020403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mj-lt"/>
                          <a:cs typeface="Calibri" panose="020F0502020204030204" pitchFamily="34"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mj-lt"/>
                          <a:cs typeface="Calibri" panose="020F0502020204030204" pitchFamily="34" charset="0"/>
                        </a:rPr>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2982031"/>
                  </a:ext>
                </a:extLst>
              </a:tr>
              <a:tr h="434573">
                <a:tc>
                  <a:txBody>
                    <a:bodyPr/>
                    <a:lstStyle/>
                    <a:p>
                      <a:pPr algn="ctr"/>
                      <a:r>
                        <a:rPr lang="en-US" sz="2200" dirty="0">
                          <a:latin typeface="+mj-lt"/>
                          <a:cs typeface="Calibri" panose="020F0502020204030204" pitchFamily="34" charset="0"/>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mj-lt"/>
                          <a:cs typeface="Calibri" panose="020F050202020403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latin typeface="+mj-lt"/>
                          <a:cs typeface="Calibri" panose="020F0502020204030204" pitchFamily="34" charset="0"/>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7018964"/>
                  </a:ext>
                </a:extLst>
              </a:tr>
            </a:tbl>
          </a:graphicData>
        </a:graphic>
      </p:graphicFrame>
      <p:pic>
        <p:nvPicPr>
          <p:cNvPr id="3" name="Picture 2">
            <a:extLst>
              <a:ext uri="{FF2B5EF4-FFF2-40B4-BE49-F238E27FC236}">
                <a16:creationId xmlns:a16="http://schemas.microsoft.com/office/drawing/2014/main" id="{237E3827-4DF8-4892-A176-D10DA63A640F}"/>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2113519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C1EB3-1138-49C7-9A4D-67EFD0AC383B}"/>
              </a:ext>
            </a:extLst>
          </p:cNvPr>
          <p:cNvSpPr>
            <a:spLocks noGrp="1"/>
          </p:cNvSpPr>
          <p:nvPr>
            <p:ph type="title"/>
          </p:nvPr>
        </p:nvSpPr>
        <p:spPr/>
        <p:txBody>
          <a:bodyPr/>
          <a:lstStyle/>
          <a:p>
            <a:r>
              <a:rPr lang="en-US" dirty="0"/>
              <a:t>Transfer pathways</a:t>
            </a:r>
          </a:p>
        </p:txBody>
      </p:sp>
      <p:sp>
        <p:nvSpPr>
          <p:cNvPr id="5" name="Content Placeholder 4">
            <a:extLst>
              <a:ext uri="{FF2B5EF4-FFF2-40B4-BE49-F238E27FC236}">
                <a16:creationId xmlns:a16="http://schemas.microsoft.com/office/drawing/2014/main" id="{1CCE7D6D-CE33-4B9D-8B35-B35E6B3B1981}"/>
              </a:ext>
            </a:extLst>
          </p:cNvPr>
          <p:cNvSpPr>
            <a:spLocks noGrp="1"/>
          </p:cNvSpPr>
          <p:nvPr>
            <p:ph idx="1"/>
          </p:nvPr>
        </p:nvSpPr>
        <p:spPr>
          <a:xfrm>
            <a:off x="457200" y="1524000"/>
            <a:ext cx="8229600" cy="4724400"/>
          </a:xfrm>
        </p:spPr>
        <p:txBody>
          <a:bodyPr/>
          <a:lstStyle/>
          <a:p>
            <a:r>
              <a:rPr lang="en-US" dirty="0">
                <a:solidFill>
                  <a:schemeClr val="tx1"/>
                </a:solidFill>
              </a:rPr>
              <a:t>33% of students felt the ability to transfer would/did influence their program decision, and 19% were unsure if it would</a:t>
            </a:r>
          </a:p>
          <a:p>
            <a:r>
              <a:rPr lang="en-US" dirty="0">
                <a:solidFill>
                  <a:schemeClr val="tx1"/>
                </a:solidFill>
              </a:rPr>
              <a:t>Only 28% of students were aware of TSAP as a transfer pathway</a:t>
            </a:r>
          </a:p>
          <a:p>
            <a:r>
              <a:rPr lang="en-US" dirty="0">
                <a:solidFill>
                  <a:schemeClr val="tx1"/>
                </a:solidFill>
              </a:rPr>
              <a:t>15% were aware of WGU as a transfer pathway</a:t>
            </a:r>
          </a:p>
          <a:p>
            <a:r>
              <a:rPr lang="en-US" dirty="0">
                <a:solidFill>
                  <a:schemeClr val="tx1"/>
                </a:solidFill>
              </a:rPr>
              <a:t>9% were aware of Trine as a transfer pathway</a:t>
            </a:r>
          </a:p>
          <a:p>
            <a:r>
              <a:rPr lang="en-US" dirty="0">
                <a:solidFill>
                  <a:schemeClr val="tx1"/>
                </a:solidFill>
              </a:rPr>
              <a:t>Students were asked which programs would transfer to a bachelor’s degree:</a:t>
            </a:r>
          </a:p>
        </p:txBody>
      </p:sp>
      <p:sp>
        <p:nvSpPr>
          <p:cNvPr id="7" name="TextBox 6">
            <a:extLst>
              <a:ext uri="{FF2B5EF4-FFF2-40B4-BE49-F238E27FC236}">
                <a16:creationId xmlns:a16="http://schemas.microsoft.com/office/drawing/2014/main" id="{56BAC3CB-1E46-4624-BD69-43C102005B62}"/>
              </a:ext>
            </a:extLst>
          </p:cNvPr>
          <p:cNvSpPr txBox="1"/>
          <p:nvPr/>
        </p:nvSpPr>
        <p:spPr>
          <a:xfrm>
            <a:off x="1006998" y="4678740"/>
            <a:ext cx="7477246" cy="1569660"/>
          </a:xfrm>
          <a:prstGeom prst="rect">
            <a:avLst/>
          </a:prstGeom>
          <a:noFill/>
        </p:spPr>
        <p:txBody>
          <a:bodyPr wrap="square" numCol="2" rtlCol="0">
            <a:spAutoFit/>
          </a:bodyPr>
          <a:lstStyle/>
          <a:p>
            <a:pPr lvl="1"/>
            <a:r>
              <a:rPr lang="en-US" dirty="0"/>
              <a:t>CSCI 52%  </a:t>
            </a:r>
          </a:p>
          <a:p>
            <a:pPr lvl="1"/>
            <a:r>
              <a:rPr lang="en-US" dirty="0"/>
              <a:t>CSIA 51%</a:t>
            </a:r>
          </a:p>
          <a:p>
            <a:pPr lvl="1"/>
            <a:r>
              <a:rPr lang="en-US" dirty="0"/>
              <a:t>SDEV 48%</a:t>
            </a:r>
          </a:p>
          <a:p>
            <a:pPr lvl="1"/>
            <a:r>
              <a:rPr lang="en-US" dirty="0"/>
              <a:t>INFM 33%</a:t>
            </a:r>
          </a:p>
          <a:p>
            <a:pPr lvl="1"/>
            <a:r>
              <a:rPr lang="en-US" dirty="0"/>
              <a:t>ITSP 33%</a:t>
            </a:r>
          </a:p>
          <a:p>
            <a:pPr lvl="1"/>
            <a:r>
              <a:rPr lang="en-US" dirty="0"/>
              <a:t>DBMS 31%</a:t>
            </a:r>
          </a:p>
          <a:p>
            <a:pPr lvl="1"/>
            <a:r>
              <a:rPr lang="en-US" dirty="0"/>
              <a:t>SVAD 29%</a:t>
            </a:r>
          </a:p>
          <a:p>
            <a:pPr lvl="1"/>
            <a:r>
              <a:rPr lang="en-US" dirty="0"/>
              <a:t>VISC 20%</a:t>
            </a:r>
          </a:p>
        </p:txBody>
      </p:sp>
    </p:spTree>
    <p:extLst>
      <p:ext uri="{BB962C8B-B14F-4D97-AF65-F5344CB8AC3E}">
        <p14:creationId xmlns:p14="http://schemas.microsoft.com/office/powerpoint/2010/main" val="2488854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69439D-EEFE-478F-A255-862387D9DBC3}"/>
              </a:ext>
            </a:extLst>
          </p:cNvPr>
          <p:cNvSpPr>
            <a:spLocks noGrp="1"/>
          </p:cNvSpPr>
          <p:nvPr>
            <p:ph type="title"/>
          </p:nvPr>
        </p:nvSpPr>
        <p:spPr/>
        <p:txBody>
          <a:bodyPr/>
          <a:lstStyle/>
          <a:p>
            <a:r>
              <a:rPr lang="en-US" dirty="0"/>
              <a:t>Where Students Find Info—Programs </a:t>
            </a:r>
          </a:p>
        </p:txBody>
      </p:sp>
      <p:sp>
        <p:nvSpPr>
          <p:cNvPr id="2" name="Content Placeholder 1">
            <a:extLst>
              <a:ext uri="{FF2B5EF4-FFF2-40B4-BE49-F238E27FC236}">
                <a16:creationId xmlns:a16="http://schemas.microsoft.com/office/drawing/2014/main" id="{783981CC-CB6D-4394-959A-5B96F4BBE4A5}"/>
              </a:ext>
            </a:extLst>
          </p:cNvPr>
          <p:cNvSpPr>
            <a:spLocks noGrp="1"/>
          </p:cNvSpPr>
          <p:nvPr>
            <p:ph idx="1"/>
          </p:nvPr>
        </p:nvSpPr>
        <p:spPr/>
        <p:txBody>
          <a:bodyPr/>
          <a:lstStyle/>
          <a:p>
            <a:r>
              <a:rPr lang="en-US" dirty="0">
                <a:solidFill>
                  <a:schemeClr val="tx1"/>
                </a:solidFill>
              </a:rPr>
              <a:t>College Website (53%)</a:t>
            </a:r>
          </a:p>
          <a:p>
            <a:r>
              <a:rPr lang="en-US" dirty="0">
                <a:solidFill>
                  <a:schemeClr val="tx1"/>
                </a:solidFill>
              </a:rPr>
              <a:t>General Advisors (44%)</a:t>
            </a:r>
          </a:p>
          <a:p>
            <a:r>
              <a:rPr lang="en-US" dirty="0">
                <a:solidFill>
                  <a:schemeClr val="tx1"/>
                </a:solidFill>
              </a:rPr>
              <a:t>Instructors (28%)</a:t>
            </a:r>
          </a:p>
          <a:p>
            <a:r>
              <a:rPr lang="en-US" dirty="0">
                <a:solidFill>
                  <a:schemeClr val="tx1"/>
                </a:solidFill>
              </a:rPr>
              <a:t>Family/Friends (21%)</a:t>
            </a:r>
          </a:p>
          <a:p>
            <a:r>
              <a:rPr lang="en-US" dirty="0">
                <a:solidFill>
                  <a:schemeClr val="tx1"/>
                </a:solidFill>
              </a:rPr>
              <a:t>Other students (13%)</a:t>
            </a:r>
          </a:p>
          <a:p>
            <a:r>
              <a:rPr lang="en-US" dirty="0">
                <a:solidFill>
                  <a:schemeClr val="tx1"/>
                </a:solidFill>
              </a:rPr>
              <a:t>Other (10%)</a:t>
            </a:r>
          </a:p>
        </p:txBody>
      </p:sp>
    </p:spTree>
    <p:extLst>
      <p:ext uri="{BB962C8B-B14F-4D97-AF65-F5344CB8AC3E}">
        <p14:creationId xmlns:p14="http://schemas.microsoft.com/office/powerpoint/2010/main" val="28576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69439D-EEFE-478F-A255-862387D9DBC3}"/>
              </a:ext>
            </a:extLst>
          </p:cNvPr>
          <p:cNvSpPr>
            <a:spLocks noGrp="1"/>
          </p:cNvSpPr>
          <p:nvPr>
            <p:ph type="title"/>
          </p:nvPr>
        </p:nvSpPr>
        <p:spPr/>
        <p:txBody>
          <a:bodyPr/>
          <a:lstStyle/>
          <a:p>
            <a:r>
              <a:rPr lang="en-US" dirty="0"/>
              <a:t>Where Student Find Info—Careers </a:t>
            </a:r>
          </a:p>
        </p:txBody>
      </p:sp>
      <p:sp>
        <p:nvSpPr>
          <p:cNvPr id="2" name="Content Placeholder 1">
            <a:extLst>
              <a:ext uri="{FF2B5EF4-FFF2-40B4-BE49-F238E27FC236}">
                <a16:creationId xmlns:a16="http://schemas.microsoft.com/office/drawing/2014/main" id="{783981CC-CB6D-4394-959A-5B96F4BBE4A5}"/>
              </a:ext>
            </a:extLst>
          </p:cNvPr>
          <p:cNvSpPr>
            <a:spLocks noGrp="1"/>
          </p:cNvSpPr>
          <p:nvPr>
            <p:ph idx="1"/>
          </p:nvPr>
        </p:nvSpPr>
        <p:spPr/>
        <p:txBody>
          <a:bodyPr/>
          <a:lstStyle/>
          <a:p>
            <a:r>
              <a:rPr lang="en-US" dirty="0">
                <a:solidFill>
                  <a:schemeClr val="tx1"/>
                </a:solidFill>
              </a:rPr>
              <a:t>Google (52%)</a:t>
            </a:r>
          </a:p>
          <a:p>
            <a:r>
              <a:rPr lang="en-US" dirty="0">
                <a:solidFill>
                  <a:schemeClr val="tx1"/>
                </a:solidFill>
              </a:rPr>
              <a:t>College Website (41%)</a:t>
            </a:r>
          </a:p>
          <a:p>
            <a:r>
              <a:rPr lang="en-US" dirty="0">
                <a:solidFill>
                  <a:schemeClr val="tx1"/>
                </a:solidFill>
              </a:rPr>
              <a:t>Instructors (36%)</a:t>
            </a:r>
          </a:p>
          <a:p>
            <a:r>
              <a:rPr lang="en-US" dirty="0">
                <a:solidFill>
                  <a:schemeClr val="tx1"/>
                </a:solidFill>
              </a:rPr>
              <a:t>Advisors (34%)</a:t>
            </a:r>
          </a:p>
          <a:p>
            <a:r>
              <a:rPr lang="en-US" dirty="0">
                <a:solidFill>
                  <a:schemeClr val="tx1"/>
                </a:solidFill>
              </a:rPr>
              <a:t>Family/Friends (19%)</a:t>
            </a:r>
          </a:p>
          <a:p>
            <a:r>
              <a:rPr lang="en-US" dirty="0">
                <a:solidFill>
                  <a:schemeClr val="tx1"/>
                </a:solidFill>
              </a:rPr>
              <a:t>Other students (11%)</a:t>
            </a:r>
          </a:p>
          <a:p>
            <a:r>
              <a:rPr lang="en-US" dirty="0">
                <a:solidFill>
                  <a:schemeClr val="tx1"/>
                </a:solidFill>
              </a:rPr>
              <a:t>Other (7%)</a:t>
            </a:r>
          </a:p>
        </p:txBody>
      </p:sp>
    </p:spTree>
    <p:extLst>
      <p:ext uri="{BB962C8B-B14F-4D97-AF65-F5344CB8AC3E}">
        <p14:creationId xmlns:p14="http://schemas.microsoft.com/office/powerpoint/2010/main" val="1646584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EB8C41-1DAC-4DDD-BD73-E5034DC93A27}"/>
              </a:ext>
            </a:extLst>
          </p:cNvPr>
          <p:cNvSpPr>
            <a:spLocks noGrp="1"/>
          </p:cNvSpPr>
          <p:nvPr>
            <p:ph type="title"/>
          </p:nvPr>
        </p:nvSpPr>
        <p:spPr/>
        <p:txBody>
          <a:bodyPr/>
          <a:lstStyle/>
          <a:p>
            <a:r>
              <a:rPr lang="en-US" dirty="0"/>
              <a:t>Information Needs</a:t>
            </a:r>
          </a:p>
        </p:txBody>
      </p:sp>
      <p:sp>
        <p:nvSpPr>
          <p:cNvPr id="2" name="Content Placeholder 1">
            <a:extLst>
              <a:ext uri="{FF2B5EF4-FFF2-40B4-BE49-F238E27FC236}">
                <a16:creationId xmlns:a16="http://schemas.microsoft.com/office/drawing/2014/main" id="{5717BC57-F41F-4B9F-B18C-E27AA694F89C}"/>
              </a:ext>
            </a:extLst>
          </p:cNvPr>
          <p:cNvSpPr>
            <a:spLocks noGrp="1"/>
          </p:cNvSpPr>
          <p:nvPr>
            <p:ph idx="1"/>
          </p:nvPr>
        </p:nvSpPr>
        <p:spPr/>
        <p:txBody>
          <a:bodyPr/>
          <a:lstStyle/>
          <a:p>
            <a:r>
              <a:rPr lang="en-US" dirty="0">
                <a:solidFill>
                  <a:schemeClr val="tx1"/>
                </a:solidFill>
              </a:rPr>
              <a:t>After advising, students felt they still needed information about:</a:t>
            </a:r>
          </a:p>
          <a:p>
            <a:pPr lvl="1"/>
            <a:r>
              <a:rPr lang="en-US" sz="2000" dirty="0">
                <a:solidFill>
                  <a:schemeClr val="tx1"/>
                </a:solidFill>
              </a:rPr>
              <a:t>The skills required in different jobs/careers (48%)</a:t>
            </a:r>
          </a:p>
          <a:p>
            <a:pPr lvl="1"/>
            <a:r>
              <a:rPr lang="en-US" sz="2000" dirty="0">
                <a:solidFill>
                  <a:schemeClr val="tx1"/>
                </a:solidFill>
              </a:rPr>
              <a:t>Specific jobs/careers associated with programs (46%)</a:t>
            </a:r>
          </a:p>
          <a:p>
            <a:pPr lvl="1"/>
            <a:r>
              <a:rPr lang="en-US" sz="2000" dirty="0">
                <a:solidFill>
                  <a:schemeClr val="tx1"/>
                </a:solidFill>
              </a:rPr>
              <a:t>How to transfer to a four-year college (45%)</a:t>
            </a:r>
          </a:p>
          <a:p>
            <a:pPr lvl="1"/>
            <a:r>
              <a:rPr lang="en-US" sz="2000" dirty="0">
                <a:solidFill>
                  <a:schemeClr val="tx1"/>
                </a:solidFill>
              </a:rPr>
              <a:t>Earnings associated with jobs/careers (41%)</a:t>
            </a:r>
          </a:p>
          <a:p>
            <a:pPr lvl="1"/>
            <a:r>
              <a:rPr lang="en-US" sz="2000" dirty="0">
                <a:solidFill>
                  <a:schemeClr val="tx1"/>
                </a:solidFill>
              </a:rPr>
              <a:t>Best classes to take together (38%)</a:t>
            </a:r>
          </a:p>
          <a:p>
            <a:pPr lvl="1"/>
            <a:r>
              <a:rPr lang="en-US" sz="2000" dirty="0">
                <a:solidFill>
                  <a:schemeClr val="tx1"/>
                </a:solidFill>
              </a:rPr>
              <a:t>Difference between the IT programs (37%)</a:t>
            </a:r>
          </a:p>
          <a:p>
            <a:pPr lvl="1"/>
            <a:r>
              <a:rPr lang="en-US" sz="2000" dirty="0">
                <a:solidFill>
                  <a:schemeClr val="tx1"/>
                </a:solidFill>
              </a:rPr>
              <a:t>Math requirements (29%)</a:t>
            </a:r>
          </a:p>
        </p:txBody>
      </p:sp>
    </p:spTree>
    <p:extLst>
      <p:ext uri="{BB962C8B-B14F-4D97-AF65-F5344CB8AC3E}">
        <p14:creationId xmlns:p14="http://schemas.microsoft.com/office/powerpoint/2010/main" val="2967850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Courses</a:t>
            </a:r>
          </a:p>
        </p:txBody>
      </p:sp>
      <p:sp>
        <p:nvSpPr>
          <p:cNvPr id="3" name="Content Placeholder 2"/>
          <p:cNvSpPr>
            <a:spLocks noGrp="1"/>
          </p:cNvSpPr>
          <p:nvPr>
            <p:ph sz="half" idx="1"/>
          </p:nvPr>
        </p:nvSpPr>
        <p:spPr>
          <a:xfrm>
            <a:off x="311971" y="1524000"/>
            <a:ext cx="8520057" cy="4533900"/>
          </a:xfrm>
        </p:spPr>
        <p:txBody>
          <a:bodyPr/>
          <a:lstStyle/>
          <a:p>
            <a:pPr marL="0" indent="0">
              <a:buNone/>
            </a:pPr>
            <a:r>
              <a:rPr lang="en-US" sz="2200" dirty="0">
                <a:solidFill>
                  <a:schemeClr val="tx1"/>
                </a:solidFill>
              </a:rPr>
              <a:t>How did intro courses influence thinking about selecting an IT program?</a:t>
            </a:r>
          </a:p>
          <a:p>
            <a:pPr marL="0" indent="0">
              <a:buNone/>
            </a:pPr>
            <a:endParaRPr lang="en-US" sz="2200" dirty="0">
              <a:solidFill>
                <a:schemeClr val="tx1"/>
              </a:solidFill>
            </a:endParaRPr>
          </a:p>
          <a:p>
            <a:r>
              <a:rPr lang="en-US" sz="2200" dirty="0">
                <a:solidFill>
                  <a:schemeClr val="tx1"/>
                </a:solidFill>
              </a:rPr>
              <a:t>Helped learn strengths &amp; weakness in IT (51%)</a:t>
            </a:r>
          </a:p>
          <a:p>
            <a:r>
              <a:rPr lang="en-US" sz="2200" dirty="0">
                <a:solidFill>
                  <a:schemeClr val="tx1"/>
                </a:solidFill>
              </a:rPr>
              <a:t>Make aware of what like/don’t about IT (44%)</a:t>
            </a:r>
          </a:p>
          <a:p>
            <a:r>
              <a:rPr lang="en-US" sz="2200" dirty="0">
                <a:solidFill>
                  <a:schemeClr val="tx1"/>
                </a:solidFill>
              </a:rPr>
              <a:t>Learned about program options (44%)</a:t>
            </a:r>
          </a:p>
          <a:p>
            <a:r>
              <a:rPr lang="en-US" sz="2200" dirty="0">
                <a:solidFill>
                  <a:schemeClr val="tx1"/>
                </a:solidFill>
              </a:rPr>
              <a:t>Gave information they did not have about program requirements, time to graduation, math requirements, etc. (34%)</a:t>
            </a:r>
          </a:p>
          <a:p>
            <a:r>
              <a:rPr lang="en-US" sz="2200" dirty="0">
                <a:solidFill>
                  <a:schemeClr val="tx1"/>
                </a:solidFill>
              </a:rPr>
              <a:t>They have not influence program choice (15%)</a:t>
            </a:r>
          </a:p>
          <a:p>
            <a:r>
              <a:rPr lang="en-US" sz="2200" dirty="0">
                <a:solidFill>
                  <a:schemeClr val="tx1"/>
                </a:solidFill>
              </a:rPr>
              <a:t>Helped decide to enter a non-IT program (8%)</a:t>
            </a:r>
          </a:p>
        </p:txBody>
      </p:sp>
      <p:pic>
        <p:nvPicPr>
          <p:cNvPr id="5" name="Picture 4">
            <a:extLst>
              <a:ext uri="{FF2B5EF4-FFF2-40B4-BE49-F238E27FC236}">
                <a16:creationId xmlns:a16="http://schemas.microsoft.com/office/drawing/2014/main" id="{B24A16BC-3E1F-4B7D-888A-5E5EDDF0E80C}"/>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3329130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Courses	</a:t>
            </a:r>
          </a:p>
        </p:txBody>
      </p:sp>
      <p:sp>
        <p:nvSpPr>
          <p:cNvPr id="6" name="Content Placeholder 2">
            <a:extLst>
              <a:ext uri="{FF2B5EF4-FFF2-40B4-BE49-F238E27FC236}">
                <a16:creationId xmlns:a16="http://schemas.microsoft.com/office/drawing/2014/main" id="{05861363-0C55-4BEE-83C1-8177D2A3C921}"/>
              </a:ext>
            </a:extLst>
          </p:cNvPr>
          <p:cNvSpPr txBox="1">
            <a:spLocks/>
          </p:cNvSpPr>
          <p:nvPr/>
        </p:nvSpPr>
        <p:spPr bwMode="auto">
          <a:xfrm>
            <a:off x="641831" y="1535972"/>
            <a:ext cx="7860338" cy="4220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2800">
                <a:solidFill>
                  <a:srgbClr val="5F5F5F"/>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sz="2400">
                <a:solidFill>
                  <a:srgbClr val="5F5F5F"/>
                </a:solidFill>
                <a:latin typeface="+mn-lt"/>
                <a:ea typeface="Geneva" charset="0"/>
                <a:cs typeface="Geneva" charset="0"/>
              </a:defRPr>
            </a:lvl2pPr>
            <a:lvl3pPr marL="1143000" indent="-228600" algn="l" rtl="0" eaLnBrk="1" fontAlgn="base" hangingPunct="1">
              <a:spcBef>
                <a:spcPct val="20000"/>
              </a:spcBef>
              <a:spcAft>
                <a:spcPct val="0"/>
              </a:spcAft>
              <a:buChar char="•"/>
              <a:defRPr sz="2000">
                <a:solidFill>
                  <a:srgbClr val="5F5F5F"/>
                </a:solidFill>
                <a:latin typeface="+mn-lt"/>
                <a:ea typeface="Geneva" charset="0"/>
                <a:cs typeface="Geneva" charset="0"/>
              </a:defRPr>
            </a:lvl3pPr>
            <a:lvl4pPr marL="1600200" indent="-228600" algn="l" rtl="0" eaLnBrk="1" fontAlgn="base" hangingPunct="1">
              <a:spcBef>
                <a:spcPct val="20000"/>
              </a:spcBef>
              <a:spcAft>
                <a:spcPct val="0"/>
              </a:spcAft>
              <a:buChar char="–"/>
              <a:defRPr sz="1800">
                <a:solidFill>
                  <a:srgbClr val="5F5F5F"/>
                </a:solidFill>
                <a:latin typeface="+mn-lt"/>
                <a:ea typeface="Geneva" charset="0"/>
                <a:cs typeface="Geneva" charset="0"/>
              </a:defRPr>
            </a:lvl4pPr>
            <a:lvl5pPr marL="2057400" indent="-228600" algn="l" rtl="0" eaLnBrk="1" fontAlgn="base" hangingPunct="1">
              <a:spcBef>
                <a:spcPct val="20000"/>
              </a:spcBef>
              <a:spcAft>
                <a:spcPct val="0"/>
              </a:spcAft>
              <a:buChar char="»"/>
              <a:defRPr sz="1800">
                <a:solidFill>
                  <a:srgbClr val="5F5F5F"/>
                </a:solidFill>
                <a:latin typeface="+mn-lt"/>
                <a:ea typeface="Geneva" charset="0"/>
                <a:cs typeface="Geneva" charset="0"/>
              </a:defRPr>
            </a:lvl5pPr>
            <a:lvl6pPr marL="2514600" indent="-228600" algn="l" rtl="0" eaLnBrk="1" fontAlgn="base" hangingPunct="1">
              <a:spcBef>
                <a:spcPct val="20000"/>
              </a:spcBef>
              <a:spcAft>
                <a:spcPct val="0"/>
              </a:spcAft>
              <a:buChar char="»"/>
              <a:defRPr sz="1800">
                <a:solidFill>
                  <a:srgbClr val="5F5F5F"/>
                </a:solidFill>
                <a:latin typeface="+mn-lt"/>
              </a:defRPr>
            </a:lvl6pPr>
            <a:lvl7pPr marL="2971800" indent="-228600" algn="l" rtl="0" eaLnBrk="1" fontAlgn="base" hangingPunct="1">
              <a:spcBef>
                <a:spcPct val="20000"/>
              </a:spcBef>
              <a:spcAft>
                <a:spcPct val="0"/>
              </a:spcAft>
              <a:buChar char="»"/>
              <a:defRPr sz="1800">
                <a:solidFill>
                  <a:srgbClr val="5F5F5F"/>
                </a:solidFill>
                <a:latin typeface="+mn-lt"/>
              </a:defRPr>
            </a:lvl7pPr>
            <a:lvl8pPr marL="3429000" indent="-228600" algn="l" rtl="0" eaLnBrk="1" fontAlgn="base" hangingPunct="1">
              <a:spcBef>
                <a:spcPct val="20000"/>
              </a:spcBef>
              <a:spcAft>
                <a:spcPct val="0"/>
              </a:spcAft>
              <a:buChar char="»"/>
              <a:defRPr sz="1800">
                <a:solidFill>
                  <a:srgbClr val="5F5F5F"/>
                </a:solidFill>
                <a:latin typeface="+mn-lt"/>
              </a:defRPr>
            </a:lvl8pPr>
            <a:lvl9pPr marL="3886200" indent="-228600" algn="l" rtl="0" eaLnBrk="1" fontAlgn="base" hangingPunct="1">
              <a:spcBef>
                <a:spcPct val="20000"/>
              </a:spcBef>
              <a:spcAft>
                <a:spcPct val="0"/>
              </a:spcAft>
              <a:buChar char="»"/>
              <a:defRPr sz="1800">
                <a:solidFill>
                  <a:srgbClr val="5F5F5F"/>
                </a:solidFill>
                <a:latin typeface="+mn-lt"/>
              </a:defRPr>
            </a:lvl9pPr>
          </a:lstStyle>
          <a:p>
            <a:pPr marL="0" indent="0">
              <a:buFontTx/>
              <a:buNone/>
            </a:pPr>
            <a:r>
              <a:rPr lang="en-US" sz="2200" kern="0" dirty="0">
                <a:solidFill>
                  <a:schemeClr val="tx1"/>
                </a:solidFill>
              </a:rPr>
              <a:t>How did intro courses influence thinking about IT careers?</a:t>
            </a:r>
          </a:p>
          <a:p>
            <a:pPr>
              <a:lnSpc>
                <a:spcPct val="120000"/>
              </a:lnSpc>
            </a:pPr>
            <a:r>
              <a:rPr lang="en-US" sz="2200" kern="0" dirty="0">
                <a:solidFill>
                  <a:schemeClr val="tx1"/>
                </a:solidFill>
              </a:rPr>
              <a:t>Made aware of specific careers/jobs associated with different programs (41%)</a:t>
            </a:r>
          </a:p>
          <a:p>
            <a:pPr>
              <a:lnSpc>
                <a:spcPct val="120000"/>
              </a:lnSpc>
            </a:pPr>
            <a:r>
              <a:rPr lang="en-US" sz="2200" kern="0" dirty="0">
                <a:solidFill>
                  <a:schemeClr val="tx1"/>
                </a:solidFill>
              </a:rPr>
              <a:t>Helped learn which jobs/careers might be best at (39%)</a:t>
            </a:r>
          </a:p>
          <a:p>
            <a:pPr>
              <a:lnSpc>
                <a:spcPct val="120000"/>
              </a:lnSpc>
            </a:pPr>
            <a:r>
              <a:rPr lang="en-US" sz="2200" kern="0" dirty="0">
                <a:solidFill>
                  <a:schemeClr val="tx1"/>
                </a:solidFill>
              </a:rPr>
              <a:t>Helped learn about careers did not know about (34%)</a:t>
            </a:r>
          </a:p>
          <a:p>
            <a:pPr>
              <a:lnSpc>
                <a:spcPct val="120000"/>
              </a:lnSpc>
            </a:pPr>
            <a:r>
              <a:rPr lang="en-US" sz="2200" kern="0" dirty="0">
                <a:solidFill>
                  <a:schemeClr val="tx1"/>
                </a:solidFill>
              </a:rPr>
              <a:t>Gave info about careers (salary, job types) did not have previously (34%)</a:t>
            </a:r>
          </a:p>
          <a:p>
            <a:pPr>
              <a:lnSpc>
                <a:spcPct val="120000"/>
              </a:lnSpc>
            </a:pPr>
            <a:r>
              <a:rPr lang="en-US" sz="2200" kern="0" dirty="0">
                <a:solidFill>
                  <a:schemeClr val="tx1"/>
                </a:solidFill>
              </a:rPr>
              <a:t>Did not influence career decisions at all (21%)</a:t>
            </a:r>
          </a:p>
          <a:p>
            <a:pPr>
              <a:lnSpc>
                <a:spcPct val="120000"/>
              </a:lnSpc>
            </a:pPr>
            <a:r>
              <a:rPr lang="en-US" sz="2200" kern="0" dirty="0">
                <a:solidFill>
                  <a:schemeClr val="tx1"/>
                </a:solidFill>
              </a:rPr>
              <a:t>Helped decided to enter a non-IT career field (9%)</a:t>
            </a:r>
          </a:p>
        </p:txBody>
      </p:sp>
      <p:pic>
        <p:nvPicPr>
          <p:cNvPr id="3" name="Picture 2">
            <a:extLst>
              <a:ext uri="{FF2B5EF4-FFF2-40B4-BE49-F238E27FC236}">
                <a16:creationId xmlns:a16="http://schemas.microsoft.com/office/drawing/2014/main" id="{15E14BC8-4EFF-4115-A985-38EE2CD30AA9}"/>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1635914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BC0D49-FA61-407E-8933-2CD565D9B107}"/>
              </a:ext>
            </a:extLst>
          </p:cNvPr>
          <p:cNvSpPr>
            <a:spLocks noGrp="1"/>
          </p:cNvSpPr>
          <p:nvPr>
            <p:ph type="title" idx="4294967295"/>
          </p:nvPr>
        </p:nvSpPr>
        <p:spPr bwMode="auto">
          <a:xfrm>
            <a:off x="457200" y="1524000"/>
            <a:ext cx="8229600" cy="45339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200" b="0" i="0" u="none" strike="noStrike" kern="0" cap="none" spc="0" normalizeH="0" baseline="0" noProof="0" dirty="0">
              <a:ln>
                <a:noFill/>
              </a:ln>
              <a:solidFill>
                <a:srgbClr val="5F5F5F"/>
              </a:solidFill>
              <a:effectLst/>
              <a:uLnTx/>
              <a:uFillTx/>
              <a:latin typeface="+mn-lt"/>
              <a:ea typeface="ヒラギノ角ゴ Pro W3" charset="0"/>
              <a:cs typeface="Geneva"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200" b="0" i="0" u="none" strike="noStrike" kern="0" cap="none" spc="0" normalizeH="0" baseline="0" noProof="0" dirty="0">
              <a:ln>
                <a:noFill/>
              </a:ln>
              <a:solidFill>
                <a:srgbClr val="5F5F5F"/>
              </a:solidFill>
              <a:effectLst/>
              <a:uLnTx/>
              <a:uFillTx/>
              <a:latin typeface="+mn-lt"/>
              <a:ea typeface="ヒラギノ角ゴ Pro W3" charset="0"/>
              <a:cs typeface="Geneva"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200" b="0" i="0" u="none" strike="noStrike" kern="0" cap="none" spc="0" normalizeH="0" baseline="0" noProof="0" dirty="0">
              <a:ln>
                <a:noFill/>
              </a:ln>
              <a:solidFill>
                <a:srgbClr val="5F5F5F"/>
              </a:solidFill>
              <a:effectLst/>
              <a:uLnTx/>
              <a:uFillTx/>
              <a:latin typeface="+mn-lt"/>
              <a:ea typeface="ヒラギノ角ゴ Pro W3" charset="0"/>
              <a:cs typeface="Geneva"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200" b="0" i="0" u="none" strike="noStrike" kern="0" cap="none" spc="0" normalizeH="0" baseline="0" noProof="0" dirty="0">
              <a:ln>
                <a:noFill/>
              </a:ln>
              <a:solidFill>
                <a:srgbClr val="5F5F5F"/>
              </a:solidFill>
              <a:effectLst/>
              <a:uLnTx/>
              <a:uFillTx/>
              <a:latin typeface="+mn-lt"/>
              <a:ea typeface="ヒラギノ角ゴ Pro W3" charset="0"/>
              <a:cs typeface="Geneva"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4400" b="1" i="0" u="none" strike="noStrike" kern="0" cap="none" spc="0" normalizeH="0" baseline="0" noProof="0" dirty="0">
                <a:ln>
                  <a:noFill/>
                </a:ln>
                <a:solidFill>
                  <a:schemeClr val="tx1"/>
                </a:solidFill>
                <a:effectLst/>
                <a:uLnTx/>
                <a:uFillTx/>
                <a:latin typeface="+mj-lt"/>
                <a:ea typeface="ヒラギノ角ゴ Pro W3" charset="0"/>
                <a:cs typeface="Geneva" charset="0"/>
              </a:rPr>
              <a:t>Campus Practice Reviews</a:t>
            </a:r>
          </a:p>
        </p:txBody>
      </p:sp>
    </p:spTree>
    <p:extLst>
      <p:ext uri="{BB962C8B-B14F-4D97-AF65-F5344CB8AC3E}">
        <p14:creationId xmlns:p14="http://schemas.microsoft.com/office/powerpoint/2010/main" val="1957449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1AAD11E-2C2F-484B-88FA-C227A5C684FF}"/>
              </a:ext>
            </a:extLst>
          </p:cNvPr>
          <p:cNvSpPr>
            <a:spLocks noGrp="1"/>
          </p:cNvSpPr>
          <p:nvPr>
            <p:ph type="title"/>
          </p:nvPr>
        </p:nvSpPr>
        <p:spPr/>
        <p:txBody>
          <a:bodyPr/>
          <a:lstStyle/>
          <a:p>
            <a:r>
              <a:rPr lang="en-US" dirty="0"/>
              <a:t>Campus Practice Reviews</a:t>
            </a:r>
          </a:p>
        </p:txBody>
      </p:sp>
      <p:sp>
        <p:nvSpPr>
          <p:cNvPr id="6" name="Content Placeholder 5">
            <a:extLst>
              <a:ext uri="{FF2B5EF4-FFF2-40B4-BE49-F238E27FC236}">
                <a16:creationId xmlns:a16="http://schemas.microsoft.com/office/drawing/2014/main" id="{D634BEA5-D3F3-46AB-AC59-BF9C5F7FEF66}"/>
              </a:ext>
            </a:extLst>
          </p:cNvPr>
          <p:cNvSpPr>
            <a:spLocks noGrp="1"/>
          </p:cNvSpPr>
          <p:nvPr>
            <p:ph idx="1"/>
          </p:nvPr>
        </p:nvSpPr>
        <p:spPr>
          <a:xfrm>
            <a:off x="457200" y="1524000"/>
            <a:ext cx="8229600" cy="4856018"/>
          </a:xfrm>
        </p:spPr>
        <p:txBody>
          <a:bodyPr/>
          <a:lstStyle/>
          <a:p>
            <a:r>
              <a:rPr lang="en-US" dirty="0">
                <a:solidFill>
                  <a:schemeClr val="tx1"/>
                </a:solidFill>
              </a:rPr>
              <a:t>Policy reviews done by Ivy Tech faculty collaborators</a:t>
            </a:r>
          </a:p>
          <a:p>
            <a:r>
              <a:rPr lang="en-US" dirty="0">
                <a:solidFill>
                  <a:schemeClr val="tx1"/>
                </a:solidFill>
              </a:rPr>
              <a:t>3 collaborators, visited 6 campuses each, total of 18 campuses</a:t>
            </a:r>
          </a:p>
          <a:p>
            <a:r>
              <a:rPr lang="en-US" dirty="0">
                <a:solidFill>
                  <a:schemeClr val="tx1"/>
                </a:solidFill>
              </a:rPr>
              <a:t>In-depth semi-structured interviews, 2-3 interviews/campus</a:t>
            </a:r>
          </a:p>
          <a:p>
            <a:r>
              <a:rPr lang="en-US" dirty="0">
                <a:solidFill>
                  <a:schemeClr val="tx1"/>
                </a:solidFill>
              </a:rPr>
              <a:t>Total of 42 interviews</a:t>
            </a:r>
          </a:p>
          <a:p>
            <a:r>
              <a:rPr lang="en-US" dirty="0">
                <a:solidFill>
                  <a:schemeClr val="tx1"/>
                </a:solidFill>
              </a:rPr>
              <a:t>Policy review topics:</a:t>
            </a:r>
          </a:p>
          <a:p>
            <a:pPr lvl="1"/>
            <a:r>
              <a:rPr lang="en-US" dirty="0">
                <a:solidFill>
                  <a:schemeClr val="tx1"/>
                </a:solidFill>
              </a:rPr>
              <a:t>Campus advising model</a:t>
            </a:r>
          </a:p>
          <a:p>
            <a:pPr lvl="1"/>
            <a:r>
              <a:rPr lang="en-US" dirty="0">
                <a:solidFill>
                  <a:schemeClr val="tx1"/>
                </a:solidFill>
              </a:rPr>
              <a:t>Role of faculty</a:t>
            </a:r>
          </a:p>
          <a:p>
            <a:pPr lvl="1"/>
            <a:r>
              <a:rPr lang="en-US" dirty="0">
                <a:solidFill>
                  <a:schemeClr val="tx1"/>
                </a:solidFill>
              </a:rPr>
              <a:t>Role of advisors</a:t>
            </a:r>
          </a:p>
          <a:p>
            <a:pPr lvl="1"/>
            <a:r>
              <a:rPr lang="en-US" dirty="0">
                <a:solidFill>
                  <a:schemeClr val="tx1"/>
                </a:solidFill>
              </a:rPr>
              <a:t>Students</a:t>
            </a:r>
          </a:p>
          <a:p>
            <a:pPr lvl="1"/>
            <a:r>
              <a:rPr lang="en-US" dirty="0">
                <a:solidFill>
                  <a:schemeClr val="tx1"/>
                </a:solidFill>
              </a:rPr>
              <a:t>Outreach/marketing</a:t>
            </a:r>
          </a:p>
          <a:p>
            <a:pPr lvl="1"/>
            <a:r>
              <a:rPr lang="en-US" dirty="0">
                <a:solidFill>
                  <a:schemeClr val="tx1"/>
                </a:solidFill>
              </a:rPr>
              <a:t>8-week/16-week courses</a:t>
            </a:r>
          </a:p>
          <a:p>
            <a:r>
              <a:rPr lang="en-US" dirty="0">
                <a:solidFill>
                  <a:schemeClr val="tx1"/>
                </a:solidFill>
              </a:rPr>
              <a:t>Preliminary analysis of 6 campuses</a:t>
            </a:r>
          </a:p>
          <a:p>
            <a:endParaRPr lang="en-US" dirty="0">
              <a:solidFill>
                <a:schemeClr val="tx1"/>
              </a:solidFill>
            </a:endParaRPr>
          </a:p>
          <a:p>
            <a:pPr marL="457200" lvl="1" indent="0">
              <a:buNone/>
            </a:pPr>
            <a:endParaRPr lang="en-US" dirty="0"/>
          </a:p>
        </p:txBody>
      </p:sp>
    </p:spTree>
    <p:extLst>
      <p:ext uri="{BB962C8B-B14F-4D97-AF65-F5344CB8AC3E}">
        <p14:creationId xmlns:p14="http://schemas.microsoft.com/office/powerpoint/2010/main" val="3543300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2D868A-B760-4F8C-805D-D3D6098E38B0}"/>
              </a:ext>
            </a:extLst>
          </p:cNvPr>
          <p:cNvSpPr>
            <a:spLocks noGrp="1"/>
          </p:cNvSpPr>
          <p:nvPr>
            <p:ph type="title"/>
          </p:nvPr>
        </p:nvSpPr>
        <p:spPr/>
        <p:txBody>
          <a:bodyPr/>
          <a:lstStyle/>
          <a:p>
            <a:r>
              <a:rPr lang="en-US" dirty="0"/>
              <a:t>Campus Practice Reviews—Advising Model</a:t>
            </a:r>
          </a:p>
        </p:txBody>
      </p:sp>
      <p:sp>
        <p:nvSpPr>
          <p:cNvPr id="2" name="Content Placeholder 1">
            <a:extLst>
              <a:ext uri="{FF2B5EF4-FFF2-40B4-BE49-F238E27FC236}">
                <a16:creationId xmlns:a16="http://schemas.microsoft.com/office/drawing/2014/main" id="{819A1B78-6C9D-4713-B4B2-2A1BF733431A}"/>
              </a:ext>
            </a:extLst>
          </p:cNvPr>
          <p:cNvSpPr>
            <a:spLocks noGrp="1"/>
          </p:cNvSpPr>
          <p:nvPr>
            <p:ph idx="1"/>
          </p:nvPr>
        </p:nvSpPr>
        <p:spPr/>
        <p:txBody>
          <a:bodyPr/>
          <a:lstStyle/>
          <a:p>
            <a:r>
              <a:rPr lang="en-US" b="1" dirty="0">
                <a:solidFill>
                  <a:schemeClr val="tx1"/>
                </a:solidFill>
              </a:rPr>
              <a:t>Small campus 1</a:t>
            </a:r>
            <a:r>
              <a:rPr lang="en-US" dirty="0">
                <a:solidFill>
                  <a:schemeClr val="tx1"/>
                </a:solidFill>
              </a:rPr>
              <a:t>: “Gentle intrusion” advising</a:t>
            </a:r>
          </a:p>
          <a:p>
            <a:r>
              <a:rPr lang="en-US" b="1" dirty="0">
                <a:solidFill>
                  <a:schemeClr val="tx1"/>
                </a:solidFill>
              </a:rPr>
              <a:t>Medium campus 1</a:t>
            </a:r>
            <a:r>
              <a:rPr lang="en-US" dirty="0">
                <a:solidFill>
                  <a:schemeClr val="tx1"/>
                </a:solidFill>
              </a:rPr>
              <a:t>: Major evaluated by faculty and student in/out of classroom; Who student sees in Yr. 2 determined by students’ relationship with faculty/advisor, strong communication between advisor and faculty, faculty get a phone call from advisor when busy to advise students</a:t>
            </a:r>
          </a:p>
          <a:p>
            <a:r>
              <a:rPr lang="en-US" b="1" dirty="0">
                <a:solidFill>
                  <a:schemeClr val="tx1"/>
                </a:solidFill>
              </a:rPr>
              <a:t>Medium campus 2</a:t>
            </a:r>
            <a:r>
              <a:rPr lang="en-US" dirty="0">
                <a:solidFill>
                  <a:schemeClr val="tx1"/>
                </a:solidFill>
              </a:rPr>
              <a:t>: Mentorship model; academic advisors 0-60 credits. Builds relationship over time with students. Advisors feel they must direct students to involve faculty</a:t>
            </a:r>
          </a:p>
        </p:txBody>
      </p:sp>
    </p:spTree>
    <p:extLst>
      <p:ext uri="{BB962C8B-B14F-4D97-AF65-F5344CB8AC3E}">
        <p14:creationId xmlns:p14="http://schemas.microsoft.com/office/powerpoint/2010/main" val="370942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64" y="959006"/>
            <a:ext cx="8229600" cy="516503"/>
          </a:xfrm>
        </p:spPr>
        <p:txBody>
          <a:bodyPr/>
          <a:lstStyle/>
          <a:p>
            <a:pPr algn="ctr"/>
            <a:br>
              <a:rPr lang="en-US" dirty="0"/>
            </a:br>
            <a:r>
              <a:rPr lang="en-US" dirty="0"/>
              <a:t>Community College and IT Programs</a:t>
            </a:r>
            <a:br>
              <a:rPr lang="en-US" sz="2200" dirty="0"/>
            </a:br>
            <a:endParaRPr lang="en-US" sz="2200" dirty="0"/>
          </a:p>
        </p:txBody>
      </p:sp>
      <p:sp>
        <p:nvSpPr>
          <p:cNvPr id="3" name="Content Placeholder 2"/>
          <p:cNvSpPr>
            <a:spLocks noGrp="1"/>
          </p:cNvSpPr>
          <p:nvPr>
            <p:ph sz="half" idx="1"/>
          </p:nvPr>
        </p:nvSpPr>
        <p:spPr>
          <a:xfrm>
            <a:off x="122664" y="1282391"/>
            <a:ext cx="8898672" cy="5419492"/>
          </a:xfrm>
        </p:spPr>
        <p:txBody>
          <a:bodyPr/>
          <a:lstStyle/>
          <a:p>
            <a:endParaRPr lang="en-US" sz="2400" dirty="0">
              <a:solidFill>
                <a:schemeClr val="tx1"/>
              </a:solidFill>
              <a:latin typeface="+mj-lt"/>
              <a:cs typeface="Calibri" panose="020F0502020204030204" pitchFamily="34" charset="0"/>
            </a:endParaRPr>
          </a:p>
          <a:p>
            <a:r>
              <a:rPr lang="en-US" sz="2400" dirty="0">
                <a:solidFill>
                  <a:schemeClr val="tx1"/>
                </a:solidFill>
                <a:latin typeface="+mj-lt"/>
                <a:cs typeface="Calibri" panose="020F0502020204030204" pitchFamily="34" charset="0"/>
              </a:rPr>
              <a:t>IT programs are attractive to many students because of their job prospects</a:t>
            </a:r>
          </a:p>
          <a:p>
            <a:endParaRPr lang="en-US" sz="2400" dirty="0">
              <a:solidFill>
                <a:schemeClr val="tx1"/>
              </a:solidFill>
              <a:latin typeface="+mj-lt"/>
              <a:cs typeface="Calibri" panose="020F0502020204030204" pitchFamily="34" charset="0"/>
            </a:endParaRPr>
          </a:p>
          <a:p>
            <a:r>
              <a:rPr lang="en-US" sz="2400" dirty="0">
                <a:solidFill>
                  <a:schemeClr val="tx1"/>
                </a:solidFill>
                <a:latin typeface="+mj-lt"/>
                <a:cs typeface="Calibri" panose="020F0502020204030204" pitchFamily="34" charset="0"/>
              </a:rPr>
              <a:t>IT has a wide variety of sub-fields, graduation requirements, short-term credentials options, and academic pathways</a:t>
            </a:r>
          </a:p>
          <a:p>
            <a:pPr marL="457200" lvl="1" indent="0">
              <a:buNone/>
            </a:pPr>
            <a:endParaRPr lang="en-US" dirty="0">
              <a:solidFill>
                <a:schemeClr val="tx1"/>
              </a:solidFill>
              <a:latin typeface="+mj-lt"/>
              <a:cs typeface="Calibri" panose="020F0502020204030204" pitchFamily="34" charset="0"/>
            </a:endParaRPr>
          </a:p>
          <a:p>
            <a:r>
              <a:rPr lang="en-US" sz="2400" dirty="0">
                <a:solidFill>
                  <a:schemeClr val="tx1"/>
                </a:solidFill>
                <a:latin typeface="+mj-lt"/>
                <a:cs typeface="Calibri" panose="020F0502020204030204" pitchFamily="34" charset="0"/>
              </a:rPr>
              <a:t>Many options = many opportunities = potential confusion</a:t>
            </a:r>
          </a:p>
          <a:p>
            <a:endParaRPr lang="en-US" sz="2400" dirty="0">
              <a:solidFill>
                <a:schemeClr val="tx1"/>
              </a:solidFill>
            </a:endParaRPr>
          </a:p>
          <a:p>
            <a:r>
              <a:rPr lang="en-US" sz="2400" dirty="0">
                <a:solidFill>
                  <a:schemeClr val="tx1"/>
                </a:solidFill>
                <a:cs typeface="Calibri" panose="020F0502020204030204" pitchFamily="34" charset="0"/>
              </a:rPr>
              <a:t>Prior research on IT students shows: </a:t>
            </a:r>
          </a:p>
          <a:p>
            <a:pPr lvl="1"/>
            <a:r>
              <a:rPr lang="en-US" dirty="0">
                <a:solidFill>
                  <a:schemeClr val="tx1"/>
                </a:solidFill>
                <a:cs typeface="Calibri" panose="020F0502020204030204" pitchFamily="34" charset="0"/>
              </a:rPr>
              <a:t>Challenges understanding differences across programs</a:t>
            </a:r>
          </a:p>
          <a:p>
            <a:pPr lvl="1"/>
            <a:r>
              <a:rPr lang="en-US" dirty="0">
                <a:solidFill>
                  <a:schemeClr val="tx1"/>
                </a:solidFill>
                <a:cs typeface="Calibri" panose="020F0502020204030204" pitchFamily="34" charset="0"/>
              </a:rPr>
              <a:t>Challenges getting adequate advising</a:t>
            </a:r>
          </a:p>
          <a:p>
            <a:endParaRPr lang="en-US" sz="2400" dirty="0">
              <a:solidFill>
                <a:schemeClr val="tx1"/>
              </a:solidFill>
            </a:endParaRPr>
          </a:p>
        </p:txBody>
      </p:sp>
      <p:pic>
        <p:nvPicPr>
          <p:cNvPr id="5" name="Picture 4">
            <a:extLst>
              <a:ext uri="{FF2B5EF4-FFF2-40B4-BE49-F238E27FC236}">
                <a16:creationId xmlns:a16="http://schemas.microsoft.com/office/drawing/2014/main" id="{BF3E70B1-B23F-426E-B086-E46A51C15320}"/>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998721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24BA99-BF64-46AB-914D-74637B4A9CC5}"/>
              </a:ext>
            </a:extLst>
          </p:cNvPr>
          <p:cNvSpPr>
            <a:spLocks noGrp="1"/>
          </p:cNvSpPr>
          <p:nvPr>
            <p:ph type="title"/>
          </p:nvPr>
        </p:nvSpPr>
        <p:spPr/>
        <p:txBody>
          <a:bodyPr/>
          <a:lstStyle/>
          <a:p>
            <a:r>
              <a:rPr lang="en-US" dirty="0"/>
              <a:t>Campus Practice Reviews—Advising Model Continued</a:t>
            </a:r>
          </a:p>
        </p:txBody>
      </p:sp>
      <p:sp>
        <p:nvSpPr>
          <p:cNvPr id="2" name="Content Placeholder 1">
            <a:extLst>
              <a:ext uri="{FF2B5EF4-FFF2-40B4-BE49-F238E27FC236}">
                <a16:creationId xmlns:a16="http://schemas.microsoft.com/office/drawing/2014/main" id="{E8160CDB-3504-4770-976E-D811328B96E2}"/>
              </a:ext>
            </a:extLst>
          </p:cNvPr>
          <p:cNvSpPr>
            <a:spLocks noGrp="1"/>
          </p:cNvSpPr>
          <p:nvPr>
            <p:ph idx="1"/>
          </p:nvPr>
        </p:nvSpPr>
        <p:spPr/>
        <p:txBody>
          <a:bodyPr/>
          <a:lstStyle/>
          <a:p>
            <a:r>
              <a:rPr lang="en-US" b="1" dirty="0">
                <a:solidFill>
                  <a:schemeClr val="tx1"/>
                </a:solidFill>
              </a:rPr>
              <a:t>Large campus 1: </a:t>
            </a:r>
            <a:r>
              <a:rPr lang="en-US" dirty="0">
                <a:solidFill>
                  <a:schemeClr val="tx1"/>
                </a:solidFill>
              </a:rPr>
              <a:t>Advisor and faculty share; advisor believes faculty are advising students but only faculty Chair advising</a:t>
            </a:r>
            <a:endParaRPr lang="en-US" b="1" dirty="0">
              <a:solidFill>
                <a:schemeClr val="tx1"/>
              </a:solidFill>
            </a:endParaRPr>
          </a:p>
          <a:p>
            <a:r>
              <a:rPr lang="en-US" b="1" dirty="0">
                <a:solidFill>
                  <a:schemeClr val="tx1"/>
                </a:solidFill>
              </a:rPr>
              <a:t>Large campus 2</a:t>
            </a:r>
            <a:r>
              <a:rPr lang="en-US" dirty="0">
                <a:solidFill>
                  <a:schemeClr val="tx1"/>
                </a:solidFill>
              </a:rPr>
              <a:t>: IT advisor sees student first unless high registration (then faculty pull out of line), IT advisor sees student 0-60 credit hours</a:t>
            </a:r>
          </a:p>
          <a:p>
            <a:r>
              <a:rPr lang="en-US" b="1" dirty="0">
                <a:solidFill>
                  <a:schemeClr val="tx1"/>
                </a:solidFill>
              </a:rPr>
              <a:t>Large campus 3: </a:t>
            </a:r>
            <a:r>
              <a:rPr lang="en-US" dirty="0">
                <a:solidFill>
                  <a:schemeClr val="tx1"/>
                </a:solidFill>
              </a:rPr>
              <a:t>Very coordinated, work as a team, advisors and full-time faculty work together, offices close in proximity, coordinate with each other. Students getting program and career information from beginning</a:t>
            </a:r>
          </a:p>
          <a:p>
            <a:endParaRPr lang="en-US" dirty="0"/>
          </a:p>
        </p:txBody>
      </p:sp>
    </p:spTree>
    <p:extLst>
      <p:ext uri="{BB962C8B-B14F-4D97-AF65-F5344CB8AC3E}">
        <p14:creationId xmlns:p14="http://schemas.microsoft.com/office/powerpoint/2010/main" val="3517016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2D868A-B760-4F8C-805D-D3D6098E38B0}"/>
              </a:ext>
            </a:extLst>
          </p:cNvPr>
          <p:cNvSpPr>
            <a:spLocks noGrp="1"/>
          </p:cNvSpPr>
          <p:nvPr>
            <p:ph type="title"/>
          </p:nvPr>
        </p:nvSpPr>
        <p:spPr/>
        <p:txBody>
          <a:bodyPr/>
          <a:lstStyle/>
          <a:p>
            <a:r>
              <a:rPr lang="en-US" dirty="0"/>
              <a:t>Campus Practice Reviews—Role of Advisor</a:t>
            </a:r>
          </a:p>
        </p:txBody>
      </p:sp>
      <p:sp>
        <p:nvSpPr>
          <p:cNvPr id="2" name="Content Placeholder 1">
            <a:extLst>
              <a:ext uri="{FF2B5EF4-FFF2-40B4-BE49-F238E27FC236}">
                <a16:creationId xmlns:a16="http://schemas.microsoft.com/office/drawing/2014/main" id="{819A1B78-6C9D-4713-B4B2-2A1BF733431A}"/>
              </a:ext>
            </a:extLst>
          </p:cNvPr>
          <p:cNvSpPr>
            <a:spLocks noGrp="1"/>
          </p:cNvSpPr>
          <p:nvPr>
            <p:ph idx="1"/>
          </p:nvPr>
        </p:nvSpPr>
        <p:spPr>
          <a:xfrm>
            <a:off x="457200" y="1325039"/>
            <a:ext cx="8229600" cy="5127715"/>
          </a:xfrm>
        </p:spPr>
        <p:txBody>
          <a:bodyPr/>
          <a:lstStyle/>
          <a:p>
            <a:r>
              <a:rPr lang="en-US" b="1" dirty="0">
                <a:solidFill>
                  <a:schemeClr val="tx1"/>
                </a:solidFill>
              </a:rPr>
              <a:t>Small campus 1: </a:t>
            </a:r>
            <a:r>
              <a:rPr lang="en-US" dirty="0">
                <a:solidFill>
                  <a:schemeClr val="tx1"/>
                </a:solidFill>
              </a:rPr>
              <a:t>Advisor sees role as “pre-filter” of program selection</a:t>
            </a:r>
          </a:p>
          <a:p>
            <a:r>
              <a:rPr lang="en-US" b="1" dirty="0">
                <a:solidFill>
                  <a:schemeClr val="tx1"/>
                </a:solidFill>
              </a:rPr>
              <a:t>Medium campus 1:  </a:t>
            </a:r>
            <a:r>
              <a:rPr lang="en-US" dirty="0">
                <a:solidFill>
                  <a:schemeClr val="tx1"/>
                </a:solidFill>
              </a:rPr>
              <a:t>Advise students initially, students work with faculty after that, faculty continue advising unless student has better relationship with advisor</a:t>
            </a:r>
          </a:p>
          <a:p>
            <a:r>
              <a:rPr lang="en-US" b="1" dirty="0">
                <a:solidFill>
                  <a:schemeClr val="tx1"/>
                </a:solidFill>
              </a:rPr>
              <a:t>Medium campus 2: </a:t>
            </a:r>
            <a:r>
              <a:rPr lang="en-US" dirty="0">
                <a:solidFill>
                  <a:schemeClr val="tx1"/>
                </a:solidFill>
              </a:rPr>
              <a:t>Holistic approach to advising. Encourage students to make appointments with faculty but student sees advisor 0-60 credits. Monthly meetings with faculty</a:t>
            </a:r>
          </a:p>
          <a:p>
            <a:r>
              <a:rPr lang="en-US" b="1" dirty="0">
                <a:solidFill>
                  <a:schemeClr val="tx1"/>
                </a:solidFill>
              </a:rPr>
              <a:t>Large campus 1:  </a:t>
            </a:r>
            <a:r>
              <a:rPr lang="en-US" dirty="0">
                <a:solidFill>
                  <a:schemeClr val="tx1"/>
                </a:solidFill>
              </a:rPr>
              <a:t>Students see either faculty OR advisor first, students see both if interested in IT</a:t>
            </a:r>
          </a:p>
          <a:p>
            <a:r>
              <a:rPr lang="en-US" b="1" dirty="0">
                <a:solidFill>
                  <a:schemeClr val="tx1"/>
                </a:solidFill>
              </a:rPr>
              <a:t>Large campus 2: </a:t>
            </a:r>
            <a:r>
              <a:rPr lang="en-US" dirty="0">
                <a:solidFill>
                  <a:schemeClr val="tx1"/>
                </a:solidFill>
              </a:rPr>
              <a:t>IT advisor sees students 0-60 credits; advise for complete degree</a:t>
            </a:r>
          </a:p>
          <a:p>
            <a:r>
              <a:rPr lang="en-US" b="1" dirty="0">
                <a:solidFill>
                  <a:schemeClr val="tx1"/>
                </a:solidFill>
              </a:rPr>
              <a:t>Large campus 3: </a:t>
            </a:r>
            <a:r>
              <a:rPr lang="en-US" dirty="0">
                <a:solidFill>
                  <a:schemeClr val="tx1"/>
                </a:solidFill>
              </a:rPr>
              <a:t>Both advisors and faculty see students 0-60; work closely, great communication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3499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00A049-B486-4E0D-9009-125143FFAAF9}"/>
              </a:ext>
            </a:extLst>
          </p:cNvPr>
          <p:cNvSpPr>
            <a:spLocks noGrp="1"/>
          </p:cNvSpPr>
          <p:nvPr>
            <p:ph type="title"/>
          </p:nvPr>
        </p:nvSpPr>
        <p:spPr/>
        <p:txBody>
          <a:bodyPr/>
          <a:lstStyle/>
          <a:p>
            <a:r>
              <a:rPr lang="en-US" dirty="0"/>
              <a:t>Campus Practice Reviews—Role of Faculty in Advising</a:t>
            </a:r>
          </a:p>
        </p:txBody>
      </p:sp>
      <p:sp>
        <p:nvSpPr>
          <p:cNvPr id="2" name="Content Placeholder 1">
            <a:extLst>
              <a:ext uri="{FF2B5EF4-FFF2-40B4-BE49-F238E27FC236}">
                <a16:creationId xmlns:a16="http://schemas.microsoft.com/office/drawing/2014/main" id="{366398C6-8C43-4C13-9CEB-D0D3852EC59B}"/>
              </a:ext>
            </a:extLst>
          </p:cNvPr>
          <p:cNvSpPr>
            <a:spLocks noGrp="1"/>
          </p:cNvSpPr>
          <p:nvPr>
            <p:ph idx="1"/>
          </p:nvPr>
        </p:nvSpPr>
        <p:spPr>
          <a:xfrm>
            <a:off x="457200" y="1523999"/>
            <a:ext cx="8229600" cy="4866409"/>
          </a:xfrm>
        </p:spPr>
        <p:txBody>
          <a:bodyPr/>
          <a:lstStyle/>
          <a:p>
            <a:r>
              <a:rPr lang="en-US" b="1" dirty="0">
                <a:solidFill>
                  <a:schemeClr val="tx1"/>
                </a:solidFill>
              </a:rPr>
              <a:t>Small campus 1: </a:t>
            </a:r>
            <a:r>
              <a:rPr lang="en-US" dirty="0">
                <a:solidFill>
                  <a:schemeClr val="tx1"/>
                </a:solidFill>
              </a:rPr>
              <a:t>Full-time faculty work “hand-in-hand” with IT advisor</a:t>
            </a:r>
          </a:p>
          <a:p>
            <a:r>
              <a:rPr lang="en-US" b="1" dirty="0">
                <a:solidFill>
                  <a:schemeClr val="tx1"/>
                </a:solidFill>
              </a:rPr>
              <a:t>Medium campus 1: </a:t>
            </a:r>
            <a:r>
              <a:rPr lang="en-US" dirty="0">
                <a:solidFill>
                  <a:schemeClr val="tx1"/>
                </a:solidFill>
              </a:rPr>
              <a:t>Get to know students in the classroom; help them make major and career decisions</a:t>
            </a:r>
          </a:p>
          <a:p>
            <a:r>
              <a:rPr lang="en-US" b="1" dirty="0">
                <a:solidFill>
                  <a:schemeClr val="tx1"/>
                </a:solidFill>
              </a:rPr>
              <a:t>Medium campus 2: </a:t>
            </a:r>
            <a:r>
              <a:rPr lang="en-US" dirty="0">
                <a:solidFill>
                  <a:schemeClr val="tx1"/>
                </a:solidFill>
              </a:rPr>
              <a:t>Meet with students when make an appointment or see in classroom</a:t>
            </a:r>
          </a:p>
          <a:p>
            <a:r>
              <a:rPr lang="en-US" b="1" dirty="0">
                <a:solidFill>
                  <a:schemeClr val="tx1"/>
                </a:solidFill>
              </a:rPr>
              <a:t>Large campus 1: </a:t>
            </a:r>
            <a:r>
              <a:rPr lang="en-US" dirty="0">
                <a:solidFill>
                  <a:schemeClr val="tx1"/>
                </a:solidFill>
              </a:rPr>
              <a:t>Chair heavily involved in faculty advising; rest of faculty see students in classroom &amp; advise if asked by student</a:t>
            </a:r>
            <a:endParaRPr lang="en-US" b="1" dirty="0">
              <a:solidFill>
                <a:schemeClr val="tx1"/>
              </a:solidFill>
            </a:endParaRPr>
          </a:p>
          <a:p>
            <a:r>
              <a:rPr lang="en-US" b="1" dirty="0">
                <a:solidFill>
                  <a:schemeClr val="tx1"/>
                </a:solidFill>
              </a:rPr>
              <a:t>Large campus 2: </a:t>
            </a:r>
            <a:r>
              <a:rPr lang="en-US" dirty="0">
                <a:solidFill>
                  <a:schemeClr val="tx1"/>
                </a:solidFill>
              </a:rPr>
              <a:t>Faculty spend as much time advising students as possible re: career choice; faculty and advisors have different views of faculty advising</a:t>
            </a:r>
          </a:p>
          <a:p>
            <a:r>
              <a:rPr lang="en-US" b="1" dirty="0">
                <a:solidFill>
                  <a:schemeClr val="tx1"/>
                </a:solidFill>
              </a:rPr>
              <a:t>Large campus 3: </a:t>
            </a:r>
            <a:r>
              <a:rPr lang="en-US" dirty="0">
                <a:solidFill>
                  <a:schemeClr val="tx1"/>
                </a:solidFill>
              </a:rPr>
              <a:t>Full-time faculty work as team with advisors</a:t>
            </a:r>
          </a:p>
        </p:txBody>
      </p:sp>
    </p:spTree>
    <p:extLst>
      <p:ext uri="{BB962C8B-B14F-4D97-AF65-F5344CB8AC3E}">
        <p14:creationId xmlns:p14="http://schemas.microsoft.com/office/powerpoint/2010/main" val="233940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2D868A-B760-4F8C-805D-D3D6098E38B0}"/>
              </a:ext>
            </a:extLst>
          </p:cNvPr>
          <p:cNvSpPr>
            <a:spLocks noGrp="1"/>
          </p:cNvSpPr>
          <p:nvPr>
            <p:ph type="title"/>
          </p:nvPr>
        </p:nvSpPr>
        <p:spPr/>
        <p:txBody>
          <a:bodyPr/>
          <a:lstStyle/>
          <a:p>
            <a:r>
              <a:rPr lang="en-US" dirty="0"/>
              <a:t>Campus Practice Reviews—Student Knowledge</a:t>
            </a:r>
          </a:p>
        </p:txBody>
      </p:sp>
      <p:sp>
        <p:nvSpPr>
          <p:cNvPr id="2" name="Content Placeholder 1">
            <a:extLst>
              <a:ext uri="{FF2B5EF4-FFF2-40B4-BE49-F238E27FC236}">
                <a16:creationId xmlns:a16="http://schemas.microsoft.com/office/drawing/2014/main" id="{819A1B78-6C9D-4713-B4B2-2A1BF733431A}"/>
              </a:ext>
            </a:extLst>
          </p:cNvPr>
          <p:cNvSpPr>
            <a:spLocks noGrp="1"/>
          </p:cNvSpPr>
          <p:nvPr>
            <p:ph idx="1"/>
          </p:nvPr>
        </p:nvSpPr>
        <p:spPr>
          <a:xfrm>
            <a:off x="457200" y="1524000"/>
            <a:ext cx="8229600" cy="4724400"/>
          </a:xfrm>
        </p:spPr>
        <p:txBody>
          <a:bodyPr/>
          <a:lstStyle/>
          <a:p>
            <a:r>
              <a:rPr lang="en-US" b="1" dirty="0">
                <a:solidFill>
                  <a:schemeClr val="tx1"/>
                </a:solidFill>
              </a:rPr>
              <a:t>Small campus 1: </a:t>
            </a:r>
            <a:r>
              <a:rPr lang="en-US" dirty="0">
                <a:solidFill>
                  <a:schemeClr val="tx1"/>
                </a:solidFill>
              </a:rPr>
              <a:t>Non-trad students more knowledgeable; CSCI default; Gamer phenomenon</a:t>
            </a:r>
          </a:p>
          <a:p>
            <a:r>
              <a:rPr lang="en-US" b="1" dirty="0">
                <a:solidFill>
                  <a:schemeClr val="tx1"/>
                </a:solidFill>
              </a:rPr>
              <a:t>Medium campus 1: </a:t>
            </a:r>
            <a:r>
              <a:rPr lang="en-US" dirty="0">
                <a:solidFill>
                  <a:schemeClr val="tx1"/>
                </a:solidFill>
              </a:rPr>
              <a:t>Not sure students understand programs they are in and careers they are going into; CSCI default</a:t>
            </a:r>
          </a:p>
          <a:p>
            <a:r>
              <a:rPr lang="en-US" b="1" dirty="0">
                <a:solidFill>
                  <a:schemeClr val="tx1"/>
                </a:solidFill>
              </a:rPr>
              <a:t>Medium campus 2: </a:t>
            </a:r>
            <a:r>
              <a:rPr lang="en-US" dirty="0">
                <a:solidFill>
                  <a:schemeClr val="tx1"/>
                </a:solidFill>
              </a:rPr>
              <a:t>CSCI default; not sure students understand program they’re in &amp; careers going into</a:t>
            </a:r>
          </a:p>
          <a:p>
            <a:r>
              <a:rPr lang="en-US" b="1" dirty="0">
                <a:solidFill>
                  <a:schemeClr val="tx1"/>
                </a:solidFill>
              </a:rPr>
              <a:t>Large campus 1: </a:t>
            </a:r>
            <a:r>
              <a:rPr lang="en-US" dirty="0">
                <a:solidFill>
                  <a:schemeClr val="tx1"/>
                </a:solidFill>
              </a:rPr>
              <a:t>50% students knowledgeable; students not getting into intro courses in 1st semester; CSCI default</a:t>
            </a:r>
          </a:p>
          <a:p>
            <a:r>
              <a:rPr lang="en-US" b="1" dirty="0">
                <a:solidFill>
                  <a:schemeClr val="tx1"/>
                </a:solidFill>
              </a:rPr>
              <a:t>Large campus 2: </a:t>
            </a:r>
            <a:r>
              <a:rPr lang="en-US" dirty="0">
                <a:solidFill>
                  <a:schemeClr val="tx1"/>
                </a:solidFill>
              </a:rPr>
              <a:t>Students do not know what to ask; 1st gen preparedness is not there; CSCI default; Students are salary-focused; No clear understanding of career paths</a:t>
            </a:r>
          </a:p>
          <a:p>
            <a:r>
              <a:rPr lang="en-US" b="1" dirty="0">
                <a:solidFill>
                  <a:schemeClr val="tx1"/>
                </a:solidFill>
              </a:rPr>
              <a:t>Large campus 3: </a:t>
            </a:r>
            <a:r>
              <a:rPr lang="en-US" dirty="0">
                <a:solidFill>
                  <a:schemeClr val="tx1"/>
                </a:solidFill>
              </a:rPr>
              <a:t>Students focused on salary; Non-trad students more knowledgeable about programs</a:t>
            </a:r>
          </a:p>
        </p:txBody>
      </p:sp>
    </p:spTree>
    <p:extLst>
      <p:ext uri="{BB962C8B-B14F-4D97-AF65-F5344CB8AC3E}">
        <p14:creationId xmlns:p14="http://schemas.microsoft.com/office/powerpoint/2010/main" val="2615167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2D868A-B760-4F8C-805D-D3D6098E38B0}"/>
              </a:ext>
            </a:extLst>
          </p:cNvPr>
          <p:cNvSpPr>
            <a:spLocks noGrp="1"/>
          </p:cNvSpPr>
          <p:nvPr>
            <p:ph type="title"/>
          </p:nvPr>
        </p:nvSpPr>
        <p:spPr/>
        <p:txBody>
          <a:bodyPr/>
          <a:lstStyle/>
          <a:p>
            <a:r>
              <a:rPr lang="en-US" dirty="0"/>
              <a:t>Campus Practice Reviews—Outreach</a:t>
            </a:r>
          </a:p>
        </p:txBody>
      </p:sp>
      <p:sp>
        <p:nvSpPr>
          <p:cNvPr id="2" name="Content Placeholder 1">
            <a:extLst>
              <a:ext uri="{FF2B5EF4-FFF2-40B4-BE49-F238E27FC236}">
                <a16:creationId xmlns:a16="http://schemas.microsoft.com/office/drawing/2014/main" id="{819A1B78-6C9D-4713-B4B2-2A1BF733431A}"/>
              </a:ext>
            </a:extLst>
          </p:cNvPr>
          <p:cNvSpPr>
            <a:spLocks noGrp="1"/>
          </p:cNvSpPr>
          <p:nvPr>
            <p:ph idx="1"/>
          </p:nvPr>
        </p:nvSpPr>
        <p:spPr/>
        <p:txBody>
          <a:bodyPr/>
          <a:lstStyle/>
          <a:p>
            <a:r>
              <a:rPr lang="en-US" b="1" dirty="0">
                <a:solidFill>
                  <a:schemeClr val="tx1"/>
                </a:solidFill>
              </a:rPr>
              <a:t>Small campus 1: </a:t>
            </a:r>
            <a:r>
              <a:rPr lang="en-US" dirty="0">
                <a:solidFill>
                  <a:schemeClr val="tx1"/>
                </a:solidFill>
              </a:rPr>
              <a:t>HS/MS camps—demonstrations of concepts relative to IT, general outreach re: IT</a:t>
            </a:r>
          </a:p>
          <a:p>
            <a:r>
              <a:rPr lang="en-US" b="1" dirty="0">
                <a:solidFill>
                  <a:schemeClr val="tx1"/>
                </a:solidFill>
              </a:rPr>
              <a:t>Large campus 1: </a:t>
            </a:r>
            <a:r>
              <a:rPr lang="en-US" dirty="0">
                <a:solidFill>
                  <a:schemeClr val="tx1"/>
                </a:solidFill>
              </a:rPr>
              <a:t>Most faculty not engaged in outreach. Career day; Chair does HS outreach; computer club wins competitions—press </a:t>
            </a:r>
          </a:p>
          <a:p>
            <a:r>
              <a:rPr lang="en-US" b="1" dirty="0">
                <a:solidFill>
                  <a:schemeClr val="tx1"/>
                </a:solidFill>
              </a:rPr>
              <a:t>Large campus 3:</a:t>
            </a:r>
            <a:r>
              <a:rPr lang="en-US" dirty="0">
                <a:solidFill>
                  <a:schemeClr val="tx1"/>
                </a:solidFill>
              </a:rPr>
              <a:t> Large amount of outreach—competitions; summer bootcamps; Air force; 4-year schools; cyber security scholarships for females; women in IT and Cyber security clubs; local businesses; national competitions; bootcamps</a:t>
            </a:r>
          </a:p>
          <a:p>
            <a:r>
              <a:rPr lang="en-US" dirty="0">
                <a:solidFill>
                  <a:schemeClr val="tx1"/>
                </a:solidFill>
              </a:rPr>
              <a:t>Other campuses similar</a:t>
            </a:r>
          </a:p>
        </p:txBody>
      </p:sp>
    </p:spTree>
    <p:extLst>
      <p:ext uri="{BB962C8B-B14F-4D97-AF65-F5344CB8AC3E}">
        <p14:creationId xmlns:p14="http://schemas.microsoft.com/office/powerpoint/2010/main" val="3767883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B4B757-0D05-4499-A0C4-413C8B747D59}"/>
              </a:ext>
            </a:extLst>
          </p:cNvPr>
          <p:cNvSpPr>
            <a:spLocks noGrp="1"/>
          </p:cNvSpPr>
          <p:nvPr>
            <p:ph type="title"/>
          </p:nvPr>
        </p:nvSpPr>
        <p:spPr/>
        <p:txBody>
          <a:bodyPr/>
          <a:lstStyle/>
          <a:p>
            <a:r>
              <a:rPr lang="en-US" dirty="0"/>
              <a:t>Campus Practice Review Observations</a:t>
            </a:r>
          </a:p>
        </p:txBody>
      </p:sp>
      <p:sp>
        <p:nvSpPr>
          <p:cNvPr id="2" name="Content Placeholder 1">
            <a:extLst>
              <a:ext uri="{FF2B5EF4-FFF2-40B4-BE49-F238E27FC236}">
                <a16:creationId xmlns:a16="http://schemas.microsoft.com/office/drawing/2014/main" id="{48119F9A-7549-462D-BEBE-DEA965CED484}"/>
              </a:ext>
            </a:extLst>
          </p:cNvPr>
          <p:cNvSpPr>
            <a:spLocks noGrp="1"/>
          </p:cNvSpPr>
          <p:nvPr>
            <p:ph idx="1"/>
          </p:nvPr>
        </p:nvSpPr>
        <p:spPr/>
        <p:txBody>
          <a:bodyPr/>
          <a:lstStyle/>
          <a:p>
            <a:r>
              <a:rPr lang="en-US" dirty="0">
                <a:solidFill>
                  <a:schemeClr val="tx1"/>
                </a:solidFill>
              </a:rPr>
              <a:t>Structural obligations put on faculty and general advisors may determine the relationship between them. Level of interaction is key in successful advising, but campus size &amp; density factors into how relationship functions administratively</a:t>
            </a:r>
          </a:p>
          <a:p>
            <a:r>
              <a:rPr lang="en-US" dirty="0">
                <a:solidFill>
                  <a:schemeClr val="tx1"/>
                </a:solidFill>
              </a:rPr>
              <a:t>Administrative issues such as scheduling, HS requirements for dual-credit students, and over-loading of credit hours can complicate dissemination of 8-week courses, adding to other complications such as student time management and pacing</a:t>
            </a:r>
          </a:p>
          <a:p>
            <a:r>
              <a:rPr lang="en-US" dirty="0">
                <a:solidFill>
                  <a:schemeClr val="tx1"/>
                </a:solidFill>
              </a:rPr>
              <a:t>Transfer program misinformation and misunderstanding by students of CSCI is pervasive across campuses</a:t>
            </a:r>
          </a:p>
          <a:p>
            <a:r>
              <a:rPr lang="en-US" dirty="0">
                <a:solidFill>
                  <a:schemeClr val="tx1"/>
                </a:solidFill>
              </a:rPr>
              <a:t>Outreach generally done by faculty </a:t>
            </a:r>
          </a:p>
          <a:p>
            <a:endParaRPr lang="en-US" dirty="0"/>
          </a:p>
          <a:p>
            <a:endParaRPr lang="en-US" dirty="0"/>
          </a:p>
        </p:txBody>
      </p:sp>
    </p:spTree>
    <p:extLst>
      <p:ext uri="{BB962C8B-B14F-4D97-AF65-F5344CB8AC3E}">
        <p14:creationId xmlns:p14="http://schemas.microsoft.com/office/powerpoint/2010/main" val="9461686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A8B002-C144-42CE-828D-E5ABD5C02D78}"/>
              </a:ext>
            </a:extLst>
          </p:cNvPr>
          <p:cNvSpPr>
            <a:spLocks noGrp="1"/>
          </p:cNvSpPr>
          <p:nvPr>
            <p:ph type="title"/>
          </p:nvPr>
        </p:nvSpPr>
        <p:spPr/>
        <p:txBody>
          <a:bodyPr/>
          <a:lstStyle/>
          <a:p>
            <a:r>
              <a:rPr lang="en-US" dirty="0"/>
              <a:t>Next Steps</a:t>
            </a:r>
          </a:p>
        </p:txBody>
      </p:sp>
      <p:sp>
        <p:nvSpPr>
          <p:cNvPr id="2" name="Content Placeholder 1">
            <a:extLst>
              <a:ext uri="{FF2B5EF4-FFF2-40B4-BE49-F238E27FC236}">
                <a16:creationId xmlns:a16="http://schemas.microsoft.com/office/drawing/2014/main" id="{B0662278-FD97-4A35-927D-4131F19C1DB5}"/>
              </a:ext>
            </a:extLst>
          </p:cNvPr>
          <p:cNvSpPr>
            <a:spLocks noGrp="1"/>
          </p:cNvSpPr>
          <p:nvPr>
            <p:ph idx="1"/>
          </p:nvPr>
        </p:nvSpPr>
        <p:spPr/>
        <p:txBody>
          <a:bodyPr/>
          <a:lstStyle/>
          <a:p>
            <a:endParaRPr lang="en-US" dirty="0"/>
          </a:p>
          <a:p>
            <a:r>
              <a:rPr lang="en-US" dirty="0">
                <a:solidFill>
                  <a:schemeClr val="tx1"/>
                </a:solidFill>
              </a:rPr>
              <a:t>Continued policy reviews</a:t>
            </a:r>
          </a:p>
          <a:p>
            <a:r>
              <a:rPr lang="en-US" dirty="0">
                <a:solidFill>
                  <a:schemeClr val="tx1"/>
                </a:solidFill>
              </a:rPr>
              <a:t>Continued survey distribution (with the addition of pandemic questions)</a:t>
            </a:r>
          </a:p>
          <a:p>
            <a:r>
              <a:rPr lang="en-US" dirty="0">
                <a:solidFill>
                  <a:schemeClr val="tx1"/>
                </a:solidFill>
              </a:rPr>
              <a:t>Additional interviews for pandemic-related decision-making issues</a:t>
            </a:r>
          </a:p>
          <a:p>
            <a:r>
              <a:rPr lang="en-US" dirty="0">
                <a:solidFill>
                  <a:schemeClr val="tx1"/>
                </a:solidFill>
              </a:rPr>
              <a:t>Continued analysis of interviews</a:t>
            </a:r>
          </a:p>
          <a:p>
            <a:r>
              <a:rPr lang="en-US" dirty="0">
                <a:solidFill>
                  <a:schemeClr val="tx1"/>
                </a:solidFill>
              </a:rPr>
              <a:t>Case studies</a:t>
            </a:r>
          </a:p>
          <a:p>
            <a:endParaRPr lang="en-US" dirty="0"/>
          </a:p>
          <a:p>
            <a:endParaRPr lang="en-US" dirty="0"/>
          </a:p>
        </p:txBody>
      </p:sp>
    </p:spTree>
    <p:extLst>
      <p:ext uri="{BB962C8B-B14F-4D97-AF65-F5344CB8AC3E}">
        <p14:creationId xmlns:p14="http://schemas.microsoft.com/office/powerpoint/2010/main" val="11693937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48FA3C-DC86-4DB3-BDEC-C9D1B4D93B00}"/>
              </a:ext>
            </a:extLst>
          </p:cNvPr>
          <p:cNvSpPr>
            <a:spLocks noGrp="1"/>
          </p:cNvSpPr>
          <p:nvPr>
            <p:ph type="title"/>
          </p:nvPr>
        </p:nvSpPr>
        <p:spPr/>
        <p:txBody>
          <a:bodyPr/>
          <a:lstStyle/>
          <a:p>
            <a:r>
              <a:rPr lang="en-US" dirty="0"/>
              <a:t>Q&amp;A/Discussion</a:t>
            </a:r>
          </a:p>
        </p:txBody>
      </p:sp>
      <p:sp>
        <p:nvSpPr>
          <p:cNvPr id="2" name="Content Placeholder 1">
            <a:extLst>
              <a:ext uri="{FF2B5EF4-FFF2-40B4-BE49-F238E27FC236}">
                <a16:creationId xmlns:a16="http://schemas.microsoft.com/office/drawing/2014/main" id="{8B78A50B-E63A-41FF-B7F9-5EFBDD4239E4}"/>
              </a:ext>
            </a:extLst>
          </p:cNvPr>
          <p:cNvSpPr>
            <a:spLocks noGrp="1"/>
          </p:cNvSpPr>
          <p:nvPr>
            <p:ph idx="1"/>
          </p:nvPr>
        </p:nvSpPr>
        <p:spPr/>
        <p:txBody>
          <a:bodyPr/>
          <a:lstStyle/>
          <a:p>
            <a:pPr marL="0" indent="0" algn="ctr">
              <a:buNone/>
            </a:pPr>
            <a:endParaRPr lang="en-US" sz="4000" dirty="0"/>
          </a:p>
          <a:p>
            <a:pPr marL="0" indent="0" algn="ctr">
              <a:buNone/>
            </a:pPr>
            <a:r>
              <a:rPr lang="en-US" sz="4000" dirty="0">
                <a:solidFill>
                  <a:schemeClr val="tx1"/>
                </a:solidFill>
              </a:rPr>
              <a:t>Thoughts?</a:t>
            </a:r>
          </a:p>
          <a:p>
            <a:pPr marL="0" indent="0" algn="ctr">
              <a:buNone/>
            </a:pPr>
            <a:r>
              <a:rPr lang="en-US" sz="4000" dirty="0">
                <a:solidFill>
                  <a:schemeClr val="tx1"/>
                </a:solidFill>
              </a:rPr>
              <a:t>Questions?</a:t>
            </a:r>
          </a:p>
        </p:txBody>
      </p:sp>
    </p:spTree>
    <p:extLst>
      <p:ext uri="{BB962C8B-B14F-4D97-AF65-F5344CB8AC3E}">
        <p14:creationId xmlns:p14="http://schemas.microsoft.com/office/powerpoint/2010/main" val="529251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F4778C5-9A28-4CB7-96FE-9C5A6EBAF3DD}"/>
              </a:ext>
            </a:extLst>
          </p:cNvPr>
          <p:cNvSpPr>
            <a:spLocks noGrp="1"/>
          </p:cNvSpPr>
          <p:nvPr>
            <p:ph type="title" idx="4294967295"/>
          </p:nvPr>
        </p:nvSpPr>
        <p:spPr>
          <a:xfrm>
            <a:off x="1028700" y="640772"/>
            <a:ext cx="7086600" cy="808038"/>
          </a:xfrm>
        </p:spPr>
        <p:txBody>
          <a:bodyPr/>
          <a:lstStyle/>
          <a:p>
            <a:pPr algn="ctr"/>
            <a:r>
              <a:rPr lang="en-US" dirty="0"/>
              <a:t>Contact Information</a:t>
            </a:r>
          </a:p>
        </p:txBody>
      </p:sp>
      <p:sp>
        <p:nvSpPr>
          <p:cNvPr id="6" name="Content Placeholder 5"/>
          <p:cNvSpPr>
            <a:spLocks noGrp="1"/>
          </p:cNvSpPr>
          <p:nvPr>
            <p:ph idx="1"/>
          </p:nvPr>
        </p:nvSpPr>
        <p:spPr/>
        <p:txBody>
          <a:bodyPr/>
          <a:lstStyle/>
          <a:p>
            <a:pPr marL="0" indent="0" algn="ctr">
              <a:buNone/>
            </a:pPr>
            <a:endParaRPr lang="en-US" dirty="0">
              <a:solidFill>
                <a:schemeClr val="tx1"/>
              </a:solidFill>
            </a:endParaRPr>
          </a:p>
          <a:p>
            <a:pPr marL="0" indent="0" algn="ctr">
              <a:buNone/>
            </a:pPr>
            <a:endParaRPr lang="en-US" dirty="0">
              <a:solidFill>
                <a:schemeClr val="tx1"/>
              </a:solidFill>
            </a:endParaRPr>
          </a:p>
          <a:p>
            <a:pPr marL="0" indent="0" algn="ctr">
              <a:buNone/>
            </a:pPr>
            <a:r>
              <a:rPr lang="en-US" dirty="0">
                <a:solidFill>
                  <a:schemeClr val="tx1"/>
                </a:solidFill>
              </a:rPr>
              <a:t>Renée D. Edwards</a:t>
            </a:r>
          </a:p>
          <a:p>
            <a:pPr marL="0" indent="0" algn="ctr">
              <a:buNone/>
            </a:pPr>
            <a:r>
              <a:rPr lang="en-US" dirty="0">
                <a:solidFill>
                  <a:schemeClr val="tx1"/>
                </a:solidFill>
              </a:rPr>
              <a:t>Senior Researcher, EERC</a:t>
            </a:r>
          </a:p>
          <a:p>
            <a:pPr marL="0" indent="0" algn="ctr">
              <a:buNone/>
            </a:pPr>
            <a:r>
              <a:rPr lang="en-US" dirty="0">
                <a:solidFill>
                  <a:schemeClr val="tx1"/>
                </a:solidFill>
              </a:rPr>
              <a:t>848-445-4719</a:t>
            </a:r>
          </a:p>
          <a:p>
            <a:pPr marL="0" indent="0" algn="ctr">
              <a:buNone/>
            </a:pPr>
            <a:r>
              <a:rPr lang="en-US" dirty="0">
                <a:solidFill>
                  <a:schemeClr val="tx1"/>
                </a:solidFill>
                <a:hlinkClick r:id="rId3"/>
              </a:rPr>
              <a:t>r.edwards@rutgers.edu</a:t>
            </a:r>
            <a:endParaRPr lang="en-US" dirty="0">
              <a:solidFill>
                <a:schemeClr val="tx1"/>
              </a:solidFill>
            </a:endParaRPr>
          </a:p>
          <a:p>
            <a:pPr marL="0" indent="0" algn="ctr">
              <a:buNone/>
            </a:pPr>
            <a:endParaRPr lang="en-US" dirty="0"/>
          </a:p>
          <a:p>
            <a:pPr marL="0" indent="0" algn="ctr">
              <a:buNone/>
            </a:pP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251942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15" y="792460"/>
            <a:ext cx="8229600" cy="766176"/>
          </a:xfrm>
        </p:spPr>
        <p:txBody>
          <a:bodyPr/>
          <a:lstStyle/>
          <a:p>
            <a:pPr algn="ctr"/>
            <a:br>
              <a:rPr lang="en-US" dirty="0">
                <a:latin typeface="+mn-lt"/>
              </a:rPr>
            </a:br>
            <a:r>
              <a:rPr lang="en-US" dirty="0">
                <a:latin typeface="+mn-lt"/>
              </a:rPr>
              <a:t>Importance of Informed Decisions</a:t>
            </a:r>
          </a:p>
        </p:txBody>
      </p:sp>
      <p:sp>
        <p:nvSpPr>
          <p:cNvPr id="5" name="TextBox 4"/>
          <p:cNvSpPr txBox="1"/>
          <p:nvPr/>
        </p:nvSpPr>
        <p:spPr>
          <a:xfrm>
            <a:off x="323385" y="1356559"/>
            <a:ext cx="8575288" cy="4708981"/>
          </a:xfrm>
          <a:prstGeom prst="rect">
            <a:avLst/>
          </a:prstGeom>
          <a:noFill/>
        </p:spPr>
        <p:txBody>
          <a:bodyPr wrap="square" rtlCol="0">
            <a:spAutoFit/>
          </a:bodyPr>
          <a:lstStyle/>
          <a:p>
            <a:pPr marL="285750" lvl="0" indent="-285750">
              <a:buFont typeface="Arial" panose="020B0604020202020204" pitchFamily="34" charset="0"/>
              <a:buChar char="•"/>
            </a:pPr>
            <a:endParaRPr lang="en-US" dirty="0">
              <a:latin typeface="+mj-lt"/>
              <a:cs typeface="Calibri" panose="020F0502020204030204" pitchFamily="34" charset="0"/>
            </a:endParaRPr>
          </a:p>
          <a:p>
            <a:pPr marL="285750" lvl="0" indent="-285750">
              <a:buFont typeface="Arial" panose="020B0604020202020204" pitchFamily="34" charset="0"/>
              <a:buChar char="•"/>
            </a:pPr>
            <a:r>
              <a:rPr lang="en-US" dirty="0">
                <a:latin typeface="+mj-lt"/>
                <a:cs typeface="Calibri" panose="020F0502020204030204" pitchFamily="34" charset="0"/>
              </a:rPr>
              <a:t>Informed decisions about technical programs and careers c</a:t>
            </a:r>
            <a:r>
              <a:rPr lang="en-US" dirty="0">
                <a:cs typeface="Calibri" panose="020F0502020204030204" pitchFamily="34" charset="0"/>
              </a:rPr>
              <a:t>an help boost completion and employment</a:t>
            </a:r>
            <a:endParaRPr lang="en-US" dirty="0">
              <a:latin typeface="+mj-lt"/>
              <a:cs typeface="Calibri" panose="020F0502020204030204" pitchFamily="34" charset="0"/>
            </a:endParaRPr>
          </a:p>
          <a:p>
            <a:pPr marL="285750" lvl="0" indent="-285750">
              <a:buFont typeface="Arial" panose="020B0604020202020204" pitchFamily="34" charset="0"/>
              <a:buChar char="•"/>
            </a:pPr>
            <a:endParaRPr lang="en-US" dirty="0">
              <a:latin typeface="+mj-lt"/>
              <a:cs typeface="Calibri" panose="020F0502020204030204" pitchFamily="34" charset="0"/>
            </a:endParaRPr>
          </a:p>
          <a:p>
            <a:pPr marL="742950" lvl="1" indent="-285750">
              <a:buFont typeface="Arial" panose="020B0604020202020204" pitchFamily="34" charset="0"/>
              <a:buChar char="•"/>
            </a:pPr>
            <a:r>
              <a:rPr lang="en-US" dirty="0">
                <a:latin typeface="+mj-lt"/>
                <a:cs typeface="Calibri" panose="020F0502020204030204" pitchFamily="34" charset="0"/>
              </a:rPr>
              <a:t>Knowing requirements and getting on track early</a:t>
            </a:r>
          </a:p>
          <a:p>
            <a:pPr marL="742950" lvl="1" indent="-285750">
              <a:buFont typeface="Arial" panose="020B0604020202020204" pitchFamily="34" charset="0"/>
              <a:buChar char="•"/>
            </a:pPr>
            <a:endParaRPr lang="en-US" dirty="0">
              <a:latin typeface="+mj-lt"/>
              <a:cs typeface="Calibri" panose="020F0502020204030204" pitchFamily="34" charset="0"/>
            </a:endParaRPr>
          </a:p>
          <a:p>
            <a:pPr marL="742950" lvl="1" indent="-285750">
              <a:buFont typeface="Arial" panose="020B0604020202020204" pitchFamily="34" charset="0"/>
              <a:buChar char="•"/>
            </a:pPr>
            <a:r>
              <a:rPr lang="en-US" dirty="0">
                <a:latin typeface="+mj-lt"/>
                <a:cs typeface="Calibri" panose="020F0502020204030204" pitchFamily="34" charset="0"/>
              </a:rPr>
              <a:t>Motivation to a goal</a:t>
            </a:r>
          </a:p>
          <a:p>
            <a:pPr marL="285750" indent="-285750">
              <a:buFont typeface="Arial" panose="020B0604020202020204" pitchFamily="34" charset="0"/>
              <a:buChar char="•"/>
            </a:pPr>
            <a:endParaRPr lang="en-US" dirty="0">
              <a:latin typeface="+mj-lt"/>
              <a:cs typeface="Calibri" panose="020F0502020204030204" pitchFamily="34" charset="0"/>
            </a:endParaRPr>
          </a:p>
          <a:p>
            <a:pPr marL="285750" indent="-285750">
              <a:buFont typeface="Arial" panose="020B0604020202020204" pitchFamily="34" charset="0"/>
              <a:buChar char="•"/>
            </a:pPr>
            <a:r>
              <a:rPr lang="en-US" dirty="0">
                <a:latin typeface="+mj-lt"/>
                <a:cs typeface="Calibri" panose="020F0502020204030204" pitchFamily="34" charset="0"/>
              </a:rPr>
              <a:t>Little is known about how community college students make these decisions</a:t>
            </a:r>
          </a:p>
          <a:p>
            <a:pPr marL="285750" indent="-285750">
              <a:buFont typeface="Arial" panose="020B0604020202020204" pitchFamily="34" charset="0"/>
              <a:buChar char="•"/>
            </a:pPr>
            <a:endParaRPr lang="en-US" dirty="0">
              <a:solidFill>
                <a:srgbClr val="5F5F5F"/>
              </a:solidFill>
              <a:latin typeface="+mj-lt"/>
              <a:cs typeface="Calibri" panose="020F0502020204030204" pitchFamily="34" charset="0"/>
            </a:endParaRPr>
          </a:p>
          <a:p>
            <a:endParaRPr lang="en-US" sz="1800" dirty="0">
              <a:solidFill>
                <a:srgbClr val="5F5F5F"/>
              </a:solidFill>
              <a:latin typeface="+mj-lt"/>
              <a:cs typeface="Calibri" panose="020F0502020204030204" pitchFamily="34" charset="0"/>
            </a:endParaRPr>
          </a:p>
          <a:p>
            <a:pPr lvl="0"/>
            <a:endParaRPr lang="en-US" sz="1800" dirty="0"/>
          </a:p>
        </p:txBody>
      </p:sp>
      <p:pic>
        <p:nvPicPr>
          <p:cNvPr id="3" name="Picture 2">
            <a:extLst>
              <a:ext uri="{FF2B5EF4-FFF2-40B4-BE49-F238E27FC236}">
                <a16:creationId xmlns:a16="http://schemas.microsoft.com/office/drawing/2014/main" id="{D80F1D76-9B50-4320-8875-D1E0138E3FCF}"/>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1682502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 Theories</a:t>
            </a:r>
          </a:p>
        </p:txBody>
      </p:sp>
      <p:sp>
        <p:nvSpPr>
          <p:cNvPr id="3" name="Content Placeholder 2"/>
          <p:cNvSpPr>
            <a:spLocks noGrp="1"/>
          </p:cNvSpPr>
          <p:nvPr>
            <p:ph sz="half" idx="1"/>
          </p:nvPr>
        </p:nvSpPr>
        <p:spPr>
          <a:xfrm>
            <a:off x="457199" y="1551708"/>
            <a:ext cx="8015469" cy="4506191"/>
          </a:xfrm>
        </p:spPr>
        <p:txBody>
          <a:bodyPr/>
          <a:lstStyle/>
          <a:p>
            <a:pPr marL="0" indent="0">
              <a:buNone/>
            </a:pPr>
            <a:r>
              <a:rPr lang="en-US" sz="2200" dirty="0">
                <a:solidFill>
                  <a:schemeClr val="tx1"/>
                </a:solidFill>
              </a:rPr>
              <a:t>Variation in how theories focus on the following:</a:t>
            </a:r>
          </a:p>
          <a:p>
            <a:pPr marL="0" indent="0">
              <a:buNone/>
            </a:pPr>
            <a:endParaRPr lang="en-US" sz="2200" dirty="0">
              <a:solidFill>
                <a:schemeClr val="tx1"/>
              </a:solidFill>
            </a:endParaRPr>
          </a:p>
          <a:p>
            <a:r>
              <a:rPr lang="en-US" sz="2200" dirty="0">
                <a:solidFill>
                  <a:schemeClr val="tx1"/>
                </a:solidFill>
              </a:rPr>
              <a:t>Rational choice versus idiosyncrasy and chance</a:t>
            </a:r>
          </a:p>
          <a:p>
            <a:endParaRPr lang="en-US" sz="2200" dirty="0">
              <a:solidFill>
                <a:schemeClr val="tx1"/>
              </a:solidFill>
            </a:endParaRPr>
          </a:p>
          <a:p>
            <a:r>
              <a:rPr lang="en-US" sz="2200" dirty="0">
                <a:solidFill>
                  <a:schemeClr val="tx1"/>
                </a:solidFill>
              </a:rPr>
              <a:t>Individual as the locus of decision making versus the social context in which decisions are made</a:t>
            </a:r>
          </a:p>
          <a:p>
            <a:endParaRPr lang="en-US" sz="2200" dirty="0">
              <a:solidFill>
                <a:schemeClr val="tx1"/>
              </a:solidFill>
            </a:endParaRPr>
          </a:p>
          <a:p>
            <a:r>
              <a:rPr lang="en-US" sz="2200" dirty="0">
                <a:solidFill>
                  <a:schemeClr val="tx1"/>
                </a:solidFill>
              </a:rPr>
              <a:t>Decisions at points in time versus processes of decision making over time</a:t>
            </a:r>
          </a:p>
          <a:p>
            <a:pPr marL="0" indent="0">
              <a:buNone/>
            </a:pPr>
            <a:endParaRPr lang="en-US" sz="2200" dirty="0">
              <a:solidFill>
                <a:schemeClr val="tx1"/>
              </a:solidFill>
            </a:endParaRPr>
          </a:p>
          <a:p>
            <a:pPr marL="0" indent="0">
              <a:buNone/>
            </a:pPr>
            <a:r>
              <a:rPr lang="en-US" sz="2200" dirty="0">
                <a:solidFill>
                  <a:schemeClr val="tx1"/>
                </a:solidFill>
              </a:rPr>
              <a:t>Economics, psychology, and sociology each offer perspectives</a:t>
            </a:r>
          </a:p>
          <a:p>
            <a:endParaRPr lang="en-US" dirty="0"/>
          </a:p>
        </p:txBody>
      </p:sp>
      <p:pic>
        <p:nvPicPr>
          <p:cNvPr id="5" name="Picture 4">
            <a:extLst>
              <a:ext uri="{FF2B5EF4-FFF2-40B4-BE49-F238E27FC236}">
                <a16:creationId xmlns:a16="http://schemas.microsoft.com/office/drawing/2014/main" id="{CF1B1D74-9397-4672-81A4-43521F79FDE4}"/>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1512051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12800"/>
          </a:xfrm>
        </p:spPr>
        <p:txBody>
          <a:bodyPr/>
          <a:lstStyle/>
          <a:p>
            <a:r>
              <a:rPr lang="en-US" dirty="0"/>
              <a:t>Factors in Decision Making</a:t>
            </a:r>
          </a:p>
        </p:txBody>
      </p:sp>
      <p:sp>
        <p:nvSpPr>
          <p:cNvPr id="3" name="Content Placeholder 2"/>
          <p:cNvSpPr>
            <a:spLocks noGrp="1"/>
          </p:cNvSpPr>
          <p:nvPr>
            <p:ph sz="half" idx="1"/>
          </p:nvPr>
        </p:nvSpPr>
        <p:spPr>
          <a:xfrm>
            <a:off x="457200" y="1422400"/>
            <a:ext cx="8229600" cy="4957618"/>
          </a:xfrm>
        </p:spPr>
        <p:txBody>
          <a:bodyPr/>
          <a:lstStyle/>
          <a:p>
            <a:r>
              <a:rPr lang="en-US" sz="2200" dirty="0">
                <a:solidFill>
                  <a:schemeClr val="tx1"/>
                </a:solidFill>
              </a:rPr>
              <a:t>Skills/ability, Self-efficacy … </a:t>
            </a:r>
            <a:r>
              <a:rPr lang="en-US" sz="1800" dirty="0">
                <a:solidFill>
                  <a:schemeClr val="tx1"/>
                </a:solidFill>
              </a:rPr>
              <a:t>Am I good at it? Can I do it?</a:t>
            </a:r>
          </a:p>
          <a:p>
            <a:endParaRPr lang="en-US" sz="2200" dirty="0">
              <a:solidFill>
                <a:schemeClr val="tx1"/>
              </a:solidFill>
            </a:endParaRPr>
          </a:p>
          <a:p>
            <a:r>
              <a:rPr lang="en-US" sz="2200" dirty="0">
                <a:solidFill>
                  <a:schemeClr val="tx1"/>
                </a:solidFill>
              </a:rPr>
              <a:t>Outcomes expectations, Earnings ... </a:t>
            </a:r>
            <a:r>
              <a:rPr lang="en-US" sz="1800" dirty="0">
                <a:solidFill>
                  <a:schemeClr val="tx1"/>
                </a:solidFill>
              </a:rPr>
              <a:t>Will I like the outcomes? Will I earn enough?</a:t>
            </a:r>
          </a:p>
          <a:p>
            <a:endParaRPr lang="en-US" sz="2200" dirty="0">
              <a:solidFill>
                <a:schemeClr val="tx1"/>
              </a:solidFill>
            </a:endParaRPr>
          </a:p>
          <a:p>
            <a:r>
              <a:rPr lang="en-US" sz="2200" dirty="0">
                <a:solidFill>
                  <a:schemeClr val="tx1"/>
                </a:solidFill>
              </a:rPr>
              <a:t>Enjoyment/interest … </a:t>
            </a:r>
            <a:r>
              <a:rPr lang="en-US" sz="1800" dirty="0">
                <a:solidFill>
                  <a:schemeClr val="tx1"/>
                </a:solidFill>
              </a:rPr>
              <a:t>Do I like it?</a:t>
            </a:r>
          </a:p>
          <a:p>
            <a:endParaRPr lang="en-US" sz="2200" dirty="0">
              <a:solidFill>
                <a:schemeClr val="tx1"/>
              </a:solidFill>
            </a:endParaRPr>
          </a:p>
          <a:p>
            <a:r>
              <a:rPr lang="en-US" sz="2200" dirty="0">
                <a:solidFill>
                  <a:schemeClr val="tx1"/>
                </a:solidFill>
              </a:rPr>
              <a:t>Self-concept/ Knowledge … </a:t>
            </a:r>
            <a:r>
              <a:rPr lang="en-US" sz="1800" dirty="0">
                <a:solidFill>
                  <a:schemeClr val="tx1"/>
                </a:solidFill>
              </a:rPr>
              <a:t>Is it something for someone like me? What possibilities do I know of for me?</a:t>
            </a:r>
          </a:p>
          <a:p>
            <a:endParaRPr lang="en-US" sz="2200" dirty="0">
              <a:solidFill>
                <a:schemeClr val="tx1"/>
              </a:solidFill>
            </a:endParaRPr>
          </a:p>
          <a:p>
            <a:r>
              <a:rPr lang="en-US" sz="2200" dirty="0">
                <a:solidFill>
                  <a:schemeClr val="tx1"/>
                </a:solidFill>
              </a:rPr>
              <a:t>Opportunities… </a:t>
            </a:r>
            <a:r>
              <a:rPr lang="en-US" sz="1800" dirty="0">
                <a:solidFill>
                  <a:schemeClr val="tx1"/>
                </a:solidFill>
              </a:rPr>
              <a:t>What actual possibilities exist for me?</a:t>
            </a:r>
          </a:p>
          <a:p>
            <a:endParaRPr lang="en-US" sz="2200" dirty="0">
              <a:solidFill>
                <a:schemeClr val="tx1"/>
              </a:solidFill>
            </a:endParaRPr>
          </a:p>
          <a:p>
            <a:r>
              <a:rPr lang="en-US" sz="2200" dirty="0">
                <a:solidFill>
                  <a:schemeClr val="tx1"/>
                </a:solidFill>
              </a:rPr>
              <a:t>Family influence … </a:t>
            </a:r>
            <a:r>
              <a:rPr lang="en-US" sz="1800" dirty="0">
                <a:solidFill>
                  <a:schemeClr val="tx1"/>
                </a:solidFill>
              </a:rPr>
              <a:t>What will my family say?</a:t>
            </a:r>
          </a:p>
          <a:p>
            <a:endParaRPr lang="en-US" sz="1800" dirty="0"/>
          </a:p>
          <a:p>
            <a:endParaRPr lang="en-US" sz="1800" dirty="0"/>
          </a:p>
        </p:txBody>
      </p:sp>
      <p:pic>
        <p:nvPicPr>
          <p:cNvPr id="5" name="Picture 4">
            <a:extLst>
              <a:ext uri="{FF2B5EF4-FFF2-40B4-BE49-F238E27FC236}">
                <a16:creationId xmlns:a16="http://schemas.microsoft.com/office/drawing/2014/main" id="{834857E4-B507-4905-8D5F-B73958C87491}"/>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2433325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Influences Leading to the Decision</a:t>
            </a:r>
          </a:p>
        </p:txBody>
      </p:sp>
      <p:sp>
        <p:nvSpPr>
          <p:cNvPr id="3" name="Content Placeholder 2"/>
          <p:cNvSpPr>
            <a:spLocks noGrp="1"/>
          </p:cNvSpPr>
          <p:nvPr>
            <p:ph sz="half" idx="1"/>
          </p:nvPr>
        </p:nvSpPr>
        <p:spPr>
          <a:xfrm>
            <a:off x="457200" y="1524000"/>
            <a:ext cx="8229600" cy="4533900"/>
          </a:xfrm>
        </p:spPr>
        <p:txBody>
          <a:bodyPr/>
          <a:lstStyle/>
          <a:p>
            <a:r>
              <a:rPr lang="en-US" sz="2200" dirty="0">
                <a:solidFill>
                  <a:schemeClr val="tx1"/>
                </a:solidFill>
              </a:rPr>
              <a:t>Types of influence:</a:t>
            </a:r>
          </a:p>
          <a:p>
            <a:pPr lvl="1"/>
            <a:endParaRPr lang="en-US" sz="1800" dirty="0">
              <a:solidFill>
                <a:schemeClr val="tx1"/>
              </a:solidFill>
            </a:endParaRPr>
          </a:p>
          <a:p>
            <a:pPr lvl="1"/>
            <a:r>
              <a:rPr lang="en-US" sz="2200" dirty="0">
                <a:solidFill>
                  <a:schemeClr val="tx1"/>
                </a:solidFill>
              </a:rPr>
              <a:t>Information … such as websites and other internet resources from official occupational sources to more informal discussion boards; Use of college resources, internet</a:t>
            </a:r>
          </a:p>
          <a:p>
            <a:pPr lvl="1"/>
            <a:endParaRPr lang="en-US" sz="2200" dirty="0">
              <a:solidFill>
                <a:schemeClr val="tx1"/>
              </a:solidFill>
            </a:endParaRPr>
          </a:p>
          <a:p>
            <a:pPr lvl="1"/>
            <a:r>
              <a:rPr lang="en-US" sz="2200" dirty="0">
                <a:solidFill>
                  <a:schemeClr val="tx1"/>
                </a:solidFill>
              </a:rPr>
              <a:t>Experiences … internships, jobs, extracurricular activities, research experiences</a:t>
            </a:r>
          </a:p>
          <a:p>
            <a:pPr lvl="1"/>
            <a:endParaRPr lang="en-US" sz="2200" dirty="0">
              <a:solidFill>
                <a:schemeClr val="tx1"/>
              </a:solidFill>
            </a:endParaRPr>
          </a:p>
          <a:p>
            <a:pPr lvl="1"/>
            <a:r>
              <a:rPr lang="en-US" sz="2200" dirty="0">
                <a:solidFill>
                  <a:schemeClr val="tx1"/>
                </a:solidFill>
              </a:rPr>
              <a:t>People – mentors, faculty, role models…</a:t>
            </a:r>
          </a:p>
          <a:p>
            <a:endParaRPr lang="en-US" sz="1800" dirty="0">
              <a:solidFill>
                <a:schemeClr val="tx1"/>
              </a:solidFill>
            </a:endParaRPr>
          </a:p>
          <a:p>
            <a:pPr marL="0" indent="0">
              <a:buNone/>
            </a:pPr>
            <a:endParaRPr lang="en-US" sz="1800" dirty="0"/>
          </a:p>
          <a:p>
            <a:endParaRPr lang="en-US" sz="1800" dirty="0"/>
          </a:p>
        </p:txBody>
      </p:sp>
      <p:pic>
        <p:nvPicPr>
          <p:cNvPr id="5" name="Picture 4">
            <a:extLst>
              <a:ext uri="{FF2B5EF4-FFF2-40B4-BE49-F238E27FC236}">
                <a16:creationId xmlns:a16="http://schemas.microsoft.com/office/drawing/2014/main" id="{5EC4011E-617B-497B-AA75-9D82B58EDD25}"/>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2767219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College Influences</a:t>
            </a:r>
          </a:p>
        </p:txBody>
      </p:sp>
      <p:sp>
        <p:nvSpPr>
          <p:cNvPr id="3" name="Content Placeholder 2"/>
          <p:cNvSpPr>
            <a:spLocks noGrp="1"/>
          </p:cNvSpPr>
          <p:nvPr>
            <p:ph sz="half" idx="1"/>
          </p:nvPr>
        </p:nvSpPr>
        <p:spPr>
          <a:xfrm>
            <a:off x="457200" y="1524000"/>
            <a:ext cx="7984836" cy="4533900"/>
          </a:xfrm>
        </p:spPr>
        <p:txBody>
          <a:bodyPr/>
          <a:lstStyle/>
          <a:p>
            <a:r>
              <a:rPr lang="en-US" sz="2200" dirty="0">
                <a:solidFill>
                  <a:schemeClr val="tx1"/>
                </a:solidFill>
              </a:rPr>
              <a:t>Math requirements</a:t>
            </a:r>
          </a:p>
          <a:p>
            <a:r>
              <a:rPr lang="en-US" sz="2200" dirty="0">
                <a:solidFill>
                  <a:schemeClr val="tx1"/>
                </a:solidFill>
              </a:rPr>
              <a:t>Transfer requirements</a:t>
            </a:r>
          </a:p>
          <a:p>
            <a:r>
              <a:rPr lang="en-US" sz="2200" dirty="0">
                <a:solidFill>
                  <a:schemeClr val="tx1"/>
                </a:solidFill>
              </a:rPr>
              <a:t>Course requirements</a:t>
            </a:r>
          </a:p>
          <a:p>
            <a:r>
              <a:rPr lang="en-US" sz="2200" dirty="0">
                <a:solidFill>
                  <a:schemeClr val="tx1"/>
                </a:solidFill>
              </a:rPr>
              <a:t>Advising tools</a:t>
            </a:r>
          </a:p>
          <a:p>
            <a:r>
              <a:rPr lang="en-US" sz="2200" dirty="0">
                <a:solidFill>
                  <a:schemeClr val="tx1"/>
                </a:solidFill>
              </a:rPr>
              <a:t>Introductory and early milestone courses</a:t>
            </a:r>
          </a:p>
          <a:p>
            <a:r>
              <a:rPr lang="en-US" sz="2200" dirty="0">
                <a:solidFill>
                  <a:schemeClr val="tx1"/>
                </a:solidFill>
              </a:rPr>
              <a:t>General advisors</a:t>
            </a:r>
          </a:p>
          <a:p>
            <a:r>
              <a:rPr lang="en-US" sz="2200" dirty="0">
                <a:solidFill>
                  <a:schemeClr val="tx1"/>
                </a:solidFill>
              </a:rPr>
              <a:t>Faculty advisors</a:t>
            </a:r>
          </a:p>
          <a:p>
            <a:r>
              <a:rPr lang="en-US" sz="2200" dirty="0">
                <a:solidFill>
                  <a:schemeClr val="tx1"/>
                </a:solidFill>
              </a:rPr>
              <a:t>College social influences (groups, competitions, team activities, etc.)</a:t>
            </a:r>
          </a:p>
          <a:p>
            <a:endParaRPr lang="en-US" dirty="0"/>
          </a:p>
        </p:txBody>
      </p:sp>
      <p:pic>
        <p:nvPicPr>
          <p:cNvPr id="5" name="Picture 4">
            <a:extLst>
              <a:ext uri="{FF2B5EF4-FFF2-40B4-BE49-F238E27FC236}">
                <a16:creationId xmlns:a16="http://schemas.microsoft.com/office/drawing/2014/main" id="{5AE6238F-E5DC-4EFC-ADD2-89794616EE4B}"/>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2400498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457200" y="609600"/>
            <a:ext cx="82296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a:lstStyle>
          <a:p>
            <a:r>
              <a:rPr lang="en-US" kern="0" dirty="0"/>
              <a:t>Research Questions</a:t>
            </a:r>
          </a:p>
        </p:txBody>
      </p:sp>
      <p:sp>
        <p:nvSpPr>
          <p:cNvPr id="2" name="Title 1"/>
          <p:cNvSpPr>
            <a:spLocks noGrp="1"/>
          </p:cNvSpPr>
          <p:nvPr>
            <p:ph type="title"/>
          </p:nvPr>
        </p:nvSpPr>
        <p:spPr>
          <a:xfrm>
            <a:off x="707720" y="1319645"/>
            <a:ext cx="8229600" cy="4842164"/>
          </a:xfrm>
        </p:spPr>
        <p:txBody>
          <a:bodyPr>
            <a:normAutofit/>
          </a:bodyPr>
          <a:lstStyle/>
          <a:p>
            <a:r>
              <a:rPr lang="en-US" sz="2200" dirty="0">
                <a:latin typeface="+mn-lt"/>
              </a:rPr>
              <a:t>RQ1: How do community college students make the decision to enter technician programs? How do students learn about programs and careers to decide to enter a program? </a:t>
            </a:r>
            <a:br>
              <a:rPr lang="en-US" sz="2200" dirty="0">
                <a:latin typeface="+mn-lt"/>
              </a:rPr>
            </a:br>
            <a:br>
              <a:rPr lang="en-US" sz="2200" dirty="0">
                <a:latin typeface="+mn-lt"/>
              </a:rPr>
            </a:br>
            <a:r>
              <a:rPr lang="en-US" sz="2200" dirty="0"/>
              <a:t>RQ2: What experiences and information influence students’ decision making about programs and careers in IT? How do college information tools and advising resources influence these decisions, particularly early in students’ enrollment?</a:t>
            </a:r>
            <a:endParaRPr lang="en-US" sz="2200" dirty="0">
              <a:latin typeface="+mn-lt"/>
            </a:endParaRPr>
          </a:p>
        </p:txBody>
      </p:sp>
      <p:pic>
        <p:nvPicPr>
          <p:cNvPr id="3" name="Picture 2">
            <a:extLst>
              <a:ext uri="{FF2B5EF4-FFF2-40B4-BE49-F238E27FC236}">
                <a16:creationId xmlns:a16="http://schemas.microsoft.com/office/drawing/2014/main" id="{46B5A723-CBC6-49D1-8262-757836A03C9F}"/>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985164" y="0"/>
            <a:ext cx="2926019" cy="602673"/>
          </a:xfrm>
          <a:prstGeom prst="rect">
            <a:avLst/>
          </a:prstGeom>
          <a:noFill/>
          <a:ln>
            <a:noFill/>
          </a:ln>
        </p:spPr>
      </p:pic>
    </p:spTree>
    <p:extLst>
      <p:ext uri="{BB962C8B-B14F-4D97-AF65-F5344CB8AC3E}">
        <p14:creationId xmlns:p14="http://schemas.microsoft.com/office/powerpoint/2010/main" val="1571748212"/>
      </p:ext>
    </p:extLst>
  </p:cSld>
  <p:clrMapOvr>
    <a:masterClrMapping/>
  </p:clrMapOvr>
</p:sld>
</file>

<file path=ppt/theme/theme1.xml><?xml version="1.0" encoding="utf-8"?>
<a:theme xmlns:a="http://schemas.openxmlformats.org/drawingml/2006/main" name="RU_Template_SMLR_5-7-15">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D25DA7EFABEF439271A3FD99786188" ma:contentTypeVersion="14" ma:contentTypeDescription="Create a new document." ma:contentTypeScope="" ma:versionID="83f5729b119d806f3c9f0b5b27ae4897">
  <xsd:schema xmlns:xsd="http://www.w3.org/2001/XMLSchema" xmlns:xs="http://www.w3.org/2001/XMLSchema" xmlns:p="http://schemas.microsoft.com/office/2006/metadata/properties" xmlns:ns2="9d708fe1-499a-404b-8760-7fadc8efcb04" xmlns:ns3="0ea9a507-3a85-4b04-86ce-1835e911386e" targetNamespace="http://schemas.microsoft.com/office/2006/metadata/properties" ma:root="true" ma:fieldsID="5f94c4f7a8e175909b42d24fc7561050" ns2:_="" ns3:_="">
    <xsd:import namespace="9d708fe1-499a-404b-8760-7fadc8efcb04"/>
    <xsd:import namespace="0ea9a507-3a85-4b04-86ce-1835e911386e"/>
    <xsd:element name="properties">
      <xsd:complexType>
        <xsd:sequence>
          <xsd:element name="documentManagement">
            <xsd:complexType>
              <xsd:all>
                <xsd:element ref="ns2:MediaServiceMetadata" minOccurs="0"/>
                <xsd:element ref="ns2:MediaServiceFastMetadata" minOccurs="0"/>
                <xsd:element ref="ns2:_Flow_SignoffStatu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708fe1-499a-404b-8760-7fadc8efcb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Flow_SignoffStatus" ma:index="10" nillable="true" ma:displayName="Sign-off status" ma:internalName="Sign_x002d_off_x0020_status">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a9a507-3a85-4b04-86ce-1835e911386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9d708fe1-499a-404b-8760-7fadc8efcb04" xsi:nil="true"/>
  </documentManagement>
</p:properties>
</file>

<file path=customXml/itemProps1.xml><?xml version="1.0" encoding="utf-8"?>
<ds:datastoreItem xmlns:ds="http://schemas.openxmlformats.org/officeDocument/2006/customXml" ds:itemID="{CFDB40FE-3608-4C33-8D0C-23F0174B84F4}"/>
</file>

<file path=customXml/itemProps2.xml><?xml version="1.0" encoding="utf-8"?>
<ds:datastoreItem xmlns:ds="http://schemas.openxmlformats.org/officeDocument/2006/customXml" ds:itemID="{115B3BA8-7347-42A3-ABFF-69E372FD6FF6}"/>
</file>

<file path=customXml/itemProps3.xml><?xml version="1.0" encoding="utf-8"?>
<ds:datastoreItem xmlns:ds="http://schemas.openxmlformats.org/officeDocument/2006/customXml" ds:itemID="{F8F830C5-E20B-4A96-8175-772DA526349E}"/>
</file>

<file path=docProps/app.xml><?xml version="1.0" encoding="utf-8"?>
<Properties xmlns="http://schemas.openxmlformats.org/officeDocument/2006/extended-properties" xmlns:vt="http://schemas.openxmlformats.org/officeDocument/2006/docPropsVTypes">
  <Template/>
  <TotalTime>25341</TotalTime>
  <Words>3821</Words>
  <Application>Microsoft Office PowerPoint</Application>
  <PresentationFormat>On-screen Show (4:3)</PresentationFormat>
  <Paragraphs>379</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Palatino Linotype</vt:lpstr>
      <vt:lpstr>RU_Template_SMLR_5-7-15</vt:lpstr>
      <vt:lpstr>Community College Student Decision Making About Information Technology Programs and Careers</vt:lpstr>
      <vt:lpstr> Background and Study Goals</vt:lpstr>
      <vt:lpstr> Community College and IT Programs </vt:lpstr>
      <vt:lpstr> Importance of Informed Decisions</vt:lpstr>
      <vt:lpstr>Decision Making Theories</vt:lpstr>
      <vt:lpstr>Factors in Decision Making</vt:lpstr>
      <vt:lpstr>Influences Leading to the Decision</vt:lpstr>
      <vt:lpstr>Focus on College Influences</vt:lpstr>
      <vt:lpstr>RQ1: How do community college students make the decision to enter technician programs? How do students learn about programs and careers to decide to enter a program?   RQ2: What experiences and information influence students’ decision making about programs and careers in IT? How do college information tools and advising resources influence these decisions, particularly early in students’ enrollment?</vt:lpstr>
      <vt:lpstr>Project Activities</vt:lpstr>
      <vt:lpstr> Survey Findings</vt:lpstr>
      <vt:lpstr>Survey Distribution and N Size</vt:lpstr>
      <vt:lpstr>Survey Themes</vt:lpstr>
      <vt:lpstr>Respondent Information</vt:lpstr>
      <vt:lpstr>Educational Goals</vt:lpstr>
      <vt:lpstr>Educational Goals—Education Pathways  </vt:lpstr>
      <vt:lpstr>Knowledge of Programs</vt:lpstr>
      <vt:lpstr>Program/Career Selection</vt:lpstr>
      <vt:lpstr>Course Requirements</vt:lpstr>
      <vt:lpstr>Advising </vt:lpstr>
      <vt:lpstr>Transfer pathways</vt:lpstr>
      <vt:lpstr>Where Students Find Info—Programs </vt:lpstr>
      <vt:lpstr>Where Student Find Info—Careers </vt:lpstr>
      <vt:lpstr>Information Needs</vt:lpstr>
      <vt:lpstr>Introductory Courses</vt:lpstr>
      <vt:lpstr>Introductory Courses </vt:lpstr>
      <vt:lpstr>    Campus Practice Reviews</vt:lpstr>
      <vt:lpstr>Campus Practice Reviews</vt:lpstr>
      <vt:lpstr>Campus Practice Reviews—Advising Model</vt:lpstr>
      <vt:lpstr>Campus Practice Reviews—Advising Model Continued</vt:lpstr>
      <vt:lpstr>Campus Practice Reviews—Role of Advisor</vt:lpstr>
      <vt:lpstr>Campus Practice Reviews—Role of Faculty in Advising</vt:lpstr>
      <vt:lpstr>Campus Practice Reviews—Student Knowledge</vt:lpstr>
      <vt:lpstr>Campus Practice Reviews—Outreach</vt:lpstr>
      <vt:lpstr>Campus Practice Review Observations</vt:lpstr>
      <vt:lpstr>Next Steps</vt:lpstr>
      <vt:lpstr>Q&amp;A/Discussion</vt:lpstr>
      <vt:lpstr>Contact Information</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SMLR Communications</dc:creator>
  <cp:lastModifiedBy>Renee Edwards</cp:lastModifiedBy>
  <cp:revision>210</cp:revision>
  <cp:lastPrinted>2020-09-13T15:15:11Z</cp:lastPrinted>
  <dcterms:created xsi:type="dcterms:W3CDTF">2015-05-21T14:26:33Z</dcterms:created>
  <dcterms:modified xsi:type="dcterms:W3CDTF">2020-09-14T15:41:58Z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0x010100CAD25DA7EFABEF439271A3FD99786188</vt:lpwstr>
  </property>
  <property fmtid="{D5CDD505-2E9C-101B-9397-08002B2CF9AE}" pid="3" name="Order">
    <vt:r8>28286200</vt:r8>
  </property>
</Properties>
</file>