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63" r:id="rId5"/>
    <p:sldId id="392" r:id="rId6"/>
    <p:sldId id="272" r:id="rId7"/>
    <p:sldId id="379" r:id="rId8"/>
    <p:sldId id="323" r:id="rId9"/>
    <p:sldId id="368" r:id="rId10"/>
    <p:sldId id="369" r:id="rId11"/>
    <p:sldId id="413" r:id="rId12"/>
    <p:sldId id="414" r:id="rId13"/>
    <p:sldId id="415" r:id="rId14"/>
    <p:sldId id="416" r:id="rId15"/>
    <p:sldId id="372" r:id="rId16"/>
    <p:sldId id="417" r:id="rId17"/>
    <p:sldId id="375" r:id="rId18"/>
    <p:sldId id="418" r:id="rId19"/>
    <p:sldId id="420" r:id="rId20"/>
    <p:sldId id="423" r:id="rId21"/>
    <p:sldId id="374" r:id="rId22"/>
    <p:sldId id="424" r:id="rId23"/>
    <p:sldId id="380" r:id="rId24"/>
    <p:sldId id="425" r:id="rId25"/>
    <p:sldId id="395" r:id="rId26"/>
    <p:sldId id="419" r:id="rId27"/>
    <p:sldId id="421" r:id="rId28"/>
    <p:sldId id="422" r:id="rId29"/>
    <p:sldId id="403" r:id="rId30"/>
    <p:sldId id="430" r:id="rId31"/>
    <p:sldId id="426" r:id="rId32"/>
    <p:sldId id="394" r:id="rId33"/>
    <p:sldId id="427" r:id="rId34"/>
    <p:sldId id="400" r:id="rId35"/>
    <p:sldId id="429" r:id="rId36"/>
    <p:sldId id="410" r:id="rId37"/>
    <p:sldId id="409" r:id="rId38"/>
    <p:sldId id="361" r:id="rId39"/>
    <p:sldId id="297" r:id="rId40"/>
    <p:sldId id="291" r:id="rId41"/>
    <p:sldId id="289" r:id="rId42"/>
    <p:sldId id="344" r:id="rId43"/>
  </p:sldIdLst>
  <p:sldSz cx="9144000" cy="6858000" type="overhead"/>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80E"/>
    <a:srgbClr val="ED9205"/>
    <a:srgbClr val="EFA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53951" autoAdjust="0"/>
  </p:normalViewPr>
  <p:slideViewPr>
    <p:cSldViewPr>
      <p:cViewPr varScale="1">
        <p:scale>
          <a:sx n="61" d="100"/>
          <a:sy n="61" d="100"/>
        </p:scale>
        <p:origin x="175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hitney" userId="2f39bd35-0d25-4ea4-84f1-144fe3fadecc" providerId="ADAL" clId="{6B3EE4CF-2D02-45B7-A450-4BD1821DB214}"/>
    <pc:docChg chg="modSld">
      <pc:chgData name="Mark Whitney" userId="2f39bd35-0d25-4ea4-84f1-144fe3fadecc" providerId="ADAL" clId="{6B3EE4CF-2D02-45B7-A450-4BD1821DB214}" dt="2021-10-25T15:50:44.814" v="1" actId="962"/>
      <pc:docMkLst>
        <pc:docMk/>
      </pc:docMkLst>
      <pc:sldChg chg="modSp mod">
        <pc:chgData name="Mark Whitney" userId="2f39bd35-0d25-4ea4-84f1-144fe3fadecc" providerId="ADAL" clId="{6B3EE4CF-2D02-45B7-A450-4BD1821DB214}" dt="2021-10-25T15:50:44.814" v="1" actId="962"/>
        <pc:sldMkLst>
          <pc:docMk/>
          <pc:sldMk cId="4061341829" sldId="403"/>
        </pc:sldMkLst>
        <pc:picChg chg="mod">
          <ac:chgData name="Mark Whitney" userId="2f39bd35-0d25-4ea4-84f1-144fe3fadecc" providerId="ADAL" clId="{6B3EE4CF-2D02-45B7-A450-4BD1821DB214}" dt="2021-10-25T15:50:44.814" v="1" actId="962"/>
          <ac:picMkLst>
            <pc:docMk/>
            <pc:sldMk cId="4061341829" sldId="403"/>
            <ac:picMk id="7" creationId="{56988680-55D0-47D6-9976-20E655AF0D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DF67B2-9BED-46F7-8DD8-D52B62C45EAB}" type="datetimeFigureOut">
              <a:rPr lang="en-US" smtClean="0"/>
              <a:t>10/25/2021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4A1BC8-8BE5-48D8-98D3-F2992EB8D215}" type="slidenum">
              <a:rPr lang="en-US" smtClean="0"/>
              <a:t>‹#›</a:t>
            </a:fld>
            <a:endParaRPr lang="en-US"/>
          </a:p>
        </p:txBody>
      </p:sp>
    </p:spTree>
    <p:extLst>
      <p:ext uri="{BB962C8B-B14F-4D97-AF65-F5344CB8AC3E}">
        <p14:creationId xmlns:p14="http://schemas.microsoft.com/office/powerpoint/2010/main" val="46654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4A1BC8-8BE5-48D8-98D3-F2992EB8D215}" type="slidenum">
              <a:rPr lang="en-US" smtClean="0"/>
              <a:t>1</a:t>
            </a:fld>
            <a:endParaRPr lang="en-US"/>
          </a:p>
        </p:txBody>
      </p:sp>
    </p:spTree>
    <p:extLst>
      <p:ext uri="{BB962C8B-B14F-4D97-AF65-F5344CB8AC3E}">
        <p14:creationId xmlns:p14="http://schemas.microsoft.com/office/powerpoint/2010/main" val="475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Helping students learn self-confidence important soft skill for any occupational areas.  We know that in a post-COVID work environment things like handshakes may not longer be the norm.  So practicing a professional way to introduce yourself, and initiate a conversation, making a solid first impression is a great way to engage your students.</a:t>
            </a:r>
          </a:p>
          <a:p>
            <a:r>
              <a:rPr lang="en-US" dirty="0"/>
              <a:t>Introduce the acronym SPECIAL as a way to practice professional introductions.</a:t>
            </a:r>
          </a:p>
          <a:p>
            <a:r>
              <a:rPr lang="en-US" dirty="0"/>
              <a:t>Start with a smile, be confident.</a:t>
            </a:r>
          </a:p>
          <a:p>
            <a:r>
              <a:rPr lang="en-US" dirty="0"/>
              <a:t>Stand up straight!</a:t>
            </a:r>
          </a:p>
          <a:p>
            <a:r>
              <a:rPr lang="en-US" dirty="0"/>
              <a:t>Look ‘</a:t>
            </a:r>
            <a:r>
              <a:rPr lang="en-US" dirty="0" err="1"/>
              <a:t>em</a:t>
            </a:r>
            <a:r>
              <a:rPr lang="en-US" dirty="0"/>
              <a:t> in the eye</a:t>
            </a:r>
          </a:p>
          <a:p>
            <a:r>
              <a:rPr lang="en-US" dirty="0"/>
              <a:t>Be positive and self confident – you are worth getting to know</a:t>
            </a:r>
          </a:p>
          <a:p>
            <a:r>
              <a:rPr lang="en-US" dirty="0"/>
              <a:t>Introduce yourself – practice what you’d say in a short elevator speech about yourself</a:t>
            </a:r>
          </a:p>
          <a:p>
            <a:r>
              <a:rPr lang="en-US" dirty="0"/>
              <a:t>Ask questions to show you are engaged and interested</a:t>
            </a:r>
          </a:p>
          <a:p>
            <a:r>
              <a:rPr lang="en-US" dirty="0"/>
              <a:t>Learn and listen from the other person by using active listening techniques</a:t>
            </a:r>
          </a:p>
          <a:p>
            <a:endParaRPr lang="en-US" dirty="0"/>
          </a:p>
          <a:p>
            <a:r>
              <a:rPr lang="en-US" dirty="0"/>
              <a:t>Have students pair up and practice with each other.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10</a:t>
            </a:fld>
            <a:endParaRPr lang="en-US"/>
          </a:p>
        </p:txBody>
      </p:sp>
    </p:spTree>
    <p:extLst>
      <p:ext uri="{BB962C8B-B14F-4D97-AF65-F5344CB8AC3E}">
        <p14:creationId xmlns:p14="http://schemas.microsoft.com/office/powerpoint/2010/main" val="153094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So starting with a strong introduction is a great quick way to engage your students.  Now we will share a variety of other lesson activities you can use to engage students as you introduce leadership soft skills. Here is one way you can use scenarios to teach the skill of trust.</a:t>
            </a:r>
            <a:endParaRPr lang="en-US" dirty="0"/>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11</a:t>
            </a:fld>
            <a:endParaRPr lang="en-US"/>
          </a:p>
        </p:txBody>
      </p:sp>
    </p:spTree>
    <p:extLst>
      <p:ext uri="{BB962C8B-B14F-4D97-AF65-F5344CB8AC3E}">
        <p14:creationId xmlns:p14="http://schemas.microsoft.com/office/powerpoint/2010/main" val="176495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Helping students learn about how trust and confidentiality are important to leadership is key.</a:t>
            </a:r>
          </a:p>
          <a:p>
            <a:endParaRPr lang="en-US" dirty="0"/>
          </a:p>
          <a:p>
            <a:r>
              <a:rPr lang="en-US" sz="1200" kern="1200" dirty="0">
                <a:solidFill>
                  <a:schemeClr val="tx1"/>
                </a:solidFill>
                <a:effectLst/>
                <a:latin typeface="+mn-lt"/>
                <a:ea typeface="+mn-ea"/>
                <a:cs typeface="+mn-cs"/>
              </a:rPr>
              <a:t>Using confidentiality is a great strategy for building trust. It is important to keep any confidence that you have been entrusted with by someone else. You can’t expect to be an effective leader if you betray the trust someone has placed upon you. One of the most common signs of someone who cannot be trusted with confidential information is the person who says, “So-and-so told me this in confidence, but I know you won’t say anything.” While you may feel special that this person trusts you, what about the person whose information they promised not to divulge? Has this ever happened to you or with someone you trusted? Have students share any examples they are comfortable with.</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Discussion questions could be:</a:t>
            </a:r>
          </a:p>
          <a:p>
            <a:pPr lvl="0"/>
            <a:r>
              <a:rPr lang="en-US" sz="1200" kern="1200" dirty="0">
                <a:solidFill>
                  <a:schemeClr val="tx1"/>
                </a:solidFill>
                <a:effectLst/>
                <a:latin typeface="+mn-lt"/>
                <a:ea typeface="+mn-ea"/>
                <a:cs typeface="+mn-cs"/>
              </a:rPr>
              <a:t>Are you someone who can be trusted with private and confidential information? Why or why not?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gauge your trustworthiness in this area, ask yourself how you would handle the following scenario.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Divide your class into small groups of three or four students. Give students a </a:t>
            </a:r>
            <a:r>
              <a:rPr lang="en-US" sz="1200" i="1" kern="1200" dirty="0">
                <a:solidFill>
                  <a:schemeClr val="tx1"/>
                </a:solidFill>
                <a:effectLst/>
                <a:latin typeface="+mn-lt"/>
                <a:ea typeface="+mn-ea"/>
                <a:cs typeface="+mn-cs"/>
              </a:rPr>
              <a:t>Confidentiality Scenario</a:t>
            </a:r>
            <a:r>
              <a:rPr lang="en-US" sz="1200" kern="1200" dirty="0">
                <a:solidFill>
                  <a:schemeClr val="tx1"/>
                </a:solidFill>
                <a:effectLst/>
                <a:latin typeface="+mn-lt"/>
                <a:ea typeface="+mn-ea"/>
                <a:cs typeface="+mn-cs"/>
              </a:rPr>
              <a:t>.  You can use one for everyone group or come up with several so each group has their own.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each group come to a consensus as to how they would recommend handling each scenario, along with the reason(s) why they chose their answer.</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Scenario: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friend, who is also your partner and co-owner of the restaurant, decides to go solo and open his own restaurant. It will directly compete against you. You’ve been through a lot together and have plenty of information that could negatively influence his reputation. Do you leak this information?</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Bring the class back together. Have each group choose one scenario to read through and then have a representative from the group explain their answer as well as why they chose to handle the scenario the way that they did. When you keep things confidential that should remain confidential, you will gain the reputation as a person who can be trusted and grow strong in character and value.</a:t>
            </a: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12</a:t>
            </a:fld>
            <a:endParaRPr lang="en-US"/>
          </a:p>
        </p:txBody>
      </p:sp>
    </p:spTree>
    <p:extLst>
      <p:ext uri="{BB962C8B-B14F-4D97-AF65-F5344CB8AC3E}">
        <p14:creationId xmlns:p14="http://schemas.microsoft.com/office/powerpoint/2010/main" val="275589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a:p>
            <a:r>
              <a:rPr lang="en-US" sz="1200" kern="1200" dirty="0">
                <a:solidFill>
                  <a:schemeClr val="tx1"/>
                </a:solidFill>
                <a:effectLst/>
                <a:latin typeface="+mn-lt"/>
                <a:ea typeface="+mn-ea"/>
                <a:cs typeface="+mn-cs"/>
              </a:rPr>
              <a:t>Conflicts in the workplace can be a distraction, destroy motivation, reduce productivity, and lead to anger and frustration overall. As a leader, it is your job to successfully facilitate conflict resolution. We know that some conflict is natural in the workplace and can many times lead to healthy discussions and innovative solutions. There are five conflict approach styles to choose from according to the Thomas/Kilmann Model.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13</a:t>
            </a:fld>
            <a:endParaRPr lang="en-US"/>
          </a:p>
        </p:txBody>
      </p:sp>
    </p:spTree>
    <p:extLst>
      <p:ext uri="{BB962C8B-B14F-4D97-AF65-F5344CB8AC3E}">
        <p14:creationId xmlns:p14="http://schemas.microsoft.com/office/powerpoint/2010/main" val="176995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 an overview of the 5 conflict approach styles: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Competing</a:t>
            </a:r>
            <a:r>
              <a:rPr lang="en-US" sz="1200" kern="1200" dirty="0">
                <a:solidFill>
                  <a:schemeClr val="tx1"/>
                </a:solidFill>
                <a:effectLst/>
                <a:latin typeface="+mn-lt"/>
                <a:ea typeface="+mn-ea"/>
                <a:cs typeface="+mn-cs"/>
              </a:rPr>
              <a:t>: Leaders use their position, knowledge, or persuasion to control subordinates. This style is typically used in emergencies when a decision must be made quickly using autocratic leadership to resolve a problem. </a:t>
            </a:r>
          </a:p>
          <a:p>
            <a:r>
              <a:rPr lang="en-US" sz="1200" b="1" kern="1200" dirty="0">
                <a:solidFill>
                  <a:schemeClr val="tx1"/>
                </a:solidFill>
                <a:effectLst/>
                <a:latin typeface="+mn-lt"/>
                <a:ea typeface="+mn-ea"/>
                <a:cs typeface="+mn-cs"/>
              </a:rPr>
              <a:t>Collaborating</a:t>
            </a:r>
            <a:r>
              <a:rPr lang="en-US" sz="1200" kern="1200" dirty="0">
                <a:solidFill>
                  <a:schemeClr val="tx1"/>
                </a:solidFill>
                <a:effectLst/>
                <a:latin typeface="+mn-lt"/>
                <a:ea typeface="+mn-ea"/>
                <a:cs typeface="+mn-cs"/>
              </a:rPr>
              <a:t>: This participatory leadership style fosters an environment of cooperation and collaboration. Employees learn to function and solve problems as a team. </a:t>
            </a:r>
          </a:p>
          <a:p>
            <a:r>
              <a:rPr lang="en-US" sz="1200" b="1" kern="1200" dirty="0">
                <a:solidFill>
                  <a:schemeClr val="tx1"/>
                </a:solidFill>
                <a:effectLst/>
                <a:latin typeface="+mn-lt"/>
                <a:ea typeface="+mn-ea"/>
                <a:cs typeface="+mn-cs"/>
              </a:rPr>
              <a:t>Compromising</a:t>
            </a:r>
            <a:r>
              <a:rPr lang="en-US" sz="1200" kern="1200" dirty="0">
                <a:solidFill>
                  <a:schemeClr val="tx1"/>
                </a:solidFill>
                <a:effectLst/>
                <a:latin typeface="+mn-lt"/>
                <a:ea typeface="+mn-ea"/>
                <a:cs typeface="+mn-cs"/>
              </a:rPr>
              <a:t>: Both sides in the conflict give up something to gain an agreement. Leaders using this approach encourage team members to concede when necessary to maintain productivity rather than continuing to argue. </a:t>
            </a:r>
          </a:p>
          <a:p>
            <a:r>
              <a:rPr lang="en-US" sz="1200" b="1" kern="1200" dirty="0">
                <a:solidFill>
                  <a:schemeClr val="tx1"/>
                </a:solidFill>
                <a:effectLst/>
                <a:latin typeface="+mn-lt"/>
                <a:ea typeface="+mn-ea"/>
                <a:cs typeface="+mn-cs"/>
              </a:rPr>
              <a:t>Avoiding</a:t>
            </a:r>
            <a:r>
              <a:rPr lang="en-US" sz="1200" kern="1200" dirty="0">
                <a:solidFill>
                  <a:schemeClr val="tx1"/>
                </a:solidFill>
                <a:effectLst/>
                <a:latin typeface="+mn-lt"/>
                <a:ea typeface="+mn-ea"/>
                <a:cs typeface="+mn-cs"/>
              </a:rPr>
              <a:t>: This strategy means ignoring the conflict. Effective leaders recognize that delegating conflict resolution to a third party on occasion can be effective in situations where emotions run high and mitigates the temptation to ignore the issues. </a:t>
            </a:r>
          </a:p>
          <a:p>
            <a:r>
              <a:rPr lang="en-US" sz="1200" b="1" kern="1200" dirty="0">
                <a:solidFill>
                  <a:schemeClr val="tx1"/>
                </a:solidFill>
                <a:effectLst/>
                <a:latin typeface="+mn-lt"/>
                <a:ea typeface="+mn-ea"/>
                <a:cs typeface="+mn-cs"/>
              </a:rPr>
              <a:t>Accommodating:</a:t>
            </a:r>
            <a:r>
              <a:rPr lang="en-US" sz="1200" kern="1200" dirty="0">
                <a:solidFill>
                  <a:schemeClr val="tx1"/>
                </a:solidFill>
                <a:effectLst/>
                <a:latin typeface="+mn-lt"/>
                <a:ea typeface="+mn-ea"/>
                <a:cs typeface="+mn-cs"/>
              </a:rPr>
              <a:t> For the greater good of the team, a team member may surrender their position. When the stakes are low, this can promote unity and foster a productive environment. However, this doesn’t work in the long term.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read through a workplace scenario and are tasked with using a conflict approach style to solve it.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516464-87EF-4A36-9065-04DEE083892E}" type="slidenum">
              <a:rPr lang="en-US" smtClean="0"/>
              <a:t>14</a:t>
            </a:fld>
            <a:endParaRPr lang="en-US"/>
          </a:p>
        </p:txBody>
      </p:sp>
    </p:spTree>
    <p:extLst>
      <p:ext uri="{BB962C8B-B14F-4D97-AF65-F5344CB8AC3E}">
        <p14:creationId xmlns:p14="http://schemas.microsoft.com/office/powerpoint/2010/main" val="419198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was</a:t>
            </a:r>
            <a:r>
              <a:rPr lang="en-US" sz="1200" kern="1200" baseline="0" dirty="0">
                <a:solidFill>
                  <a:schemeClr val="tx1"/>
                </a:solidFill>
                <a:effectLst/>
                <a:latin typeface="+mn-lt"/>
                <a:ea typeface="+mn-ea"/>
                <a:cs typeface="+mn-cs"/>
              </a:rPr>
              <a:t> recently in an Illinois CTE teacher’s classroom, and the instructor, who had come from industry, was lamenting the fact that her students couldn’t communicate, didn’t know the value of showing up on time,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Well, a great place to start developing those skills is in the classroom – especially if they are not experiencing those requirements anywhere else. By demanding professionalism, you’re setting your students up to succeed in the workplace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said, the key here is consistency. </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Every day, make sure your students know they’re expected to:</a:t>
            </a:r>
          </a:p>
          <a:p>
            <a:pPr marL="1085850" lvl="2" indent="-171450">
              <a:buFont typeface="Arial" panose="020B0604020202020204" pitchFamily="34" charset="0"/>
              <a:buChar char="•"/>
            </a:pPr>
            <a:r>
              <a:rPr lang="en-US" dirty="0"/>
              <a:t>Arrive on time</a:t>
            </a:r>
          </a:p>
          <a:p>
            <a:pPr marL="1085850" lvl="2" indent="-171450">
              <a:buFont typeface="Arial" panose="020B0604020202020204" pitchFamily="34" charset="0"/>
              <a:buChar char="•"/>
            </a:pPr>
            <a:r>
              <a:rPr lang="en-US" dirty="0"/>
              <a:t>Come prepared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Use proper </a:t>
            </a:r>
            <a:r>
              <a:rPr lang="en-US" dirty="0"/>
              <a:t>spelling and punctuation</a:t>
            </a:r>
          </a:p>
          <a:p>
            <a:pPr marL="1085850" lvl="2" indent="-171450">
              <a:buFont typeface="Arial" panose="020B0604020202020204" pitchFamily="34" charset="0"/>
              <a:buChar char="•"/>
            </a:pPr>
            <a:r>
              <a:rPr lang="en-US" dirty="0"/>
              <a:t>Dress for success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we know you might</a:t>
            </a:r>
            <a:r>
              <a:rPr lang="en-US" sz="1200" kern="1200" baseline="0" dirty="0">
                <a:solidFill>
                  <a:schemeClr val="tx1"/>
                </a:solidFill>
                <a:effectLst/>
                <a:latin typeface="+mn-lt"/>
                <a:ea typeface="+mn-ea"/>
                <a:cs typeface="+mn-cs"/>
              </a:rPr>
              <a:t> not be able to do every one of these items every day. The idea is to mimic a work environment, and get your students used to those professional habits. </a:t>
            </a: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15</a:t>
            </a:fld>
            <a:endParaRPr lang="en-US"/>
          </a:p>
        </p:txBody>
      </p:sp>
    </p:spTree>
    <p:extLst>
      <p:ext uri="{BB962C8B-B14F-4D97-AF65-F5344CB8AC3E}">
        <p14:creationId xmlns:p14="http://schemas.microsoft.com/office/powerpoint/2010/main" val="59382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Begin by introducing the definition of the term ‘professionalism’ to the class. The Merriam-Webster dictionary defines professionalism as “the conduct, aims, or qualities that characterize or mark a profession or a professional person” and it defines a profession as "a calling requiring specialized knowledge and often long and intensive academic preparation.“ Professionalism integrates a number of different attributes which, together, serve to identify and define a professional</a:t>
            </a:r>
            <a:r>
              <a:rPr lang="en-US" sz="1200" b="1"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Have students complete answer the question </a:t>
            </a:r>
            <a:r>
              <a:rPr lang="en-US" sz="1200" b="0" i="1" kern="1200" dirty="0">
                <a:solidFill>
                  <a:schemeClr val="tx1"/>
                </a:solidFill>
                <a:effectLst/>
                <a:latin typeface="+mn-lt"/>
                <a:ea typeface="+mn-ea"/>
                <a:cs typeface="+mn-cs"/>
              </a:rPr>
              <a:t>What are the Attributes of a Professional?</a:t>
            </a:r>
            <a:r>
              <a:rPr lang="en-US" sz="1200" b="0" kern="1200" dirty="0">
                <a:solidFill>
                  <a:schemeClr val="tx1"/>
                </a:solidFill>
                <a:effectLst/>
                <a:latin typeface="+mn-lt"/>
                <a:ea typeface="+mn-ea"/>
                <a:cs typeface="+mn-cs"/>
              </a:rPr>
              <a:t>. Give them five minutes to identify as many professional attributes as they can.</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Continue by sharing an image with a professionalism saying – there are many in google.</a:t>
            </a:r>
          </a:p>
          <a:p>
            <a:pPr lvl="0"/>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Most of the attributes or characteristics of a professional can be summarized as how you act, how you look, and how you think. Ask students to share the attributes they identified in the previous step.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Provide some thought-provoking questions to facilitate discussion. Are professionalism and leadership the same thing? Are there characteristics that you would consider professional, but not characteristic of a leader? Why or why not?</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16</a:t>
            </a:fld>
            <a:endParaRPr lang="en-US"/>
          </a:p>
        </p:txBody>
      </p:sp>
    </p:spTree>
    <p:extLst>
      <p:ext uri="{BB962C8B-B14F-4D97-AF65-F5344CB8AC3E}">
        <p14:creationId xmlns:p14="http://schemas.microsoft.com/office/powerpoint/2010/main" val="290575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a:p>
            <a:pPr lvl="0"/>
            <a:r>
              <a:rPr lang="en-US" sz="1200" b="0" kern="1200" dirty="0">
                <a:solidFill>
                  <a:schemeClr val="tx1"/>
                </a:solidFill>
                <a:effectLst/>
                <a:latin typeface="+mn-lt"/>
                <a:ea typeface="+mn-ea"/>
                <a:cs typeface="+mn-cs"/>
              </a:rPr>
              <a:t>As a leader, there is a difference between telling people what to do and working with employees on professional development. A core competency for an effective leader is coaching skill, which focuses on developing employees.  One way you can introduce the concept of coaching as a leader is through a </a:t>
            </a:r>
            <a:r>
              <a:rPr lang="en-US" sz="1200" b="0" kern="1200" dirty="0" err="1">
                <a:solidFill>
                  <a:schemeClr val="tx1"/>
                </a:solidFill>
                <a:effectLst/>
                <a:latin typeface="+mn-lt"/>
                <a:ea typeface="+mn-ea"/>
                <a:cs typeface="+mn-cs"/>
              </a:rPr>
              <a:t>Tedtalk</a:t>
            </a:r>
            <a:r>
              <a:rPr lang="en-US" sz="1200" b="0" kern="1200" dirty="0">
                <a:solidFill>
                  <a:schemeClr val="tx1"/>
                </a:solidFill>
                <a:effectLst/>
                <a:latin typeface="+mn-lt"/>
                <a:ea typeface="+mn-ea"/>
                <a:cs typeface="+mn-cs"/>
              </a:rPr>
              <a:t>. If you google ‘coaching’ you’ll find many that could be used. Here is one example that I found that runs about 18 minutes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17</a:t>
            </a:fld>
            <a:endParaRPr lang="en-US"/>
          </a:p>
        </p:txBody>
      </p:sp>
    </p:spTree>
    <p:extLst>
      <p:ext uri="{BB962C8B-B14F-4D97-AF65-F5344CB8AC3E}">
        <p14:creationId xmlns:p14="http://schemas.microsoft.com/office/powerpoint/2010/main" val="327242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identify coaching skills that leaders should have.  Students could write them on a piece of paper individually or you could ask this question as a class exercise and come up with a master list.</a:t>
            </a:r>
          </a:p>
          <a:p>
            <a:endParaRPr lang="en-US" baseline="0" dirty="0"/>
          </a:p>
          <a:p>
            <a:r>
              <a:rPr lang="en-US" baseline="0" dirty="0"/>
              <a:t>Share these 10 if not on the list:</a:t>
            </a:r>
          </a:p>
          <a:p>
            <a:endParaRPr lang="en-US" baseline="0" dirty="0"/>
          </a:p>
          <a:p>
            <a:pPr lvl="0"/>
            <a:r>
              <a:rPr lang="en-US" sz="1200" kern="1200" dirty="0">
                <a:solidFill>
                  <a:schemeClr val="tx1"/>
                </a:solidFill>
                <a:effectLst/>
                <a:latin typeface="+mn-lt"/>
                <a:ea typeface="+mn-ea"/>
                <a:cs typeface="+mn-cs"/>
              </a:rPr>
              <a:t>Recognize strengths: Embrace and capitalize on the strength of each team member.</a:t>
            </a:r>
          </a:p>
          <a:p>
            <a:pPr lvl="0"/>
            <a:r>
              <a:rPr lang="en-US" sz="1200" kern="1200" dirty="0">
                <a:solidFill>
                  <a:schemeClr val="tx1"/>
                </a:solidFill>
                <a:effectLst/>
                <a:latin typeface="+mn-lt"/>
                <a:ea typeface="+mn-ea"/>
                <a:cs typeface="+mn-cs"/>
              </a:rPr>
              <a:t>Practice involved detachment: Be fully engaged emotionally while remaining non-judgmental and objective. </a:t>
            </a:r>
          </a:p>
          <a:p>
            <a:pPr lvl="0"/>
            <a:r>
              <a:rPr lang="en-US" sz="1200" kern="1200" dirty="0">
                <a:solidFill>
                  <a:schemeClr val="tx1"/>
                </a:solidFill>
                <a:effectLst/>
                <a:latin typeface="+mn-lt"/>
                <a:ea typeface="+mn-ea"/>
                <a:cs typeface="+mn-cs"/>
              </a:rPr>
              <a:t>Own the results: Be accountable when things go well and when they do not so that you can improve and grow.</a:t>
            </a:r>
          </a:p>
          <a:p>
            <a:pPr lvl="0"/>
            <a:r>
              <a:rPr lang="en-US" sz="1200" kern="1200" dirty="0">
                <a:solidFill>
                  <a:schemeClr val="tx1"/>
                </a:solidFill>
                <a:effectLst/>
                <a:latin typeface="+mn-lt"/>
                <a:ea typeface="+mn-ea"/>
                <a:cs typeface="+mn-cs"/>
              </a:rPr>
              <a:t>Show empathy: Connect with others by walking in their shoes, without an agenda or judgment.</a:t>
            </a:r>
          </a:p>
          <a:p>
            <a:pPr lvl="0"/>
            <a:r>
              <a:rPr lang="en-US" sz="1200" kern="1200" dirty="0">
                <a:solidFill>
                  <a:schemeClr val="tx1"/>
                </a:solidFill>
                <a:effectLst/>
                <a:latin typeface="+mn-lt"/>
                <a:ea typeface="+mn-ea"/>
                <a:cs typeface="+mn-cs"/>
              </a:rPr>
              <a:t>Know how to partner: Pull with and for team members. Don’t direct, but ensure that individuals are heard, valued, and validated.</a:t>
            </a:r>
          </a:p>
          <a:p>
            <a:pPr lvl="0"/>
            <a:r>
              <a:rPr lang="en-US" sz="1200" kern="1200" dirty="0">
                <a:solidFill>
                  <a:schemeClr val="tx1"/>
                </a:solidFill>
                <a:effectLst/>
                <a:latin typeface="+mn-lt"/>
                <a:ea typeface="+mn-ea"/>
                <a:cs typeface="+mn-cs"/>
              </a:rPr>
              <a:t>Remain curious: This is the difference between knowing and discovering. Encourage consideration and inclusivity.</a:t>
            </a:r>
          </a:p>
          <a:p>
            <a:r>
              <a:rPr lang="en-US" sz="1200" kern="1200" dirty="0">
                <a:solidFill>
                  <a:schemeClr val="tx1"/>
                </a:solidFill>
                <a:effectLst/>
                <a:latin typeface="+mn-lt"/>
                <a:ea typeface="+mn-ea"/>
                <a:cs typeface="+mn-cs"/>
              </a:rPr>
              <a:t>Ability to pick up on and give subtle communication: Listen for what is said and what is NOT said.</a:t>
            </a:r>
          </a:p>
          <a:p>
            <a:r>
              <a:rPr lang="en-US" sz="1200" kern="1200" dirty="0">
                <a:solidFill>
                  <a:schemeClr val="tx1"/>
                </a:solidFill>
                <a:effectLst/>
                <a:latin typeface="+mn-lt"/>
                <a:ea typeface="+mn-ea"/>
                <a:cs typeface="+mn-cs"/>
              </a:rPr>
              <a:t>Develop a process that you can replicate: Find a coaching methodology that works and refine it so that it is efficient and replicable.</a:t>
            </a:r>
          </a:p>
          <a:p>
            <a:r>
              <a:rPr lang="en-US" sz="1200" kern="1200" dirty="0">
                <a:solidFill>
                  <a:schemeClr val="tx1"/>
                </a:solidFill>
                <a:effectLst/>
                <a:latin typeface="+mn-lt"/>
                <a:ea typeface="+mn-ea"/>
                <a:cs typeface="+mn-cs"/>
              </a:rPr>
              <a:t>Ask open-ended questions: Create openings for new action. Don’t just problem-solve!</a:t>
            </a:r>
          </a:p>
          <a:p>
            <a:r>
              <a:rPr lang="en-US" sz="1200" kern="1200" dirty="0">
                <a:solidFill>
                  <a:schemeClr val="tx1"/>
                </a:solidFill>
                <a:effectLst/>
                <a:latin typeface="+mn-lt"/>
                <a:ea typeface="+mn-ea"/>
                <a:cs typeface="+mn-cs"/>
              </a:rPr>
              <a:t>Create a strategic vision for transformation: Set visions for others to reach for and to achieve greater for themselves.</a:t>
            </a:r>
          </a:p>
          <a:p>
            <a:endParaRPr lang="en-US" baseline="0" dirty="0"/>
          </a:p>
          <a:p>
            <a:r>
              <a:rPr lang="en-US" baseline="0" dirty="0"/>
              <a:t>Now using these 10 skills, share the following scenario (or create one of your own).  After reading it to the class, ask students how they could use some leadership skills to coach their employee in the scenario.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are the manager at a local convenience store. On Monday, you observed your cashier, Michael, being rude to a customer. The customer said that they received the wrong drink. Michael said he gave them just what they ordered and that he was right. He said he would not give them a new drink unless they paid for it. The customer walked away very angry and left the building.</a:t>
            </a:r>
          </a:p>
          <a:p>
            <a:endParaRPr lang="en-US" baseline="0" dirty="0"/>
          </a:p>
        </p:txBody>
      </p:sp>
      <p:sp>
        <p:nvSpPr>
          <p:cNvPr id="4" name="Slide Number Placeholder 3"/>
          <p:cNvSpPr>
            <a:spLocks noGrp="1"/>
          </p:cNvSpPr>
          <p:nvPr>
            <p:ph type="sldNum" sz="quarter" idx="10"/>
          </p:nvPr>
        </p:nvSpPr>
        <p:spPr/>
        <p:txBody>
          <a:bodyPr/>
          <a:lstStyle/>
          <a:p>
            <a:fld id="{CE516464-87EF-4A36-9065-04DEE083892E}" type="slidenum">
              <a:rPr lang="en-US" smtClean="0"/>
              <a:t>18</a:t>
            </a:fld>
            <a:endParaRPr lang="en-US"/>
          </a:p>
        </p:txBody>
      </p:sp>
    </p:spTree>
    <p:extLst>
      <p:ext uri="{BB962C8B-B14F-4D97-AF65-F5344CB8AC3E}">
        <p14:creationId xmlns:p14="http://schemas.microsoft.com/office/powerpoint/2010/main" val="1941615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a:p>
            <a:r>
              <a:rPr lang="en-US" sz="1200" b="0" i="0" kern="1200" dirty="0">
                <a:solidFill>
                  <a:schemeClr val="tx1"/>
                </a:solidFill>
                <a:effectLst/>
                <a:latin typeface="+mn-lt"/>
                <a:ea typeface="+mn-ea"/>
                <a:cs typeface="+mn-cs"/>
              </a:rPr>
              <a:t>Smart goals is a goal-setting technique that allows leaders the opportunity to set actionable objectives that receive results. Many managers and leaders may use this method to further breakdown longstanding vague or unclear goals. Each letter in the acronym is a principle that can be used in the process to create goals that make sense.</a:t>
            </a:r>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19</a:t>
            </a:fld>
            <a:endParaRPr lang="en-US"/>
          </a:p>
        </p:txBody>
      </p:sp>
    </p:spTree>
    <p:extLst>
      <p:ext uri="{BB962C8B-B14F-4D97-AF65-F5344CB8AC3E}">
        <p14:creationId xmlns:p14="http://schemas.microsoft.com/office/powerpoint/2010/main" val="131094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Do your students understand the importance of vision, diplomacy, coaching or team building? Whatever career path they choose, employability skills, or soft skills, will help them succeed as leaders. In this session, we share tips and best practices for integrating the leadership skills into any program to teach students the soft skills they'll need for leadership beyond the classroom. </a:t>
            </a: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2</a:t>
            </a:fld>
            <a:endParaRPr lang="en-US"/>
          </a:p>
        </p:txBody>
      </p:sp>
    </p:spTree>
    <p:extLst>
      <p:ext uri="{BB962C8B-B14F-4D97-AF65-F5344CB8AC3E}">
        <p14:creationId xmlns:p14="http://schemas.microsoft.com/office/powerpoint/2010/main" val="63144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Share a scenario and have students write a smart goal for Maria: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Maria is a recent college graduate. She has a degree in interior design. It has always been a dream of hers to start her own business using her own designs for things like office spaces. She likes the idea of having her own business so she can work when she wants and travel. She loves to travel with her family and she uses some of the pictures from her trips in her room designs. She would really like to be able to quit her part-time job in a couple of years to run her own business full time.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Maria’s broad goal is: I want to start a business.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Now, write a SMART goal to help Maria.</a:t>
            </a: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516464-87EF-4A36-9065-04DEE083892E}" type="slidenum">
              <a:rPr lang="en-US" smtClean="0"/>
              <a:t>20</a:t>
            </a:fld>
            <a:endParaRPr lang="en-US"/>
          </a:p>
        </p:txBody>
      </p:sp>
    </p:spTree>
    <p:extLst>
      <p:ext uri="{BB962C8B-B14F-4D97-AF65-F5344CB8AC3E}">
        <p14:creationId xmlns:p14="http://schemas.microsoft.com/office/powerpoint/2010/main" val="3813558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Diplomacy in leadership refers to the use of tact in such a way that negotiations, policies, conflicts, interests, and benefits are agreed upon, and both parties are happy with the outcome. It is a unique skill set that some people have naturally while others develop through practice, trial and error. A leader who uses diplomacy and tact excels.  This activity will help students understand what diplomacy and tact are and how to use these skills in the workplace.</a:t>
            </a:r>
          </a:p>
          <a:p>
            <a:endParaRPr lang="en-US" dirty="0"/>
          </a:p>
          <a:p>
            <a:r>
              <a:rPr lang="en-US" dirty="0"/>
              <a:t>Share the following strategies for communicating with tact:</a:t>
            </a:r>
          </a:p>
          <a:p>
            <a:endParaRPr lang="en-US" dirty="0"/>
          </a:p>
          <a:p>
            <a:pPr marL="342900" marR="0" lvl="0" indent="-342900">
              <a:spcBef>
                <a:spcPts val="0"/>
              </a:spcBef>
              <a:spcAft>
                <a:spcPts val="0"/>
              </a:spcAft>
              <a:buFont typeface="Symbol" panose="05050102010706020507" pitchFamily="18" charset="2"/>
              <a:buChar char=""/>
            </a:pPr>
            <a:r>
              <a:rPr lang="en-US" sz="1200" dirty="0">
                <a:ea typeface="Calibri" panose="020F0502020204030204" pitchFamily="34" charset="0"/>
                <a:cs typeface="Times New Roman" panose="02020603050405020304" pitchFamily="18" charset="0"/>
              </a:rPr>
              <a:t>Consider the other person’s viewpoint and acknowledge it. </a:t>
            </a:r>
          </a:p>
          <a:p>
            <a:pPr marL="342900" marR="0" lvl="0" indent="-342900">
              <a:spcBef>
                <a:spcPts val="0"/>
              </a:spcBef>
              <a:spcAft>
                <a:spcPts val="0"/>
              </a:spcAft>
              <a:buFont typeface="Symbol" panose="05050102010706020507" pitchFamily="18" charset="2"/>
              <a:buChar char=""/>
            </a:pPr>
            <a:r>
              <a:rPr lang="en-US" sz="1200" dirty="0">
                <a:ea typeface="Calibri" panose="020F0502020204030204" pitchFamily="34" charset="0"/>
                <a:cs typeface="Times New Roman" panose="02020603050405020304" pitchFamily="18" charset="0"/>
              </a:rPr>
              <a:t>Consider cultural differences. </a:t>
            </a:r>
          </a:p>
          <a:p>
            <a:pPr marL="342900" marR="0" lvl="0" indent="-342900">
              <a:spcBef>
                <a:spcPts val="0"/>
              </a:spcBef>
              <a:spcAft>
                <a:spcPts val="0"/>
              </a:spcAft>
              <a:buFont typeface="Symbol" panose="05050102010706020507" pitchFamily="18" charset="2"/>
              <a:buChar char=""/>
            </a:pPr>
            <a:r>
              <a:rPr lang="en-US" sz="1200" dirty="0">
                <a:ea typeface="Calibri" panose="020F0502020204030204" pitchFamily="34" charset="0"/>
                <a:cs typeface="Times New Roman" panose="02020603050405020304" pitchFamily="18" charset="0"/>
              </a:rPr>
              <a:t>Be discreet. </a:t>
            </a:r>
          </a:p>
          <a:p>
            <a:pPr marL="342900" marR="0" lvl="0" indent="-342900">
              <a:spcBef>
                <a:spcPts val="0"/>
              </a:spcBef>
              <a:spcAft>
                <a:spcPts val="0"/>
              </a:spcAft>
              <a:buFont typeface="Symbol" panose="05050102010706020507" pitchFamily="18" charset="2"/>
              <a:buChar char=""/>
            </a:pPr>
            <a:r>
              <a:rPr lang="en-US" sz="1200" dirty="0">
                <a:ea typeface="Calibri" panose="020F0502020204030204" pitchFamily="34" charset="0"/>
                <a:cs typeface="Times New Roman" panose="02020603050405020304" pitchFamily="18" charset="0"/>
              </a:rPr>
              <a:t>Be gracious at all times. </a:t>
            </a:r>
          </a:p>
          <a:p>
            <a:pPr marL="342900" marR="0" lvl="0" indent="-342900">
              <a:spcBef>
                <a:spcPts val="0"/>
              </a:spcBef>
              <a:spcAft>
                <a:spcPts val="0"/>
              </a:spcAft>
              <a:buFont typeface="Symbol" panose="05050102010706020507" pitchFamily="18" charset="2"/>
              <a:buChar char=""/>
            </a:pPr>
            <a:r>
              <a:rPr lang="en-US" sz="1200" dirty="0">
                <a:ea typeface="Calibri" panose="020F0502020204030204" pitchFamily="34" charset="0"/>
                <a:cs typeface="Times New Roman" panose="02020603050405020304" pitchFamily="18" charset="0"/>
              </a:rPr>
              <a:t>Have empathy. </a:t>
            </a:r>
          </a:p>
          <a:p>
            <a:pPr marL="342900" marR="0" lvl="0" indent="-342900">
              <a:spcBef>
                <a:spcPts val="0"/>
              </a:spcBef>
              <a:spcAft>
                <a:spcPts val="0"/>
              </a:spcAft>
              <a:buFont typeface="Symbol" panose="05050102010706020507" pitchFamily="18" charset="2"/>
              <a:buChar char=""/>
            </a:pPr>
            <a:r>
              <a:rPr lang="en-US" sz="1200" dirty="0">
                <a:ea typeface="Calibri" panose="020F0502020204030204" pitchFamily="34" charset="0"/>
                <a:cs typeface="Times New Roman" panose="02020603050405020304" pitchFamily="18" charset="0"/>
              </a:rPr>
              <a:t>Be an active listener. </a:t>
            </a:r>
          </a:p>
          <a:p>
            <a:pPr marL="342900" marR="0" lvl="0" indent="-342900">
              <a:spcBef>
                <a:spcPts val="0"/>
              </a:spcBef>
              <a:spcAft>
                <a:spcPts val="0"/>
              </a:spcAft>
              <a:buFont typeface="Symbol" panose="05050102010706020507" pitchFamily="18" charset="2"/>
              <a:buChar char=""/>
            </a:pPr>
            <a:r>
              <a:rPr lang="en-US" sz="1200" dirty="0">
                <a:ea typeface="Calibri" panose="020F0502020204030204" pitchFamily="34" charset="0"/>
                <a:cs typeface="Times New Roman" panose="02020603050405020304" pitchFamily="18" charset="0"/>
              </a:rPr>
              <a:t>Be respectful.  </a:t>
            </a: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21</a:t>
            </a:fld>
            <a:endParaRPr lang="en-US"/>
          </a:p>
        </p:txBody>
      </p:sp>
    </p:spTree>
    <p:extLst>
      <p:ext uri="{BB962C8B-B14F-4D97-AF65-F5344CB8AC3E}">
        <p14:creationId xmlns:p14="http://schemas.microsoft.com/office/powerpoint/2010/main" val="1834378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Now that you have shared strategies for communicating with tact, have your students put this into practice.  How would they restate each of the following statements to be more tactful.  You could create a dozen or more of your own, or have each student contribute one statement that another student has to restate.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for statement 1: I want that accident report now.  Restated: Could you submit the accident report as soon as possible so that we can brief our insurance company?</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22</a:t>
            </a:fld>
            <a:endParaRPr lang="en-US"/>
          </a:p>
        </p:txBody>
      </p:sp>
    </p:spTree>
    <p:extLst>
      <p:ext uri="{BB962C8B-B14F-4D97-AF65-F5344CB8AC3E}">
        <p14:creationId xmlns:p14="http://schemas.microsoft.com/office/powerpoint/2010/main" val="1679173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Here is our third best practice and that is to strive to  integrate some sort of leadership skills into every class.  </a:t>
            </a:r>
          </a:p>
          <a:p>
            <a:endParaRPr lang="en-US" sz="1200" b="0" i="0" u="none" strike="noStrike"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Good, effective leadership is a skill that can be learned, practiced, and improved upon. And while we tend to notice the more obvious charismatic leaders with the loud and bold personalities, the fact is that anybody, even the quiet kid in the back who hardly speaks a word in class, can be a leader.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fact, it is highly likely that at some point in their life, everyone will be called upon to lead in some capacity. With this in mind, it is crucial that we provide what training we can to prepare our students for leadership roles — to prepare them to be good, effective leaders that will take others in a positive direction.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world needs good, effective leaders. And with a bit of training and encouragement, our students have the potential to meet — and even surpass — that need.</a:t>
            </a: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23</a:t>
            </a:fld>
            <a:endParaRPr lang="en-US"/>
          </a:p>
        </p:txBody>
      </p:sp>
    </p:spTree>
    <p:extLst>
      <p:ext uri="{BB962C8B-B14F-4D97-AF65-F5344CB8AC3E}">
        <p14:creationId xmlns:p14="http://schemas.microsoft.com/office/powerpoint/2010/main" val="500471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easy way to integrate leadership skills into every class is through the use of ‘ice breaker’ activities.  These could be a</a:t>
            </a:r>
            <a:r>
              <a:rPr lang="en-US" baseline="0" dirty="0"/>
              <a:t> 30-second </a:t>
            </a:r>
            <a:r>
              <a:rPr lang="en-US" baseline="0" dirty="0" err="1"/>
              <a:t>introuction</a:t>
            </a:r>
            <a:r>
              <a:rPr lang="en-US" baseline="0" dirty="0"/>
              <a:t> or a focused 5-minute activity, leadership skills can be addressed in every classroom</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Often, students might not even be aware they’re learning them. Remember that: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Collaborative work helps build communication skills – Start class with a quick think-pair-share activity where students pair up for a quick discussion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Open-ended questions help build problem-solving skills – Write a ‘big idea’ question on the board and have students journal their answers.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Reflection activities help build critical thinking skills – Use a K-W-L chart at the beginning and end of class to help students reflect on what they know and what they’ve learned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Oral speaking assignments help build self-confidence – Do </a:t>
            </a:r>
            <a:r>
              <a:rPr lang="en-US" b="0" baseline="0" dirty="0"/>
              <a:t>“</a:t>
            </a:r>
            <a:r>
              <a:rPr lang="en-US" sz="1200" b="0" i="0" kern="1200" dirty="0">
                <a:solidFill>
                  <a:schemeClr val="tx1"/>
                </a:solidFill>
                <a:effectLst/>
                <a:latin typeface="+mn-lt"/>
                <a:ea typeface="+mn-ea"/>
                <a:cs typeface="+mn-cs"/>
              </a:rPr>
              <a:t>Introductions but with a twist</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Ask everyone to introduce themselves and state something unusual about themselves that no one knows.</a:t>
            </a:r>
            <a:endParaRPr lang="en-US"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Help students develop time-management skills. </a:t>
            </a:r>
            <a:r>
              <a:rPr lang="en-US" sz="1200" b="0" i="0" kern="1200" dirty="0">
                <a:solidFill>
                  <a:schemeClr val="tx1"/>
                </a:solidFill>
                <a:effectLst/>
                <a:latin typeface="+mn-lt"/>
                <a:ea typeface="+mn-ea"/>
                <a:cs typeface="+mn-cs"/>
              </a:rPr>
              <a:t>Give each small group a bowl with (pre measured)dried beans in it and ask them to put in a few larger objects (i.e. fruit or other) The beans spill out, and the students will be doing their best to pile them back in again. Then show them the trick of putting in the fruit (or larger objects) in first and the beans around them. It illustrates the point of prioritizing the big stuff and fitting the smaller things around it. Interruptions for the rest of the day can be referred to as beans. </a:t>
            </a: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24</a:t>
            </a:fld>
            <a:endParaRPr lang="en-US"/>
          </a:p>
        </p:txBody>
      </p:sp>
    </p:spTree>
    <p:extLst>
      <p:ext uri="{BB962C8B-B14F-4D97-AF65-F5344CB8AC3E}">
        <p14:creationId xmlns:p14="http://schemas.microsoft.com/office/powerpoint/2010/main" val="4084840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Observation is a powerful tool for learning for all of us; but as a leader, it is perhaps even more important. As a leader, we need to be aware of how individual team members are doing and watch for engagement, team dynamics, behavior and communication. Leaders must be looking, noticing, asking, and being aware to spot trends, learn more, and lead more effectively. This activity is to help students harness the power of observation as a leadership skill and put it to practice.</a:t>
            </a:r>
          </a:p>
          <a:p>
            <a:endParaRPr lang="en-US" dirty="0"/>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25</a:t>
            </a:fld>
            <a:endParaRPr lang="en-US"/>
          </a:p>
        </p:txBody>
      </p:sp>
    </p:spTree>
    <p:extLst>
      <p:ext uri="{BB962C8B-B14F-4D97-AF65-F5344CB8AC3E}">
        <p14:creationId xmlns:p14="http://schemas.microsoft.com/office/powerpoint/2010/main" val="3442814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For this activity, find a photograph that has a lot of detail in it.  You may wish to choose on that relates to your </a:t>
            </a:r>
            <a:r>
              <a:rPr lang="en-US" sz="1200" b="0" kern="1200">
                <a:solidFill>
                  <a:schemeClr val="tx1"/>
                </a:solidFill>
                <a:effectLst/>
                <a:latin typeface="+mn-lt"/>
                <a:ea typeface="+mn-ea"/>
                <a:cs typeface="+mn-cs"/>
              </a:rPr>
              <a:t>CTE area.  </a:t>
            </a:r>
            <a:r>
              <a:rPr lang="en-US" sz="1200" kern="1200" dirty="0">
                <a:solidFill>
                  <a:schemeClr val="tx1"/>
                </a:solidFill>
                <a:effectLst/>
                <a:latin typeface="+mn-lt"/>
                <a:ea typeface="+mn-ea"/>
                <a:cs typeface="+mn-cs"/>
              </a:rPr>
              <a:t>Explain to your students that they will view a photo (or several is desired) for 30 seconds. After the 30 seconds are up, students will be asked a series of questions.  Make sure to advance the slide presentation or stop showing the photo after 30 seconds so students must recall using their powers of observation.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following questions verbally after showing slide for 30 seconds. So right now, look at this image for 30 seconds.  Then I will advance to the questions.  Good luck!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516464-87EF-4A36-9065-04DEE083892E}" type="slidenum">
              <a:rPr lang="en-US" smtClean="0"/>
              <a:t>26</a:t>
            </a:fld>
            <a:endParaRPr lang="en-US"/>
          </a:p>
        </p:txBody>
      </p:sp>
    </p:spTree>
    <p:extLst>
      <p:ext uri="{BB962C8B-B14F-4D97-AF65-F5344CB8AC3E}">
        <p14:creationId xmlns:p14="http://schemas.microsoft.com/office/powerpoint/2010/main" val="1454991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fruit was being used?  Answer: apple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apples were uncut on the table?  Answer: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students were in the photo?  Answer: Six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culinary instructors were in the room?  Answer: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 students making?  Answer: An apple dessert of some sort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Was measuring spoons present in the photo?  Answer: no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students are wearing aprons?  Answer: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516464-87EF-4A36-9065-04DEE083892E}" type="slidenum">
              <a:rPr lang="en-US" smtClean="0"/>
              <a:t>27</a:t>
            </a:fld>
            <a:endParaRPr lang="en-US"/>
          </a:p>
        </p:txBody>
      </p:sp>
    </p:spTree>
    <p:extLst>
      <p:ext uri="{BB962C8B-B14F-4D97-AF65-F5344CB8AC3E}">
        <p14:creationId xmlns:p14="http://schemas.microsoft.com/office/powerpoint/2010/main" val="1620096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honesty and integrity in the workplace is one of the most important qualities of great leadership.  In this activity students learn what this means and how to apply these skills to their work and personal lives.</a:t>
            </a: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28</a:t>
            </a:fld>
            <a:endParaRPr lang="en-US"/>
          </a:p>
        </p:txBody>
      </p:sp>
    </p:spTree>
    <p:extLst>
      <p:ext uri="{BB962C8B-B14F-4D97-AF65-F5344CB8AC3E}">
        <p14:creationId xmlns:p14="http://schemas.microsoft.com/office/powerpoint/2010/main" val="4263772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begin, if students are not familiar with these words, by defining each. </a:t>
            </a:r>
            <a:r>
              <a:rPr lang="en-US" sz="1200" kern="1200" dirty="0">
                <a:solidFill>
                  <a:schemeClr val="tx1"/>
                </a:solidFill>
                <a:effectLst/>
                <a:latin typeface="+mn-lt"/>
                <a:ea typeface="+mn-ea"/>
                <a:cs typeface="+mn-cs"/>
              </a:rPr>
              <a:t>Honesty is defined by a person's relationship to truth and deception (or lack of it), while integrity is defined by a person's relationship to principles, such as codes of conduct and/or morality. Integrity stands as a more broadly demanding concept, morally, in comparison to honesty. You can see how both are an essential part of being an effective leader.</a:t>
            </a:r>
            <a:endParaRPr lang="en-US" dirty="0"/>
          </a:p>
          <a:p>
            <a:endParaRPr lang="en-US" dirty="0"/>
          </a:p>
          <a:p>
            <a:r>
              <a:rPr lang="en-US" dirty="0"/>
              <a:t>For this activity find quotes or sayings online that focus on honest and/or integrity.  Share these with students and then as a writing exercise, have them journal and a</a:t>
            </a:r>
            <a:r>
              <a:rPr lang="en-US" sz="1200" kern="1200" dirty="0">
                <a:solidFill>
                  <a:schemeClr val="tx1"/>
                </a:solidFill>
                <a:effectLst/>
                <a:latin typeface="+mn-lt"/>
                <a:ea typeface="+mn-ea"/>
                <a:cs typeface="+mn-cs"/>
              </a:rPr>
              <a:t>sk for students to tell you what they think that quote really means and why. Here are two examples you could use. </a:t>
            </a:r>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29</a:t>
            </a:fld>
            <a:endParaRPr lang="en-US"/>
          </a:p>
        </p:txBody>
      </p:sp>
    </p:spTree>
    <p:extLst>
      <p:ext uri="{BB962C8B-B14F-4D97-AF65-F5344CB8AC3E}">
        <p14:creationId xmlns:p14="http://schemas.microsoft.com/office/powerpoint/2010/main" val="341694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1860" eaLnBrk="0" hangingPunct="0">
              <a:defRPr>
                <a:solidFill>
                  <a:schemeClr val="tx1"/>
                </a:solidFill>
                <a:latin typeface="Arial" charset="0"/>
                <a:cs typeface="Arial" charset="0"/>
              </a:defRPr>
            </a:lvl1pPr>
            <a:lvl2pPr marL="716108" indent="-275427" defTabSz="931860" eaLnBrk="0" hangingPunct="0">
              <a:defRPr>
                <a:solidFill>
                  <a:schemeClr val="tx1"/>
                </a:solidFill>
                <a:latin typeface="Arial" charset="0"/>
                <a:cs typeface="Arial" charset="0"/>
              </a:defRPr>
            </a:lvl2pPr>
            <a:lvl3pPr marL="1101706" indent="-220341" defTabSz="931860" eaLnBrk="0" hangingPunct="0">
              <a:defRPr>
                <a:solidFill>
                  <a:schemeClr val="tx1"/>
                </a:solidFill>
                <a:latin typeface="Arial" charset="0"/>
                <a:cs typeface="Arial" charset="0"/>
              </a:defRPr>
            </a:lvl3pPr>
            <a:lvl4pPr marL="1542388" indent="-220341" defTabSz="931860" eaLnBrk="0" hangingPunct="0">
              <a:defRPr>
                <a:solidFill>
                  <a:schemeClr val="tx1"/>
                </a:solidFill>
                <a:latin typeface="Arial" charset="0"/>
                <a:cs typeface="Arial" charset="0"/>
              </a:defRPr>
            </a:lvl4pPr>
            <a:lvl5pPr marL="1983071" indent="-220341" defTabSz="931860" eaLnBrk="0" hangingPunct="0">
              <a:defRPr>
                <a:solidFill>
                  <a:schemeClr val="tx1"/>
                </a:solidFill>
                <a:latin typeface="Arial" charset="0"/>
                <a:cs typeface="Arial" charset="0"/>
              </a:defRPr>
            </a:lvl5pPr>
            <a:lvl6pPr marL="2423753" indent="-220341" defTabSz="931860" eaLnBrk="0" fontAlgn="base" hangingPunct="0">
              <a:spcBef>
                <a:spcPct val="0"/>
              </a:spcBef>
              <a:spcAft>
                <a:spcPct val="0"/>
              </a:spcAft>
              <a:defRPr>
                <a:solidFill>
                  <a:schemeClr val="tx1"/>
                </a:solidFill>
                <a:latin typeface="Arial" charset="0"/>
                <a:cs typeface="Arial" charset="0"/>
              </a:defRPr>
            </a:lvl6pPr>
            <a:lvl7pPr marL="2864435" indent="-220341" defTabSz="931860" eaLnBrk="0" fontAlgn="base" hangingPunct="0">
              <a:spcBef>
                <a:spcPct val="0"/>
              </a:spcBef>
              <a:spcAft>
                <a:spcPct val="0"/>
              </a:spcAft>
              <a:defRPr>
                <a:solidFill>
                  <a:schemeClr val="tx1"/>
                </a:solidFill>
                <a:latin typeface="Arial" charset="0"/>
                <a:cs typeface="Arial" charset="0"/>
              </a:defRPr>
            </a:lvl7pPr>
            <a:lvl8pPr marL="3305117" indent="-220341" defTabSz="931860" eaLnBrk="0" fontAlgn="base" hangingPunct="0">
              <a:spcBef>
                <a:spcPct val="0"/>
              </a:spcBef>
              <a:spcAft>
                <a:spcPct val="0"/>
              </a:spcAft>
              <a:defRPr>
                <a:solidFill>
                  <a:schemeClr val="tx1"/>
                </a:solidFill>
                <a:latin typeface="Arial" charset="0"/>
                <a:cs typeface="Arial" charset="0"/>
              </a:defRPr>
            </a:lvl8pPr>
            <a:lvl9pPr marL="3745800" indent="-220341" defTabSz="931860" eaLnBrk="0" fontAlgn="base" hangingPunct="0">
              <a:spcBef>
                <a:spcPct val="0"/>
              </a:spcBef>
              <a:spcAft>
                <a:spcPct val="0"/>
              </a:spcAft>
              <a:defRPr>
                <a:solidFill>
                  <a:schemeClr val="tx1"/>
                </a:solidFill>
                <a:latin typeface="Arial" charset="0"/>
                <a:cs typeface="Arial" charset="0"/>
              </a:defRPr>
            </a:lvl9pPr>
          </a:lstStyle>
          <a:p>
            <a:pPr eaLnBrk="1" hangingPunct="1"/>
            <a:fld id="{A3E6C165-A56A-4E7D-8391-DBABAC763BE4}" type="slidenum">
              <a:rPr lang="en-US" smtClean="0"/>
              <a:pPr eaLnBrk="1" hangingPunct="1"/>
              <a:t>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sz="1400" dirty="0"/>
              <a:t>First we will briefly discuss why soft skills even matter and then we will get into a variety of activities and ideas you can use for weaving leadership soft skills into your courses. We also would like to share ideas that you may already be doing at the end of the session.</a:t>
            </a:r>
          </a:p>
        </p:txBody>
      </p:sp>
    </p:spTree>
    <p:extLst>
      <p:ext uri="{BB962C8B-B14F-4D97-AF65-F5344CB8AC3E}">
        <p14:creationId xmlns:p14="http://schemas.microsoft.com/office/powerpoint/2010/main" val="1839098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The visionary leader can clearly articulate their view of the future, allowing followers to understand how they play an important role in that future state. By doing this, the followers become committed to making that vision come true.  This activity will help students understand what it means to be visualize something and how they can apply this to their own life.</a:t>
            </a: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30</a:t>
            </a:fld>
            <a:endParaRPr lang="en-US"/>
          </a:p>
        </p:txBody>
      </p:sp>
    </p:spTree>
    <p:extLst>
      <p:ext uri="{BB962C8B-B14F-4D97-AF65-F5344CB8AC3E}">
        <p14:creationId xmlns:p14="http://schemas.microsoft.com/office/powerpoint/2010/main" val="2232507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activity will include a visualization exercise that includes thinking about goals, future and dreams.  They are led through the visualization with a series of questions.  </a:t>
            </a:r>
          </a:p>
          <a:p>
            <a:endParaRPr lang="en-US" baseline="0" dirty="0"/>
          </a:p>
          <a:p>
            <a:pPr lvl="0"/>
            <a:r>
              <a:rPr lang="en-US" sz="1200" kern="1200" dirty="0">
                <a:solidFill>
                  <a:schemeClr val="tx1"/>
                </a:solidFill>
                <a:effectLst/>
                <a:latin typeface="+mn-lt"/>
                <a:ea typeface="+mn-ea"/>
                <a:cs typeface="+mn-cs"/>
              </a:rPr>
              <a:t>Ask students to close their eyes and lead them through a visual imagery exercise. Use the following prompts to guide students to not only think about but also to visualize their goals, futures, and dreams. Be careful to pause between prompts in order to give time for students to create visual pictures and really imagine the possibilities.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Think of a career or educational goal or dream you want to accomplish. This might be something you are currently doing or something for your future. It could be something you’ve considered but haven’t truly thought you could do. </a:t>
            </a:r>
          </a:p>
          <a:p>
            <a:pPr lvl="1"/>
            <a:r>
              <a:rPr lang="en-US" sz="1200" kern="1200" dirty="0">
                <a:solidFill>
                  <a:schemeClr val="tx1"/>
                </a:solidFill>
                <a:effectLst/>
                <a:latin typeface="+mn-lt"/>
                <a:ea typeface="+mn-ea"/>
                <a:cs typeface="+mn-cs"/>
              </a:rPr>
              <a:t>Imagine what the day would look like when you achieved your goal. Picture yourself in that environment. What do you look like? What are you saying and doing? Who else is there with you?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Now see the environment. What does it look like? Smell like? Sound like? How do you feel? </a:t>
            </a:r>
          </a:p>
          <a:p>
            <a:pPr lvl="1"/>
            <a:r>
              <a:rPr lang="en-US" sz="1200" kern="1200" dirty="0">
                <a:solidFill>
                  <a:schemeClr val="tx1"/>
                </a:solidFill>
                <a:effectLst/>
                <a:latin typeface="+mn-lt"/>
                <a:ea typeface="+mn-ea"/>
                <a:cs typeface="+mn-cs"/>
              </a:rPr>
              <a:t>Consider what it took for you to get to this point. How long did it take you? What sacrifices did you have to make? What were the little victories you were able to celebrate along the way? What were the victories that you knew were bringing you that much closer to your goal?</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did that path look like? Was it smooth and even or bumpy and challenging? What difficulties did you encounter? How did you work through these? Think about the time it took to get through to each one.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Now picture yourself today and think about the steps you are going to take to get to that goal. Ask students to open their eyes and take 5-10 minutes to journal what they envisioned.</a:t>
            </a:r>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31</a:t>
            </a:fld>
            <a:endParaRPr lang="en-US"/>
          </a:p>
        </p:txBody>
      </p:sp>
    </p:spTree>
    <p:extLst>
      <p:ext uri="{BB962C8B-B14F-4D97-AF65-F5344CB8AC3E}">
        <p14:creationId xmlns:p14="http://schemas.microsoft.com/office/powerpoint/2010/main" val="354690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know that many CTSO organizations have leadership competitive events. </a:t>
            </a:r>
            <a:endParaRPr lang="en-US" dirty="0"/>
          </a:p>
          <a:p>
            <a:endParaRPr lang="en-US" dirty="0"/>
          </a:p>
          <a:p>
            <a:r>
              <a:rPr lang="en-US" dirty="0"/>
              <a:t>FCCLA has Leadership STAR events.  </a:t>
            </a:r>
          </a:p>
          <a:p>
            <a:r>
              <a:rPr lang="en-US" dirty="0"/>
              <a:t>FFA has career and leadership development competitive events and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HOSA has 10 leadership events that cover a variety of soft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ideas shared today can help your students prepare for these leadership events.  These ideas give students practice and application of leadership soft skills.</a:t>
            </a:r>
          </a:p>
          <a:p>
            <a:r>
              <a:rPr lang="en-US" dirty="0"/>
              <a:t>A</a:t>
            </a:r>
          </a:p>
        </p:txBody>
      </p:sp>
      <p:sp>
        <p:nvSpPr>
          <p:cNvPr id="4" name="Slide Number Placeholder 3"/>
          <p:cNvSpPr>
            <a:spLocks noGrp="1"/>
          </p:cNvSpPr>
          <p:nvPr>
            <p:ph type="sldNum" sz="quarter" idx="10"/>
          </p:nvPr>
        </p:nvSpPr>
        <p:spPr/>
        <p:txBody>
          <a:bodyPr/>
          <a:lstStyle/>
          <a:p>
            <a:fld id="{CE516464-87EF-4A36-9065-04DEE083892E}" type="slidenum">
              <a:rPr lang="en-US" smtClean="0"/>
              <a:t>32</a:t>
            </a:fld>
            <a:endParaRPr lang="en-US"/>
          </a:p>
        </p:txBody>
      </p:sp>
    </p:spTree>
    <p:extLst>
      <p:ext uri="{BB962C8B-B14F-4D97-AF65-F5344CB8AC3E}">
        <p14:creationId xmlns:p14="http://schemas.microsoft.com/office/powerpoint/2010/main" val="1147649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We’ve given you lots of activities and ideas for integrating leadership soft skills into your CTE classes.  If you are looking to save time, we have a Leadership Soft skill program has 3 components to it: The teacher guide with 18 ready to use lessons, set of 20 student workbooks and scenario cards, featuring one scenario for each of the 18 soft skills included.</a:t>
            </a:r>
          </a:p>
        </p:txBody>
      </p:sp>
      <p:sp>
        <p:nvSpPr>
          <p:cNvPr id="4" name="Slide Number Placeholder 3"/>
          <p:cNvSpPr>
            <a:spLocks noGrp="1"/>
          </p:cNvSpPr>
          <p:nvPr>
            <p:ph type="sldNum" sz="quarter" idx="10"/>
          </p:nvPr>
        </p:nvSpPr>
        <p:spPr/>
        <p:txBody>
          <a:bodyPr/>
          <a:lstStyle/>
          <a:p>
            <a:fld id="{CE516464-87EF-4A36-9065-04DEE083892E}" type="slidenum">
              <a:rPr lang="en-US" smtClean="0"/>
              <a:t>33</a:t>
            </a:fld>
            <a:endParaRPr lang="en-US"/>
          </a:p>
        </p:txBody>
      </p:sp>
    </p:spTree>
    <p:extLst>
      <p:ext uri="{BB962C8B-B14F-4D97-AF65-F5344CB8AC3E}">
        <p14:creationId xmlns:p14="http://schemas.microsoft.com/office/powerpoint/2010/main" val="747822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this program, we have another program </a:t>
            </a:r>
            <a:r>
              <a:rPr lang="en-US" sz="1200" b="0" i="0" u="none" strike="noStrike" kern="1200" baseline="0" dirty="0">
                <a:solidFill>
                  <a:schemeClr val="tx1"/>
                </a:solidFill>
                <a:latin typeface="+mn-lt"/>
                <a:ea typeface="+mn-ea"/>
                <a:cs typeface="+mn-cs"/>
              </a:rPr>
              <a:t>The Employability Skills Program is for use in any Career &amp; Technical Education course as a complete unit on soft skills or as a supplement to an existing career preparation program.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Use this activity-based program to: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Introduce students to 18 soft skills: Communication, Teamwork, Problem Solving, Critical Thinking, Leadership, Time Management, Interviews, Motivation, Work Ethic, Listening, Respect, Responsibility, Flexibility, Interpersonal Skills, Negotiation, Networking, Patience, Presentation Skills, Self-Confidence and Stress Management </a:t>
            </a:r>
          </a:p>
          <a:p>
            <a:r>
              <a:rPr lang="en-US" sz="1200" b="0" i="0" u="none" strike="noStrike" kern="1200" baseline="0" dirty="0">
                <a:solidFill>
                  <a:schemeClr val="tx1"/>
                </a:solidFill>
                <a:latin typeface="+mn-lt"/>
                <a:ea typeface="+mn-ea"/>
                <a:cs typeface="+mn-cs"/>
              </a:rPr>
              <a:t>Give students the chance to actively practice those skills </a:t>
            </a:r>
          </a:p>
          <a:p>
            <a:r>
              <a:rPr lang="en-US" sz="1200" b="0" i="0" u="none" strike="noStrike" kern="1200" baseline="0" dirty="0">
                <a:solidFill>
                  <a:schemeClr val="tx1"/>
                </a:solidFill>
                <a:latin typeface="+mn-lt"/>
                <a:ea typeface="+mn-ea"/>
                <a:cs typeface="+mn-cs"/>
              </a:rPr>
              <a:t>Help students become college- and career-ready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Product includes: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19 Career-Ready Workplace Scenario Cards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Career-Ready Workplace Scenario cards generate discussion </a:t>
            </a:r>
          </a:p>
          <a:p>
            <a:r>
              <a:rPr lang="en-US" sz="1200" b="0" i="0" u="none" strike="noStrike" kern="1200" baseline="0" dirty="0">
                <a:solidFill>
                  <a:schemeClr val="tx1"/>
                </a:solidFill>
                <a:latin typeface="+mn-lt"/>
                <a:ea typeface="+mn-ea"/>
                <a:cs typeface="+mn-cs"/>
              </a:rPr>
              <a:t>and challenge participants to identify a solution using a variety </a:t>
            </a:r>
          </a:p>
          <a:p>
            <a:r>
              <a:rPr lang="en-US" sz="1200" b="0" i="0" u="none" strike="noStrike" kern="1200" baseline="0" dirty="0">
                <a:solidFill>
                  <a:schemeClr val="tx1"/>
                </a:solidFill>
                <a:latin typeface="+mn-lt"/>
                <a:ea typeface="+mn-ea"/>
                <a:cs typeface="+mn-cs"/>
              </a:rPr>
              <a:t>of soft skills learned in the program. </a:t>
            </a:r>
          </a:p>
          <a:p>
            <a:r>
              <a:rPr lang="en-US" sz="1200" b="0" i="0" u="none" strike="noStrike" kern="1200" baseline="0" dirty="0">
                <a:solidFill>
                  <a:schemeClr val="tx1"/>
                </a:solidFill>
                <a:latin typeface="+mn-lt"/>
                <a:ea typeface="+mn-ea"/>
                <a:cs typeface="+mn-cs"/>
              </a:rPr>
              <a:t>19-Lesson Employability Skills Curriculum/Teacher Guide </a:t>
            </a:r>
          </a:p>
          <a:p>
            <a:r>
              <a:rPr lang="en-US" sz="1200" b="0" i="0" u="none" strike="noStrike" kern="1200" baseline="0" dirty="0">
                <a:solidFill>
                  <a:schemeClr val="tx1"/>
                </a:solidFill>
                <a:latin typeface="+mn-lt"/>
                <a:ea typeface="+mn-ea"/>
                <a:cs typeface="+mn-cs"/>
              </a:rPr>
              <a:t>Presentation Slides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20 Student Workbooks*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additional class packs available (qty. 20) </a:t>
            </a:r>
          </a:p>
          <a:p>
            <a:r>
              <a:rPr lang="en-US" sz="1200" b="1" i="0" u="none" strike="noStrike" kern="1200" baseline="0" dirty="0">
                <a:solidFill>
                  <a:schemeClr val="tx1"/>
                </a:solidFill>
                <a:latin typeface="+mn-lt"/>
                <a:ea typeface="+mn-ea"/>
                <a:cs typeface="+mn-cs"/>
              </a:rPr>
              <a:t>$</a:t>
            </a:r>
            <a:r>
              <a:rPr lang="en-US" sz="1200" b="1" i="1" u="none" strike="noStrike" kern="1200" baseline="0" dirty="0">
                <a:solidFill>
                  <a:schemeClr val="tx1"/>
                </a:solidFill>
                <a:latin typeface="+mn-lt"/>
                <a:ea typeface="+mn-ea"/>
                <a:cs typeface="+mn-cs"/>
              </a:rPr>
              <a:t>499.00 </a:t>
            </a:r>
            <a:r>
              <a:rPr lang="en-US" sz="1200" b="0" i="1" u="none" strike="noStrike" kern="1200" baseline="0" dirty="0">
                <a:solidFill>
                  <a:schemeClr val="tx1"/>
                </a:solidFill>
                <a:latin typeface="+mn-lt"/>
                <a:ea typeface="+mn-ea"/>
                <a:cs typeface="+mn-cs"/>
              </a:rPr>
              <a:t>SKU: 11130945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34</a:t>
            </a:fld>
            <a:endParaRPr lang="en-US"/>
          </a:p>
        </p:txBody>
      </p:sp>
    </p:spTree>
    <p:extLst>
      <p:ext uri="{BB962C8B-B14F-4D97-AF65-F5344CB8AC3E}">
        <p14:creationId xmlns:p14="http://schemas.microsoft.com/office/powerpoint/2010/main" val="3190037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Realityworks want</a:t>
            </a:r>
            <a:r>
              <a:rPr lang="en-US" sz="1200" baseline="0" dirty="0"/>
              <a:t>s to connect with you through social media as well.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Visit our blog for additional information from customers.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Like us on </a:t>
            </a:r>
            <a:r>
              <a:rPr lang="en-US" sz="1200" baseline="0" dirty="0" err="1"/>
              <a:t>facebook</a:t>
            </a:r>
            <a:r>
              <a:rPr lang="en-US" sz="1200" baseline="0" dirty="0"/>
              <a:t> to learn even more about our products and industry happenings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We also have several free webinars that are archived and available on demand.</a:t>
            </a:r>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35</a:t>
            </a:fld>
            <a:endParaRPr lang="en-US"/>
          </a:p>
        </p:txBody>
      </p:sp>
    </p:spTree>
    <p:extLst>
      <p:ext uri="{BB962C8B-B14F-4D97-AF65-F5344CB8AC3E}">
        <p14:creationId xmlns:p14="http://schemas.microsoft.com/office/powerpoint/2010/main" val="1930142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Self-paced learning and information about the soft skills</a:t>
            </a:r>
          </a:p>
          <a:p>
            <a:pPr lvl="0"/>
            <a:r>
              <a:rPr lang="en-US" sz="1200" dirty="0"/>
              <a:t>Guidance through the lesson, which is broken into sections, and a progress monitor reports when each section of the lesson is completed</a:t>
            </a:r>
          </a:p>
          <a:p>
            <a:pPr lvl="0"/>
            <a:r>
              <a:rPr lang="en-US" sz="1200" dirty="0"/>
              <a:t>Practical application of the soft skills in various scenarios and activities throughout the lesson</a:t>
            </a:r>
          </a:p>
          <a:p>
            <a:pPr lvl="0"/>
            <a:r>
              <a:rPr lang="en-US" sz="1200" dirty="0"/>
              <a:t>Exercises that are completed and may be submitted to instructors for accountability and grading</a:t>
            </a:r>
          </a:p>
          <a:p>
            <a:pPr lvl="0"/>
            <a:r>
              <a:rPr lang="en-US" sz="1200" dirty="0"/>
              <a:t>Interactive ways to engage students in the content bringing concepts to life through:</a:t>
            </a:r>
          </a:p>
          <a:p>
            <a:br>
              <a:rPr lang="en-US" sz="1200" dirty="0"/>
            </a:br>
            <a:r>
              <a:rPr lang="en-US" sz="1200" dirty="0"/>
              <a:t>	Video clips 				Animations</a:t>
            </a:r>
          </a:p>
          <a:p>
            <a:pPr marL="0" indent="0">
              <a:buNone/>
            </a:pPr>
            <a:r>
              <a:rPr lang="en-US" sz="1200" dirty="0"/>
              <a:t>	+ to access more information		Drop and drag</a:t>
            </a:r>
          </a:p>
          <a:p>
            <a:pPr marL="0" indent="0">
              <a:buNone/>
            </a:pPr>
            <a:r>
              <a:rPr lang="en-US" sz="1200" dirty="0"/>
              <a:t>	Exercises				Self-Assessments</a:t>
            </a:r>
          </a:p>
          <a:p>
            <a:pPr marL="0" indent="0">
              <a:buNone/>
            </a:pPr>
            <a:r>
              <a:rPr lang="en-US" sz="1200" dirty="0"/>
              <a:t>	Hover over				Scenarios</a:t>
            </a:r>
          </a:p>
          <a:p>
            <a:pPr marL="0" indent="0">
              <a:buNone/>
            </a:pPr>
            <a:r>
              <a:rPr lang="en-US" sz="1200" dirty="0"/>
              <a:t>	Flip to learn more			Matching</a:t>
            </a:r>
          </a:p>
          <a:p>
            <a:endParaRPr lang="en-US" sz="1200" dirty="0"/>
          </a:p>
          <a:p>
            <a:r>
              <a:rPr lang="en-US" sz="1200" dirty="0"/>
              <a:t>Employability program includes 74 exercises that may be submitted to instructors.</a:t>
            </a:r>
          </a:p>
          <a:p>
            <a:r>
              <a:rPr lang="en-US" sz="1200" dirty="0"/>
              <a:t>There are over 100 different interactive ways to engage students throughout the course including videos, animations, puzzles, self-checks and learning objects </a:t>
            </a:r>
          </a:p>
          <a:p>
            <a:endParaRPr lang="en-US" dirty="0"/>
          </a:p>
        </p:txBody>
      </p:sp>
      <p:sp>
        <p:nvSpPr>
          <p:cNvPr id="4" name="Slide Number Placeholder 3"/>
          <p:cNvSpPr>
            <a:spLocks noGrp="1"/>
          </p:cNvSpPr>
          <p:nvPr>
            <p:ph type="sldNum" sz="quarter" idx="5"/>
          </p:nvPr>
        </p:nvSpPr>
        <p:spPr/>
        <p:txBody>
          <a:bodyPr/>
          <a:lstStyle/>
          <a:p>
            <a:fld id="{314A1BC8-8BE5-48D8-98D3-F2992EB8D215}" type="slidenum">
              <a:rPr lang="en-US" smtClean="0"/>
              <a:t>37</a:t>
            </a:fld>
            <a:endParaRPr lang="en-US"/>
          </a:p>
        </p:txBody>
      </p:sp>
    </p:spTree>
    <p:extLst>
      <p:ext uri="{BB962C8B-B14F-4D97-AF65-F5344CB8AC3E}">
        <p14:creationId xmlns:p14="http://schemas.microsoft.com/office/powerpoint/2010/main" val="1681338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CE516464-87EF-4A36-9065-04DEE083892E}" type="slidenum">
              <a:rPr lang="en-US" smtClean="0"/>
              <a:t>38</a:t>
            </a:fld>
            <a:endParaRPr lang="en-US"/>
          </a:p>
        </p:txBody>
      </p:sp>
    </p:spTree>
    <p:extLst>
      <p:ext uri="{BB962C8B-B14F-4D97-AF65-F5344CB8AC3E}">
        <p14:creationId xmlns:p14="http://schemas.microsoft.com/office/powerpoint/2010/main" val="1557643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39</a:t>
            </a:fld>
            <a:endParaRPr lang="en-US"/>
          </a:p>
        </p:txBody>
      </p:sp>
    </p:spTree>
    <p:extLst>
      <p:ext uri="{BB962C8B-B14F-4D97-AF65-F5344CB8AC3E}">
        <p14:creationId xmlns:p14="http://schemas.microsoft.com/office/powerpoint/2010/main" val="28453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let’s define what these skills are. Leadership e</a:t>
            </a:r>
            <a:r>
              <a:rPr lang="en-US" dirty="0"/>
              <a:t>mployability skills also known as soft skills, are the skills needed to help get and keep a job. Soft skills are also incredibility important as they relate to leadership.  </a:t>
            </a:r>
          </a:p>
        </p:txBody>
      </p:sp>
      <p:sp>
        <p:nvSpPr>
          <p:cNvPr id="4" name="Slide Number Placeholder 3"/>
          <p:cNvSpPr>
            <a:spLocks noGrp="1"/>
          </p:cNvSpPr>
          <p:nvPr>
            <p:ph type="sldNum" sz="quarter" idx="10"/>
          </p:nvPr>
        </p:nvSpPr>
        <p:spPr/>
        <p:txBody>
          <a:bodyPr/>
          <a:lstStyle/>
          <a:p>
            <a:fld id="{CE516464-87EF-4A36-9065-04DEE083892E}" type="slidenum">
              <a:rPr lang="en-US" smtClean="0"/>
              <a:t>4</a:t>
            </a:fld>
            <a:endParaRPr lang="en-US"/>
          </a:p>
        </p:txBody>
      </p:sp>
    </p:spTree>
    <p:extLst>
      <p:ext uri="{BB962C8B-B14F-4D97-AF65-F5344CB8AC3E}">
        <p14:creationId xmlns:p14="http://schemas.microsoft.com/office/powerpoint/2010/main" val="358577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Helping your students become college and career-ready is a primary goal of your programs.  Developing young leaders is another.  One way to ensure career readiness is to give students the opportunity to actively</a:t>
            </a:r>
            <a:r>
              <a:rPr lang="en-US" sz="1200" kern="1200" baseline="0" dirty="0">
                <a:solidFill>
                  <a:schemeClr val="tx1"/>
                </a:solidFill>
                <a:effectLst/>
                <a:latin typeface="+mn-lt"/>
                <a:ea typeface="+mn-ea"/>
                <a:cs typeface="+mn-cs"/>
              </a:rPr>
              <a:t> practice </a:t>
            </a:r>
            <a:r>
              <a:rPr lang="en-US" sz="1200" kern="1200" dirty="0">
                <a:solidFill>
                  <a:schemeClr val="tx1"/>
                </a:solidFill>
                <a:effectLst/>
                <a:latin typeface="+mn-lt"/>
                <a:ea typeface="+mn-ea"/>
                <a:cs typeface="+mn-cs"/>
              </a:rPr>
              <a:t>a variety of soft skills</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Use scenarios and activities to introduce students to many important soft skills such as these, desired by employers.  Through a variety of activities and discussions you can relate each soft skill which ties it into leadership development. </a:t>
            </a:r>
            <a:endParaRPr lang="en-US" baseline="0" dirty="0"/>
          </a:p>
        </p:txBody>
      </p:sp>
      <p:sp>
        <p:nvSpPr>
          <p:cNvPr id="4" name="Slide Number Placeholder 3"/>
          <p:cNvSpPr>
            <a:spLocks noGrp="1"/>
          </p:cNvSpPr>
          <p:nvPr>
            <p:ph type="sldNum" sz="quarter" idx="10"/>
          </p:nvPr>
        </p:nvSpPr>
        <p:spPr/>
        <p:txBody>
          <a:bodyPr/>
          <a:lstStyle/>
          <a:p>
            <a:fld id="{CE516464-87EF-4A36-9065-04DEE083892E}" type="slidenum">
              <a:rPr lang="en-US" smtClean="0"/>
              <a:t>5</a:t>
            </a:fld>
            <a:endParaRPr lang="en-US"/>
          </a:p>
        </p:txBody>
      </p:sp>
    </p:spTree>
    <p:extLst>
      <p:ext uri="{BB962C8B-B14F-4D97-AF65-F5344CB8AC3E}">
        <p14:creationId xmlns:p14="http://schemas.microsoft.com/office/powerpoint/2010/main" val="269477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a:t>
            </a:r>
            <a:r>
              <a:rPr lang="en-US" baseline="0" dirty="0"/>
              <a:t> not underestimate the importance of soft skills in the workplace. In a recent study conducted by Linked In, 57% of business leaders rated soft skills more important than hard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Another statistic by Leadership IQ is the fact that 89% of new hires that don’t work out is because of a soft-skills gap!!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6</a:t>
            </a:fld>
            <a:endParaRPr lang="en-US"/>
          </a:p>
        </p:txBody>
      </p:sp>
    </p:spTree>
    <p:extLst>
      <p:ext uri="{BB962C8B-B14F-4D97-AF65-F5344CB8AC3E}">
        <p14:creationId xmlns:p14="http://schemas.microsoft.com/office/powerpoint/2010/main" val="331682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Job success is deeply dependent on an employee’s soft skills.  Take a look at this recent study conducted </a:t>
            </a:r>
            <a:r>
              <a:rPr lang="en-US" sz="1200" b="0" i="0" u="none" strike="noStrike" kern="1200" baseline="0">
                <a:solidFill>
                  <a:schemeClr val="tx1"/>
                </a:solidFill>
                <a:latin typeface="+mn-lt"/>
                <a:ea typeface="+mn-ea"/>
                <a:cs typeface="+mn-cs"/>
              </a:rPr>
              <a:t>by Harvard:</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take a deeper dive into how we can integrate leadership soft skills into every day lessons.</a:t>
            </a: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7</a:t>
            </a:fld>
            <a:endParaRPr lang="en-US"/>
          </a:p>
        </p:txBody>
      </p:sp>
    </p:spTree>
    <p:extLst>
      <p:ext uri="{BB962C8B-B14F-4D97-AF65-F5344CB8AC3E}">
        <p14:creationId xmlns:p14="http://schemas.microsoft.com/office/powerpoint/2010/main" val="192890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Now we will get into some activities and ideas for incorporating leadership soft skills into your everyday lessons.</a:t>
            </a:r>
          </a:p>
          <a:p>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8</a:t>
            </a:fld>
            <a:endParaRPr lang="en-US"/>
          </a:p>
        </p:txBody>
      </p:sp>
    </p:spTree>
    <p:extLst>
      <p:ext uri="{BB962C8B-B14F-4D97-AF65-F5344CB8AC3E}">
        <p14:creationId xmlns:p14="http://schemas.microsoft.com/office/powerpoint/2010/main" val="321908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The first best practice for integrating leadership soft skills into your CTE program, or any CTE program is to engage your students.  CTE in general is all about hands-on, experiential learning.  It is no different as you introduce leadership soft skills for practice and application into your lessons.</a:t>
            </a:r>
            <a:endParaRPr lang="en-US" dirty="0"/>
          </a:p>
        </p:txBody>
      </p:sp>
      <p:sp>
        <p:nvSpPr>
          <p:cNvPr id="4" name="Slide Number Placeholder 3"/>
          <p:cNvSpPr>
            <a:spLocks noGrp="1"/>
          </p:cNvSpPr>
          <p:nvPr>
            <p:ph type="sldNum" sz="quarter" idx="10"/>
          </p:nvPr>
        </p:nvSpPr>
        <p:spPr/>
        <p:txBody>
          <a:bodyPr/>
          <a:lstStyle/>
          <a:p>
            <a:fld id="{CE516464-87EF-4A36-9065-04DEE083892E}" type="slidenum">
              <a:rPr lang="en-US" smtClean="0"/>
              <a:t>9</a:t>
            </a:fld>
            <a:endParaRPr lang="en-US"/>
          </a:p>
        </p:txBody>
      </p:sp>
    </p:spTree>
    <p:extLst>
      <p:ext uri="{BB962C8B-B14F-4D97-AF65-F5344CB8AC3E}">
        <p14:creationId xmlns:p14="http://schemas.microsoft.com/office/powerpoint/2010/main" val="4289098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www.realityworks.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realityworks.com/" TargetMode="External"/><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realityworks.com/"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realityworks.com/" TargetMode="External"/><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www.realityworks.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realityworks.com/" TargetMode="External"/><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r>
              <a:rPr lang="en-US"/>
              <a:t>Presentation Title Here</a:t>
            </a:r>
            <a:endParaRPr lang="en-US" dirty="0"/>
          </a:p>
        </p:txBody>
      </p:sp>
      <p:sp>
        <p:nvSpPr>
          <p:cNvPr id="10" name="Slide Number Placeholder 9"/>
          <p:cNvSpPr>
            <a:spLocks noGrp="1"/>
          </p:cNvSpPr>
          <p:nvPr>
            <p:ph type="sldNum" sz="quarter" idx="11"/>
          </p:nvPr>
        </p:nvSpPr>
        <p:spPr/>
        <p:txBody>
          <a:bodyPr/>
          <a:lstStyle/>
          <a:p>
            <a:fld id="{FEC9E414-06B5-46EB-9ED1-1602F4A4BA10}" type="slidenum">
              <a:rPr lang="en-US" smtClean="0"/>
              <a:pPr/>
              <a:t>‹#›</a:t>
            </a:fld>
            <a:endParaRPr lang="en-US" dirty="0"/>
          </a:p>
        </p:txBody>
      </p:sp>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72200" y="685800"/>
            <a:ext cx="2581276" cy="100652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0" y="0"/>
            <a:ext cx="9144000" cy="609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7829" y="2257014"/>
            <a:ext cx="5428342" cy="1581972"/>
          </a:xfrm>
          <a:prstGeom prst="rect">
            <a:avLst/>
          </a:prstGeom>
        </p:spPr>
      </p:pic>
      <p:sp>
        <p:nvSpPr>
          <p:cNvPr id="7" name="Rectangle 1"/>
          <p:cNvSpPr/>
          <p:nvPr userDrawn="1"/>
        </p:nvSpPr>
        <p:spPr>
          <a:xfrm>
            <a:off x="6881564" y="5791200"/>
            <a:ext cx="2262436" cy="304800"/>
          </a:xfrm>
          <a:custGeom>
            <a:avLst/>
            <a:gdLst>
              <a:gd name="connsiteX0" fmla="*/ 0 w 2590800"/>
              <a:gd name="connsiteY0" fmla="*/ 0 h 323846"/>
              <a:gd name="connsiteX1" fmla="*/ 2590800 w 2590800"/>
              <a:gd name="connsiteY1" fmla="*/ 0 h 323846"/>
              <a:gd name="connsiteX2" fmla="*/ 2590800 w 2590800"/>
              <a:gd name="connsiteY2" fmla="*/ 323846 h 323846"/>
              <a:gd name="connsiteX3" fmla="*/ 0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391885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26706 w 2590800"/>
              <a:gd name="connsiteY3" fmla="*/ 323846 h 323846"/>
              <a:gd name="connsiteX4" fmla="*/ 0 w 2590800"/>
              <a:gd name="connsiteY4" fmla="*/ 0 h 323846"/>
              <a:gd name="connsiteX0" fmla="*/ 308865 w 2564094"/>
              <a:gd name="connsiteY0" fmla="*/ 0 h 323846"/>
              <a:gd name="connsiteX1" fmla="*/ 2564094 w 2564094"/>
              <a:gd name="connsiteY1" fmla="*/ 0 h 323846"/>
              <a:gd name="connsiteX2" fmla="*/ 2564094 w 2564094"/>
              <a:gd name="connsiteY2" fmla="*/ 323846 h 323846"/>
              <a:gd name="connsiteX3" fmla="*/ 0 w 2564094"/>
              <a:gd name="connsiteY3" fmla="*/ 323846 h 323846"/>
              <a:gd name="connsiteX4" fmla="*/ 308865 w 2564094"/>
              <a:gd name="connsiteY4" fmla="*/ 0 h 32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94" h="323846">
                <a:moveTo>
                  <a:pt x="308865" y="0"/>
                </a:moveTo>
                <a:lnTo>
                  <a:pt x="2564094" y="0"/>
                </a:lnTo>
                <a:lnTo>
                  <a:pt x="2564094" y="323846"/>
                </a:lnTo>
                <a:lnTo>
                  <a:pt x="0" y="323846"/>
                </a:lnTo>
                <a:lnTo>
                  <a:pt x="308865"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hlinkClick r:id="rId4"/>
          </p:cNvPr>
          <p:cNvSpPr txBox="1">
            <a:spLocks/>
          </p:cNvSpPr>
          <p:nvPr userDrawn="1"/>
        </p:nvSpPr>
        <p:spPr>
          <a:xfrm>
            <a:off x="7239000" y="5791200"/>
            <a:ext cx="1752600" cy="304800"/>
          </a:xfrm>
          <a:prstGeom prst="rect">
            <a:avLst/>
          </a:prstGeom>
        </p:spPr>
        <p:txBody>
          <a:bodyPr vert="horz" lIns="91440" tIns="45720" rIns="91440" bIns="45720" rtlCol="0" anchor="ctr"/>
          <a:lstStyle>
            <a:defPPr>
              <a:defRPr lang="en-US"/>
            </a:defPPr>
            <a:lvl1pPr marL="0" algn="r" defTabSz="914400" rtl="0" eaLnBrk="1" latinLnBrk="0" hangingPunct="1">
              <a:defRPr sz="1400" b="1" i="1" kern="1200">
                <a:solidFill>
                  <a:schemeClr val="accent1">
                    <a:lumMod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i="0" kern="1200" dirty="0">
                <a:solidFill>
                  <a:schemeClr val="bg1"/>
                </a:solidFill>
                <a:latin typeface="Arial" pitchFamily="34" charset="0"/>
                <a:ea typeface="+mn-ea"/>
                <a:cs typeface="Arial" pitchFamily="34" charset="0"/>
              </a:rPr>
              <a:t>www.realityworks.com</a:t>
            </a:r>
          </a:p>
        </p:txBody>
      </p:sp>
    </p:spTree>
    <p:extLst>
      <p:ext uri="{BB962C8B-B14F-4D97-AF65-F5344CB8AC3E}">
        <p14:creationId xmlns:p14="http://schemas.microsoft.com/office/powerpoint/2010/main" val="156390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tx1"/>
                </a:solidFill>
                <a:effectLst/>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1"/>
            <a:ext cx="5486400" cy="500061"/>
          </a:xfrm>
          <a:prstGeom prst="rect">
            <a:avLst/>
          </a:prstGeom>
        </p:spPr>
        <p:txBody>
          <a:bodyPr/>
          <a:lstStyle>
            <a:lvl1pPr marL="0" indent="0">
              <a:buNone/>
              <a:defRPr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 Here</a:t>
            </a:r>
            <a:endParaRPr lang="en-US" dirty="0"/>
          </a:p>
        </p:txBody>
      </p:sp>
      <p:sp>
        <p:nvSpPr>
          <p:cNvPr id="7" name="Slide Number Placeholder 6"/>
          <p:cNvSpPr>
            <a:spLocks noGrp="1"/>
          </p:cNvSpPr>
          <p:nvPr>
            <p:ph type="sldNum" sz="quarter" idx="12"/>
          </p:nvPr>
        </p:nvSpPr>
        <p:spPr/>
        <p:txBody>
          <a:bodyPr/>
          <a:lstStyle/>
          <a:p>
            <a:fld id="{FEC9E414-06B5-46EB-9ED1-1602F4A4BA10}" type="slidenum">
              <a:rPr lang="en-US" smtClean="0"/>
              <a:t>‹#›</a:t>
            </a:fld>
            <a:endParaRPr lang="en-US"/>
          </a:p>
        </p:txBody>
      </p:sp>
    </p:spTree>
    <p:extLst>
      <p:ext uri="{BB962C8B-B14F-4D97-AF65-F5344CB8AC3E}">
        <p14:creationId xmlns:p14="http://schemas.microsoft.com/office/powerpoint/2010/main" val="141145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9144000" cy="609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Presentation Title Here</a:t>
            </a:r>
            <a:endParaRPr lang="en-US" dirty="0"/>
          </a:p>
        </p:txBody>
      </p:sp>
      <p:sp>
        <p:nvSpPr>
          <p:cNvPr id="5" name="Slide Number Placeholder 6"/>
          <p:cNvSpPr>
            <a:spLocks noGrp="1"/>
          </p:cNvSpPr>
          <p:nvPr>
            <p:ph type="sldNum" sz="quarter" idx="12"/>
          </p:nvPr>
        </p:nvSpPr>
        <p:spPr>
          <a:xfrm>
            <a:off x="4152900" y="6324602"/>
            <a:ext cx="838200" cy="365125"/>
          </a:xfrm>
        </p:spPr>
        <p:txBody>
          <a:bodyPr/>
          <a:lstStyle/>
          <a:p>
            <a:fld id="{FEC9E414-06B5-46EB-9ED1-1602F4A4BA10}" type="slidenum">
              <a:rPr lang="en-US" smtClean="0"/>
              <a:t>‹#›</a:t>
            </a:fld>
            <a:endParaRPr lang="en-US" dirty="0"/>
          </a:p>
        </p:txBody>
      </p:sp>
      <p:pic>
        <p:nvPicPr>
          <p:cNvPr id="3080" name="Picture 8"/>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7216"/>
          <a:stretch/>
        </p:blipFill>
        <p:spPr bwMode="auto">
          <a:xfrm>
            <a:off x="1304138" y="2243655"/>
            <a:ext cx="6620662" cy="187114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1"/>
          <p:cNvSpPr/>
          <p:nvPr userDrawn="1"/>
        </p:nvSpPr>
        <p:spPr>
          <a:xfrm>
            <a:off x="6881564" y="5791200"/>
            <a:ext cx="2262436" cy="304800"/>
          </a:xfrm>
          <a:custGeom>
            <a:avLst/>
            <a:gdLst>
              <a:gd name="connsiteX0" fmla="*/ 0 w 2590800"/>
              <a:gd name="connsiteY0" fmla="*/ 0 h 323846"/>
              <a:gd name="connsiteX1" fmla="*/ 2590800 w 2590800"/>
              <a:gd name="connsiteY1" fmla="*/ 0 h 323846"/>
              <a:gd name="connsiteX2" fmla="*/ 2590800 w 2590800"/>
              <a:gd name="connsiteY2" fmla="*/ 323846 h 323846"/>
              <a:gd name="connsiteX3" fmla="*/ 0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391885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26706 w 2590800"/>
              <a:gd name="connsiteY3" fmla="*/ 323846 h 323846"/>
              <a:gd name="connsiteX4" fmla="*/ 0 w 2590800"/>
              <a:gd name="connsiteY4" fmla="*/ 0 h 323846"/>
              <a:gd name="connsiteX0" fmla="*/ 308865 w 2564094"/>
              <a:gd name="connsiteY0" fmla="*/ 0 h 323846"/>
              <a:gd name="connsiteX1" fmla="*/ 2564094 w 2564094"/>
              <a:gd name="connsiteY1" fmla="*/ 0 h 323846"/>
              <a:gd name="connsiteX2" fmla="*/ 2564094 w 2564094"/>
              <a:gd name="connsiteY2" fmla="*/ 323846 h 323846"/>
              <a:gd name="connsiteX3" fmla="*/ 0 w 2564094"/>
              <a:gd name="connsiteY3" fmla="*/ 323846 h 323846"/>
              <a:gd name="connsiteX4" fmla="*/ 308865 w 2564094"/>
              <a:gd name="connsiteY4" fmla="*/ 0 h 32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94" h="323846">
                <a:moveTo>
                  <a:pt x="308865" y="0"/>
                </a:moveTo>
                <a:lnTo>
                  <a:pt x="2564094" y="0"/>
                </a:lnTo>
                <a:lnTo>
                  <a:pt x="2564094" y="323846"/>
                </a:lnTo>
                <a:lnTo>
                  <a:pt x="0" y="323846"/>
                </a:lnTo>
                <a:lnTo>
                  <a:pt x="308865"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hlinkClick r:id="rId3"/>
          </p:cNvPr>
          <p:cNvSpPr txBox="1">
            <a:spLocks/>
          </p:cNvSpPr>
          <p:nvPr userDrawn="1"/>
        </p:nvSpPr>
        <p:spPr>
          <a:xfrm>
            <a:off x="7239000" y="5791200"/>
            <a:ext cx="1752600" cy="304800"/>
          </a:xfrm>
          <a:prstGeom prst="rect">
            <a:avLst/>
          </a:prstGeom>
        </p:spPr>
        <p:txBody>
          <a:bodyPr vert="horz" lIns="91440" tIns="45720" rIns="91440" bIns="45720" rtlCol="0" anchor="ctr"/>
          <a:lstStyle>
            <a:defPPr>
              <a:defRPr lang="en-US"/>
            </a:defPPr>
            <a:lvl1pPr marL="0" algn="r" defTabSz="914400" rtl="0" eaLnBrk="1" latinLnBrk="0" hangingPunct="1">
              <a:defRPr sz="1400" b="1" i="1" kern="1200">
                <a:solidFill>
                  <a:schemeClr val="accent1">
                    <a:lumMod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i="0" kern="1200" dirty="0">
                <a:solidFill>
                  <a:schemeClr val="bg1"/>
                </a:solidFill>
                <a:latin typeface="Arial" pitchFamily="34" charset="0"/>
                <a:ea typeface="+mn-ea"/>
                <a:cs typeface="Arial" pitchFamily="34" charset="0"/>
              </a:rPr>
              <a:t>www.realityworks.com</a:t>
            </a:r>
          </a:p>
        </p:txBody>
      </p:sp>
    </p:spTree>
    <p:extLst>
      <p:ext uri="{BB962C8B-B14F-4D97-AF65-F5344CB8AC3E}">
        <p14:creationId xmlns:p14="http://schemas.microsoft.com/office/powerpoint/2010/main" val="25609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effectLst/>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effectLst/>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0"/>
          </p:nvPr>
        </p:nvSpPr>
        <p:spPr/>
        <p:txBody>
          <a:bodyPr/>
          <a:lstStyle/>
          <a:p>
            <a:r>
              <a:rPr lang="en-US" dirty="0"/>
              <a:t>Experiential Learning Technology</a:t>
            </a:r>
          </a:p>
        </p:txBody>
      </p:sp>
      <p:sp>
        <p:nvSpPr>
          <p:cNvPr id="10" name="Slide Number Placeholder 9"/>
          <p:cNvSpPr>
            <a:spLocks noGrp="1"/>
          </p:cNvSpPr>
          <p:nvPr>
            <p:ph type="sldNum" sz="quarter" idx="11"/>
          </p:nvPr>
        </p:nvSpPr>
        <p:spPr/>
        <p:txBody>
          <a:bodyPr/>
          <a:lstStyle/>
          <a:p>
            <a:fld id="{FEC9E414-06B5-46EB-9ED1-1602F4A4BA10}" type="slidenum">
              <a:rPr lang="en-US" smtClean="0"/>
              <a:pPr/>
              <a:t>‹#›</a:t>
            </a:fld>
            <a:endParaRPr lang="en-US" dirty="0"/>
          </a:p>
        </p:txBody>
      </p:sp>
    </p:spTree>
    <p:extLst>
      <p:ext uri="{BB962C8B-B14F-4D97-AF65-F5344CB8AC3E}">
        <p14:creationId xmlns:p14="http://schemas.microsoft.com/office/powerpoint/2010/main" val="3642455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r>
              <a:rPr lang="en-US"/>
              <a:t>Experiential Learning Technology</a:t>
            </a:r>
            <a:endParaRPr lang="en-US" dirty="0"/>
          </a:p>
        </p:txBody>
      </p:sp>
      <p:sp>
        <p:nvSpPr>
          <p:cNvPr id="10" name="Slide Number Placeholder 9"/>
          <p:cNvSpPr>
            <a:spLocks noGrp="1"/>
          </p:cNvSpPr>
          <p:nvPr>
            <p:ph type="sldNum" sz="quarter" idx="11"/>
          </p:nvPr>
        </p:nvSpPr>
        <p:spPr/>
        <p:txBody>
          <a:bodyPr/>
          <a:lstStyle/>
          <a:p>
            <a:fld id="{FEC9E414-06B5-46EB-9ED1-1602F4A4BA10}" type="slidenum">
              <a:rPr lang="en-US" smtClean="0"/>
              <a:pPr/>
              <a:t>‹#›</a:t>
            </a:fld>
            <a:endParaRPr lang="en-US" dirty="0"/>
          </a:p>
        </p:txBody>
      </p:sp>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72200" y="685800"/>
            <a:ext cx="2581276" cy="100652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0" y="0"/>
            <a:ext cx="9144000" cy="609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p:cNvSpPr/>
          <p:nvPr userDrawn="1"/>
        </p:nvSpPr>
        <p:spPr>
          <a:xfrm>
            <a:off x="6881564" y="5791200"/>
            <a:ext cx="2262436" cy="304800"/>
          </a:xfrm>
          <a:custGeom>
            <a:avLst/>
            <a:gdLst>
              <a:gd name="connsiteX0" fmla="*/ 0 w 2590800"/>
              <a:gd name="connsiteY0" fmla="*/ 0 h 323846"/>
              <a:gd name="connsiteX1" fmla="*/ 2590800 w 2590800"/>
              <a:gd name="connsiteY1" fmla="*/ 0 h 323846"/>
              <a:gd name="connsiteX2" fmla="*/ 2590800 w 2590800"/>
              <a:gd name="connsiteY2" fmla="*/ 323846 h 323846"/>
              <a:gd name="connsiteX3" fmla="*/ 0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391885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26706 w 2590800"/>
              <a:gd name="connsiteY3" fmla="*/ 323846 h 323846"/>
              <a:gd name="connsiteX4" fmla="*/ 0 w 2590800"/>
              <a:gd name="connsiteY4" fmla="*/ 0 h 323846"/>
              <a:gd name="connsiteX0" fmla="*/ 308865 w 2564094"/>
              <a:gd name="connsiteY0" fmla="*/ 0 h 323846"/>
              <a:gd name="connsiteX1" fmla="*/ 2564094 w 2564094"/>
              <a:gd name="connsiteY1" fmla="*/ 0 h 323846"/>
              <a:gd name="connsiteX2" fmla="*/ 2564094 w 2564094"/>
              <a:gd name="connsiteY2" fmla="*/ 323846 h 323846"/>
              <a:gd name="connsiteX3" fmla="*/ 0 w 2564094"/>
              <a:gd name="connsiteY3" fmla="*/ 323846 h 323846"/>
              <a:gd name="connsiteX4" fmla="*/ 308865 w 2564094"/>
              <a:gd name="connsiteY4" fmla="*/ 0 h 32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94" h="323846">
                <a:moveTo>
                  <a:pt x="308865" y="0"/>
                </a:moveTo>
                <a:lnTo>
                  <a:pt x="2564094" y="0"/>
                </a:lnTo>
                <a:lnTo>
                  <a:pt x="2564094" y="323846"/>
                </a:lnTo>
                <a:lnTo>
                  <a:pt x="0" y="323846"/>
                </a:lnTo>
                <a:lnTo>
                  <a:pt x="308865"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hlinkClick r:id="rId3"/>
          </p:cNvPr>
          <p:cNvSpPr txBox="1">
            <a:spLocks/>
          </p:cNvSpPr>
          <p:nvPr userDrawn="1"/>
        </p:nvSpPr>
        <p:spPr>
          <a:xfrm>
            <a:off x="7239000" y="5791200"/>
            <a:ext cx="1752600" cy="304800"/>
          </a:xfrm>
          <a:prstGeom prst="rect">
            <a:avLst/>
          </a:prstGeom>
        </p:spPr>
        <p:txBody>
          <a:bodyPr vert="horz" lIns="91440" tIns="45720" rIns="91440" bIns="45720" rtlCol="0" anchor="ctr"/>
          <a:lstStyle>
            <a:defPPr>
              <a:defRPr lang="en-US"/>
            </a:defPPr>
            <a:lvl1pPr marL="0" algn="r" defTabSz="914400" rtl="0" eaLnBrk="1" latinLnBrk="0" hangingPunct="1">
              <a:defRPr sz="1400" b="1" i="1" kern="1200">
                <a:solidFill>
                  <a:schemeClr val="accent1">
                    <a:lumMod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i="0" kern="1200" dirty="0">
                <a:solidFill>
                  <a:schemeClr val="bg1"/>
                </a:solidFill>
                <a:latin typeface="Arial" pitchFamily="34" charset="0"/>
                <a:ea typeface="+mn-ea"/>
                <a:cs typeface="Arial" pitchFamily="34" charset="0"/>
              </a:rPr>
              <a:t>www.realityworks.com</a:t>
            </a:r>
          </a:p>
        </p:txBody>
      </p:sp>
      <p:sp>
        <p:nvSpPr>
          <p:cNvPr id="12" name="Title 4"/>
          <p:cNvSpPr>
            <a:spLocks noGrp="1"/>
          </p:cNvSpPr>
          <p:nvPr>
            <p:ph type="title"/>
          </p:nvPr>
        </p:nvSpPr>
        <p:spPr>
          <a:xfrm>
            <a:off x="3429000" y="2057400"/>
            <a:ext cx="4800600" cy="2367724"/>
          </a:xfrm>
          <a:prstGeom prst="rect">
            <a:avLst/>
          </a:prstGeom>
        </p:spPr>
        <p:txBody>
          <a:bodyPr/>
          <a:lstStyle>
            <a:lvl1pPr>
              <a:defRPr strike="noStrike">
                <a:effectLst/>
              </a:defRPr>
            </a:lvl1pPr>
          </a:lstStyle>
          <a:p>
            <a:pPr algn="l"/>
            <a:r>
              <a:rPr lang="en-US" sz="4800" dirty="0"/>
              <a:t>Product Family</a:t>
            </a:r>
            <a:br>
              <a:rPr lang="en-US" sz="4800" dirty="0"/>
            </a:br>
            <a:r>
              <a:rPr lang="en-US" sz="4800" dirty="0"/>
              <a:t>Product Name</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1823276"/>
            <a:ext cx="1981200" cy="1981200"/>
          </a:xfrm>
          <a:prstGeom prst="rect">
            <a:avLst/>
          </a:prstGeom>
          <a:ln w="76200">
            <a:noFill/>
          </a:ln>
        </p:spPr>
      </p:pic>
    </p:spTree>
    <p:extLst>
      <p:ext uri="{BB962C8B-B14F-4D97-AF65-F5344CB8AC3E}">
        <p14:creationId xmlns:p14="http://schemas.microsoft.com/office/powerpoint/2010/main" val="21601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r>
              <a:rPr lang="en-US"/>
              <a:t>Presentation Title Here</a:t>
            </a:r>
            <a:endParaRPr lang="en-US" dirty="0"/>
          </a:p>
        </p:txBody>
      </p:sp>
      <p:sp>
        <p:nvSpPr>
          <p:cNvPr id="10" name="Slide Number Placeholder 9"/>
          <p:cNvSpPr>
            <a:spLocks noGrp="1"/>
          </p:cNvSpPr>
          <p:nvPr>
            <p:ph type="sldNum" sz="quarter" idx="11"/>
          </p:nvPr>
        </p:nvSpPr>
        <p:spPr/>
        <p:txBody>
          <a:bodyPr/>
          <a:lstStyle/>
          <a:p>
            <a:fld id="{FEC9E414-06B5-46EB-9ED1-1602F4A4BA10}" type="slidenum">
              <a:rPr lang="en-US" smtClean="0"/>
              <a:pPr/>
              <a:t>‹#›</a:t>
            </a:fld>
            <a:endParaRPr lang="en-US" dirty="0"/>
          </a:p>
        </p:txBody>
      </p:sp>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72200" y="685800"/>
            <a:ext cx="2581276" cy="100652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0" y="0"/>
            <a:ext cx="9144000" cy="609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1692322"/>
            <a:ext cx="8229600" cy="2727277"/>
          </a:xfrm>
          <a:prstGeom prst="rect">
            <a:avLst/>
          </a:prstGeom>
        </p:spPr>
        <p:txBody>
          <a:bodyPr/>
          <a:lstStyle>
            <a:lvl1pPr>
              <a:defRPr>
                <a:solidFill>
                  <a:schemeClr val="bg1"/>
                </a:solidFill>
                <a:effectLst/>
              </a:defRPr>
            </a:lvl1pPr>
          </a:lstStyle>
          <a:p>
            <a:r>
              <a:rPr lang="en-US" dirty="0"/>
              <a:t>Click to edit Master title style</a:t>
            </a:r>
          </a:p>
        </p:txBody>
      </p:sp>
      <p:sp>
        <p:nvSpPr>
          <p:cNvPr id="14" name="Rectangle 1"/>
          <p:cNvSpPr/>
          <p:nvPr userDrawn="1"/>
        </p:nvSpPr>
        <p:spPr>
          <a:xfrm>
            <a:off x="6881564" y="5791200"/>
            <a:ext cx="2262436" cy="304800"/>
          </a:xfrm>
          <a:custGeom>
            <a:avLst/>
            <a:gdLst>
              <a:gd name="connsiteX0" fmla="*/ 0 w 2590800"/>
              <a:gd name="connsiteY0" fmla="*/ 0 h 323846"/>
              <a:gd name="connsiteX1" fmla="*/ 2590800 w 2590800"/>
              <a:gd name="connsiteY1" fmla="*/ 0 h 323846"/>
              <a:gd name="connsiteX2" fmla="*/ 2590800 w 2590800"/>
              <a:gd name="connsiteY2" fmla="*/ 323846 h 323846"/>
              <a:gd name="connsiteX3" fmla="*/ 0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391885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26706 w 2590800"/>
              <a:gd name="connsiteY3" fmla="*/ 323846 h 323846"/>
              <a:gd name="connsiteX4" fmla="*/ 0 w 2590800"/>
              <a:gd name="connsiteY4" fmla="*/ 0 h 323846"/>
              <a:gd name="connsiteX0" fmla="*/ 308865 w 2564094"/>
              <a:gd name="connsiteY0" fmla="*/ 0 h 323846"/>
              <a:gd name="connsiteX1" fmla="*/ 2564094 w 2564094"/>
              <a:gd name="connsiteY1" fmla="*/ 0 h 323846"/>
              <a:gd name="connsiteX2" fmla="*/ 2564094 w 2564094"/>
              <a:gd name="connsiteY2" fmla="*/ 323846 h 323846"/>
              <a:gd name="connsiteX3" fmla="*/ 0 w 2564094"/>
              <a:gd name="connsiteY3" fmla="*/ 323846 h 323846"/>
              <a:gd name="connsiteX4" fmla="*/ 308865 w 2564094"/>
              <a:gd name="connsiteY4" fmla="*/ 0 h 32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94" h="323846">
                <a:moveTo>
                  <a:pt x="308865" y="0"/>
                </a:moveTo>
                <a:lnTo>
                  <a:pt x="2564094" y="0"/>
                </a:lnTo>
                <a:lnTo>
                  <a:pt x="2564094" y="323846"/>
                </a:lnTo>
                <a:lnTo>
                  <a:pt x="0" y="323846"/>
                </a:lnTo>
                <a:lnTo>
                  <a:pt x="308865"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hlinkClick r:id="rId3"/>
          </p:cNvPr>
          <p:cNvSpPr txBox="1">
            <a:spLocks/>
          </p:cNvSpPr>
          <p:nvPr userDrawn="1"/>
        </p:nvSpPr>
        <p:spPr>
          <a:xfrm>
            <a:off x="7239000" y="5791200"/>
            <a:ext cx="1752600" cy="304800"/>
          </a:xfrm>
          <a:prstGeom prst="rect">
            <a:avLst/>
          </a:prstGeom>
        </p:spPr>
        <p:txBody>
          <a:bodyPr vert="horz" lIns="91440" tIns="45720" rIns="91440" bIns="45720" rtlCol="0" anchor="ctr"/>
          <a:lstStyle>
            <a:defPPr>
              <a:defRPr lang="en-US"/>
            </a:defPPr>
            <a:lvl1pPr marL="0" algn="r" defTabSz="914400" rtl="0" eaLnBrk="1" latinLnBrk="0" hangingPunct="1">
              <a:defRPr sz="1400" b="1" i="1" kern="1200">
                <a:solidFill>
                  <a:schemeClr val="accent1">
                    <a:lumMod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i="0" kern="1200" dirty="0">
                <a:solidFill>
                  <a:schemeClr val="bg1"/>
                </a:solidFill>
                <a:latin typeface="Arial" pitchFamily="34" charset="0"/>
                <a:ea typeface="+mn-ea"/>
                <a:cs typeface="Arial" pitchFamily="34" charset="0"/>
              </a:rPr>
              <a:t>www.realityworks.com</a:t>
            </a:r>
          </a:p>
        </p:txBody>
      </p:sp>
    </p:spTree>
    <p:extLst>
      <p:ext uri="{BB962C8B-B14F-4D97-AF65-F5344CB8AC3E}">
        <p14:creationId xmlns:p14="http://schemas.microsoft.com/office/powerpoint/2010/main" val="316169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r>
              <a:rPr lang="en-US"/>
              <a:t>Presentation Title Here</a:t>
            </a:r>
            <a:endParaRPr lang="en-US" dirty="0"/>
          </a:p>
        </p:txBody>
      </p:sp>
      <p:sp>
        <p:nvSpPr>
          <p:cNvPr id="10" name="Slide Number Placeholder 9"/>
          <p:cNvSpPr>
            <a:spLocks noGrp="1"/>
          </p:cNvSpPr>
          <p:nvPr>
            <p:ph type="sldNum" sz="quarter" idx="11"/>
          </p:nvPr>
        </p:nvSpPr>
        <p:spPr/>
        <p:txBody>
          <a:bodyPr/>
          <a:lstStyle/>
          <a:p>
            <a:fld id="{FEC9E414-06B5-46EB-9ED1-1602F4A4BA10}" type="slidenum">
              <a:rPr lang="en-US" smtClean="0"/>
              <a:pPr/>
              <a:t>‹#›</a:t>
            </a:fld>
            <a:endParaRPr lang="en-US" dirty="0"/>
          </a:p>
        </p:txBody>
      </p:sp>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72200" y="685800"/>
            <a:ext cx="2581276" cy="100652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0" y="0"/>
            <a:ext cx="9144000" cy="609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2590800" y="1617894"/>
            <a:ext cx="3962400" cy="3352192"/>
          </a:xfrm>
          <a:prstGeom prst="rect">
            <a:avLst/>
          </a:prstGeom>
        </p:spPr>
      </p:pic>
      <p:sp>
        <p:nvSpPr>
          <p:cNvPr id="11" name="Rectangle 1"/>
          <p:cNvSpPr/>
          <p:nvPr userDrawn="1"/>
        </p:nvSpPr>
        <p:spPr>
          <a:xfrm>
            <a:off x="6881564" y="5791200"/>
            <a:ext cx="2262436" cy="304800"/>
          </a:xfrm>
          <a:custGeom>
            <a:avLst/>
            <a:gdLst>
              <a:gd name="connsiteX0" fmla="*/ 0 w 2590800"/>
              <a:gd name="connsiteY0" fmla="*/ 0 h 323846"/>
              <a:gd name="connsiteX1" fmla="*/ 2590800 w 2590800"/>
              <a:gd name="connsiteY1" fmla="*/ 0 h 323846"/>
              <a:gd name="connsiteX2" fmla="*/ 2590800 w 2590800"/>
              <a:gd name="connsiteY2" fmla="*/ 323846 h 323846"/>
              <a:gd name="connsiteX3" fmla="*/ 0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391885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26706 w 2590800"/>
              <a:gd name="connsiteY3" fmla="*/ 323846 h 323846"/>
              <a:gd name="connsiteX4" fmla="*/ 0 w 2590800"/>
              <a:gd name="connsiteY4" fmla="*/ 0 h 323846"/>
              <a:gd name="connsiteX0" fmla="*/ 308865 w 2564094"/>
              <a:gd name="connsiteY0" fmla="*/ 0 h 323846"/>
              <a:gd name="connsiteX1" fmla="*/ 2564094 w 2564094"/>
              <a:gd name="connsiteY1" fmla="*/ 0 h 323846"/>
              <a:gd name="connsiteX2" fmla="*/ 2564094 w 2564094"/>
              <a:gd name="connsiteY2" fmla="*/ 323846 h 323846"/>
              <a:gd name="connsiteX3" fmla="*/ 0 w 2564094"/>
              <a:gd name="connsiteY3" fmla="*/ 323846 h 323846"/>
              <a:gd name="connsiteX4" fmla="*/ 308865 w 2564094"/>
              <a:gd name="connsiteY4" fmla="*/ 0 h 32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94" h="323846">
                <a:moveTo>
                  <a:pt x="308865" y="0"/>
                </a:moveTo>
                <a:lnTo>
                  <a:pt x="2564094" y="0"/>
                </a:lnTo>
                <a:lnTo>
                  <a:pt x="2564094" y="323846"/>
                </a:lnTo>
                <a:lnTo>
                  <a:pt x="0" y="323846"/>
                </a:lnTo>
                <a:lnTo>
                  <a:pt x="308865"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hlinkClick r:id="rId4"/>
          </p:cNvPr>
          <p:cNvSpPr txBox="1">
            <a:spLocks/>
          </p:cNvSpPr>
          <p:nvPr userDrawn="1"/>
        </p:nvSpPr>
        <p:spPr>
          <a:xfrm>
            <a:off x="7239000" y="5791200"/>
            <a:ext cx="1752600" cy="304800"/>
          </a:xfrm>
          <a:prstGeom prst="rect">
            <a:avLst/>
          </a:prstGeom>
        </p:spPr>
        <p:txBody>
          <a:bodyPr vert="horz" lIns="91440" tIns="45720" rIns="91440" bIns="45720" rtlCol="0" anchor="ctr"/>
          <a:lstStyle>
            <a:defPPr>
              <a:defRPr lang="en-US"/>
            </a:defPPr>
            <a:lvl1pPr marL="0" algn="r" defTabSz="914400" rtl="0" eaLnBrk="1" latinLnBrk="0" hangingPunct="1">
              <a:defRPr sz="1400" b="1" i="1" kern="1200">
                <a:solidFill>
                  <a:schemeClr val="accent1">
                    <a:lumMod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i="0" kern="1200" dirty="0">
                <a:solidFill>
                  <a:schemeClr val="bg1"/>
                </a:solidFill>
                <a:latin typeface="Arial" pitchFamily="34" charset="0"/>
                <a:ea typeface="+mn-ea"/>
                <a:cs typeface="Arial" pitchFamily="34" charset="0"/>
              </a:rPr>
              <a:t>www.realityworks.com</a:t>
            </a:r>
          </a:p>
        </p:txBody>
      </p:sp>
    </p:spTree>
    <p:extLst>
      <p:ext uri="{BB962C8B-B14F-4D97-AF65-F5344CB8AC3E}">
        <p14:creationId xmlns:p14="http://schemas.microsoft.com/office/powerpoint/2010/main" val="287711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r>
              <a:rPr lang="en-US"/>
              <a:t>Presentation Title Here</a:t>
            </a:r>
            <a:endParaRPr lang="en-US" dirty="0"/>
          </a:p>
        </p:txBody>
      </p:sp>
      <p:sp>
        <p:nvSpPr>
          <p:cNvPr id="10" name="Slide Number Placeholder 9"/>
          <p:cNvSpPr>
            <a:spLocks noGrp="1"/>
          </p:cNvSpPr>
          <p:nvPr>
            <p:ph type="sldNum" sz="quarter" idx="11"/>
          </p:nvPr>
        </p:nvSpPr>
        <p:spPr/>
        <p:txBody>
          <a:bodyPr/>
          <a:lstStyle/>
          <a:p>
            <a:fld id="{FEC9E414-06B5-46EB-9ED1-1602F4A4BA10}" type="slidenum">
              <a:rPr lang="en-US" smtClean="0"/>
              <a:pPr/>
              <a:t>‹#›</a:t>
            </a:fld>
            <a:endParaRPr lang="en-US" dirty="0"/>
          </a:p>
        </p:txBody>
      </p:sp>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72200" y="685800"/>
            <a:ext cx="2581276" cy="100652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0" y="0"/>
            <a:ext cx="9144000" cy="609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p:cNvSpPr/>
          <p:nvPr userDrawn="1"/>
        </p:nvSpPr>
        <p:spPr>
          <a:xfrm>
            <a:off x="6881564" y="5791200"/>
            <a:ext cx="2262436" cy="304800"/>
          </a:xfrm>
          <a:custGeom>
            <a:avLst/>
            <a:gdLst>
              <a:gd name="connsiteX0" fmla="*/ 0 w 2590800"/>
              <a:gd name="connsiteY0" fmla="*/ 0 h 323846"/>
              <a:gd name="connsiteX1" fmla="*/ 2590800 w 2590800"/>
              <a:gd name="connsiteY1" fmla="*/ 0 h 323846"/>
              <a:gd name="connsiteX2" fmla="*/ 2590800 w 2590800"/>
              <a:gd name="connsiteY2" fmla="*/ 323846 h 323846"/>
              <a:gd name="connsiteX3" fmla="*/ 0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391885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26706 w 2590800"/>
              <a:gd name="connsiteY3" fmla="*/ 323846 h 323846"/>
              <a:gd name="connsiteX4" fmla="*/ 0 w 2590800"/>
              <a:gd name="connsiteY4" fmla="*/ 0 h 323846"/>
              <a:gd name="connsiteX0" fmla="*/ 308865 w 2564094"/>
              <a:gd name="connsiteY0" fmla="*/ 0 h 323846"/>
              <a:gd name="connsiteX1" fmla="*/ 2564094 w 2564094"/>
              <a:gd name="connsiteY1" fmla="*/ 0 h 323846"/>
              <a:gd name="connsiteX2" fmla="*/ 2564094 w 2564094"/>
              <a:gd name="connsiteY2" fmla="*/ 323846 h 323846"/>
              <a:gd name="connsiteX3" fmla="*/ 0 w 2564094"/>
              <a:gd name="connsiteY3" fmla="*/ 323846 h 323846"/>
              <a:gd name="connsiteX4" fmla="*/ 308865 w 2564094"/>
              <a:gd name="connsiteY4" fmla="*/ 0 h 32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94" h="323846">
                <a:moveTo>
                  <a:pt x="308865" y="0"/>
                </a:moveTo>
                <a:lnTo>
                  <a:pt x="2564094" y="0"/>
                </a:lnTo>
                <a:lnTo>
                  <a:pt x="2564094" y="323846"/>
                </a:lnTo>
                <a:lnTo>
                  <a:pt x="0" y="323846"/>
                </a:lnTo>
                <a:lnTo>
                  <a:pt x="308865"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hlinkClick r:id="rId3"/>
          </p:cNvPr>
          <p:cNvSpPr txBox="1">
            <a:spLocks/>
          </p:cNvSpPr>
          <p:nvPr userDrawn="1"/>
        </p:nvSpPr>
        <p:spPr>
          <a:xfrm>
            <a:off x="7239000" y="5791200"/>
            <a:ext cx="1752600" cy="304800"/>
          </a:xfrm>
          <a:prstGeom prst="rect">
            <a:avLst/>
          </a:prstGeom>
        </p:spPr>
        <p:txBody>
          <a:bodyPr vert="horz" lIns="91440" tIns="45720" rIns="91440" bIns="45720" rtlCol="0" anchor="ctr"/>
          <a:lstStyle>
            <a:defPPr>
              <a:defRPr lang="en-US"/>
            </a:defPPr>
            <a:lvl1pPr marL="0" algn="r" defTabSz="914400" rtl="0" eaLnBrk="1" latinLnBrk="0" hangingPunct="1">
              <a:defRPr sz="1400" b="1" i="1" kern="1200">
                <a:solidFill>
                  <a:schemeClr val="accent1">
                    <a:lumMod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i="0" kern="1200" dirty="0">
                <a:solidFill>
                  <a:schemeClr val="bg1"/>
                </a:solidFill>
                <a:latin typeface="Arial" pitchFamily="34" charset="0"/>
                <a:ea typeface="+mn-ea"/>
                <a:cs typeface="Arial" pitchFamily="34" charset="0"/>
              </a:rPr>
              <a:t>www.realityworks.com</a:t>
            </a:r>
          </a:p>
        </p:txBody>
      </p:sp>
    </p:spTree>
    <p:extLst>
      <p:ext uri="{BB962C8B-B14F-4D97-AF65-F5344CB8AC3E}">
        <p14:creationId xmlns:p14="http://schemas.microsoft.com/office/powerpoint/2010/main" val="5408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r>
              <a:rPr lang="en-US"/>
              <a:t>Presentation Title Here</a:t>
            </a:r>
            <a:endParaRPr lang="en-US" dirty="0"/>
          </a:p>
        </p:txBody>
      </p:sp>
      <p:sp>
        <p:nvSpPr>
          <p:cNvPr id="10" name="Slide Number Placeholder 9"/>
          <p:cNvSpPr>
            <a:spLocks noGrp="1"/>
          </p:cNvSpPr>
          <p:nvPr>
            <p:ph type="sldNum" sz="quarter" idx="11"/>
          </p:nvPr>
        </p:nvSpPr>
        <p:spPr/>
        <p:txBody>
          <a:bodyPr/>
          <a:lstStyle/>
          <a:p>
            <a:fld id="{FEC9E414-06B5-46EB-9ED1-1602F4A4BA10}" type="slidenum">
              <a:rPr lang="en-US" smtClean="0"/>
              <a:pPr/>
              <a:t>‹#›</a:t>
            </a:fld>
            <a:endParaRPr lang="en-US" dirty="0"/>
          </a:p>
        </p:txBody>
      </p:sp>
    </p:spTree>
    <p:extLst>
      <p:ext uri="{BB962C8B-B14F-4D97-AF65-F5344CB8AC3E}">
        <p14:creationId xmlns:p14="http://schemas.microsoft.com/office/powerpoint/2010/main" val="111369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229600" cy="1121834"/>
          </a:xfrm>
          <a:prstGeom prst="rect">
            <a:avLst/>
          </a:prstGeom>
        </p:spPr>
        <p:txBody>
          <a:bodyPr/>
          <a:lstStyle>
            <a:lvl1pPr>
              <a:defRPr>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457200" y="1828800"/>
            <a:ext cx="8229600" cy="3962400"/>
          </a:xfrm>
          <a:prstGeom prst="rect">
            <a:avLst/>
          </a:prstGeom>
        </p:spPr>
        <p:txBody>
          <a:bodyPr/>
          <a:lstStyle>
            <a:lvl1pPr>
              <a:defRPr>
                <a:solidFill>
                  <a:schemeClr val="tx1"/>
                </a:solidFill>
                <a:effectLst/>
              </a:defRPr>
            </a:lvl1pPr>
            <a:lvl2pPr>
              <a:defRPr>
                <a:solidFill>
                  <a:schemeClr val="tx1"/>
                </a:solidFill>
                <a:effectLst/>
              </a:defRPr>
            </a:lvl2pPr>
            <a:lvl3pPr>
              <a:defRPr>
                <a:solidFill>
                  <a:schemeClr val="tx1"/>
                </a:solidFill>
                <a:effectLst/>
              </a:defRPr>
            </a:lvl3pPr>
            <a:lvl4pPr>
              <a:defRPr>
                <a:solidFill>
                  <a:schemeClr val="tx1"/>
                </a:solidFill>
                <a:effectLst/>
              </a:defRPr>
            </a:lvl4pPr>
            <a:lvl5pPr>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fld id="{FEC9E414-06B5-46EB-9ED1-1602F4A4BA10}" type="slidenum">
              <a:rPr lang="en-US" smtClean="0"/>
              <a:t>‹#›</a:t>
            </a:fld>
            <a:endParaRPr lang="en-US"/>
          </a:p>
        </p:txBody>
      </p:sp>
    </p:spTree>
    <p:extLst>
      <p:ext uri="{BB962C8B-B14F-4D97-AF65-F5344CB8AC3E}">
        <p14:creationId xmlns:p14="http://schemas.microsoft.com/office/powerpoint/2010/main" val="332215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229600" cy="1121834"/>
          </a:xfrm>
          <a:prstGeom prst="rect">
            <a:avLst/>
          </a:prstGeom>
        </p:spPr>
        <p:txBody>
          <a:bodyPr/>
          <a:lstStyle>
            <a:lvl1pPr>
              <a:defRPr>
                <a:solidFill>
                  <a:schemeClr val="tx1"/>
                </a:solidFill>
                <a:effectLst/>
              </a:defRPr>
            </a:lvl1pPr>
          </a:lstStyle>
          <a:p>
            <a:r>
              <a:rPr lang="en-US"/>
              <a:t>Click to edit Master title style</a:t>
            </a:r>
          </a:p>
        </p:txBody>
      </p:sp>
      <p:sp>
        <p:nvSpPr>
          <p:cNvPr id="4" name="Content Placeholder 3"/>
          <p:cNvSpPr>
            <a:spLocks noGrp="1"/>
          </p:cNvSpPr>
          <p:nvPr>
            <p:ph sz="half" idx="2"/>
          </p:nvPr>
        </p:nvSpPr>
        <p:spPr>
          <a:xfrm>
            <a:off x="457200" y="1752603"/>
            <a:ext cx="4040188" cy="4038599"/>
          </a:xfrm>
          <a:prstGeom prst="rect">
            <a:avLst/>
          </a:prstGeom>
        </p:spPr>
        <p:txBody>
          <a:bodyPr/>
          <a:lstStyle>
            <a:lvl1pPr>
              <a:defRPr sz="2400">
                <a:solidFill>
                  <a:schemeClr val="tx1"/>
                </a:solidFill>
                <a:effectLst/>
              </a:defRPr>
            </a:lvl1pPr>
            <a:lvl2pPr>
              <a:defRPr sz="2000">
                <a:solidFill>
                  <a:schemeClr val="tx1"/>
                </a:solidFill>
                <a:effectLst/>
              </a:defRPr>
            </a:lvl2pPr>
            <a:lvl3pPr>
              <a:defRPr sz="1800">
                <a:solidFill>
                  <a:schemeClr val="tx1"/>
                </a:solidFill>
                <a:effectLst/>
              </a:defRPr>
            </a:lvl3pPr>
            <a:lvl4pPr>
              <a:defRPr sz="1600">
                <a:solidFill>
                  <a:schemeClr val="tx1"/>
                </a:solidFill>
                <a:effectLst/>
              </a:defRPr>
            </a:lvl4pPr>
            <a:lvl5pPr>
              <a:defRPr sz="1600">
                <a:solidFill>
                  <a:schemeClr val="tx1"/>
                </a:solidFill>
                <a:effectLs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9" y="1752603"/>
            <a:ext cx="4041775" cy="4038599"/>
          </a:xfrm>
          <a:prstGeom prst="rect">
            <a:avLst/>
          </a:prstGeom>
        </p:spPr>
        <p:txBody>
          <a:bodyPr/>
          <a:lstStyle>
            <a:lvl1pPr>
              <a:defRPr sz="2400">
                <a:solidFill>
                  <a:schemeClr val="tx1"/>
                </a:solidFill>
                <a:effectLst/>
              </a:defRPr>
            </a:lvl1pPr>
            <a:lvl2pPr>
              <a:defRPr sz="2000">
                <a:solidFill>
                  <a:schemeClr val="tx1"/>
                </a:solidFill>
                <a:effectLst/>
              </a:defRPr>
            </a:lvl2pPr>
            <a:lvl3pPr>
              <a:defRPr sz="1800">
                <a:solidFill>
                  <a:schemeClr val="tx1"/>
                </a:solidFill>
                <a:effectLst/>
              </a:defRPr>
            </a:lvl3pPr>
            <a:lvl4pPr>
              <a:defRPr sz="1600">
                <a:solidFill>
                  <a:schemeClr val="tx1"/>
                </a:solidFill>
                <a:effectLst/>
              </a:defRPr>
            </a:lvl4pPr>
            <a:lvl5pPr>
              <a:defRPr sz="1600">
                <a:solidFill>
                  <a:schemeClr val="tx1"/>
                </a:solidFill>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Presentation Title Here</a:t>
            </a:r>
            <a:endParaRPr lang="en-US" dirty="0"/>
          </a:p>
        </p:txBody>
      </p:sp>
      <p:sp>
        <p:nvSpPr>
          <p:cNvPr id="9" name="Slide Number Placeholder 8"/>
          <p:cNvSpPr>
            <a:spLocks noGrp="1"/>
          </p:cNvSpPr>
          <p:nvPr>
            <p:ph type="sldNum" sz="quarter" idx="12"/>
          </p:nvPr>
        </p:nvSpPr>
        <p:spPr/>
        <p:txBody>
          <a:bodyPr/>
          <a:lstStyle/>
          <a:p>
            <a:fld id="{FEC9E414-06B5-46EB-9ED1-1602F4A4BA10}" type="slidenum">
              <a:rPr lang="en-US" smtClean="0"/>
              <a:t>‹#›</a:t>
            </a:fld>
            <a:endParaRPr lang="en-US"/>
          </a:p>
        </p:txBody>
      </p:sp>
    </p:spTree>
    <p:extLst>
      <p:ext uri="{BB962C8B-B14F-4D97-AF65-F5344CB8AC3E}">
        <p14:creationId xmlns:p14="http://schemas.microsoft.com/office/powerpoint/2010/main" val="66812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229600" cy="1121834"/>
          </a:xfrm>
          <a:prstGeom prst="rect">
            <a:avLst/>
          </a:prstGeom>
        </p:spPr>
        <p:txBody>
          <a:bodyPr/>
          <a:lstStyle>
            <a:lvl1pPr>
              <a:defRPr>
                <a:solidFill>
                  <a:schemeClr val="tx1"/>
                </a:solidFill>
                <a:effectLst/>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 Here</a:t>
            </a:r>
            <a:endParaRPr lang="en-US" dirty="0"/>
          </a:p>
        </p:txBody>
      </p:sp>
      <p:sp>
        <p:nvSpPr>
          <p:cNvPr id="5" name="Slide Number Placeholder 4"/>
          <p:cNvSpPr>
            <a:spLocks noGrp="1"/>
          </p:cNvSpPr>
          <p:nvPr>
            <p:ph type="sldNum" sz="quarter" idx="12"/>
          </p:nvPr>
        </p:nvSpPr>
        <p:spPr/>
        <p:txBody>
          <a:bodyPr/>
          <a:lstStyle/>
          <a:p>
            <a:fld id="{FEC9E414-06B5-46EB-9ED1-1602F4A4BA10}" type="slidenum">
              <a:rPr lang="en-US" smtClean="0"/>
              <a:t>‹#›</a:t>
            </a:fld>
            <a:endParaRPr lang="en-US"/>
          </a:p>
        </p:txBody>
      </p:sp>
    </p:spTree>
    <p:extLst>
      <p:ext uri="{BB962C8B-B14F-4D97-AF65-F5344CB8AC3E}">
        <p14:creationId xmlns:p14="http://schemas.microsoft.com/office/powerpoint/2010/main" val="274218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609600"/>
            <a:ext cx="3008313" cy="825500"/>
          </a:xfrm>
          <a:prstGeom prst="rect">
            <a:avLst/>
          </a:prstGeom>
        </p:spPr>
        <p:txBody>
          <a:bodyPr anchor="b"/>
          <a:lstStyle>
            <a:lvl1pPr algn="l">
              <a:defRPr sz="2000" b="1">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3575050" y="609601"/>
            <a:ext cx="5111750" cy="5167409"/>
          </a:xfrm>
          <a:prstGeom prst="rect">
            <a:avLst/>
          </a:prstGeom>
        </p:spPr>
        <p:txBody>
          <a:bodyPr/>
          <a:lstStyle>
            <a:lvl1pPr>
              <a:defRPr sz="3200">
                <a:solidFill>
                  <a:schemeClr val="tx1"/>
                </a:solidFill>
                <a:effectLst/>
              </a:defRPr>
            </a:lvl1pPr>
            <a:lvl2pPr>
              <a:defRPr sz="2800">
                <a:effectLst/>
              </a:defRPr>
            </a:lvl2pPr>
            <a:lvl3pPr>
              <a:defRPr sz="2400">
                <a:effectLst/>
              </a:defRPr>
            </a:lvl3pPr>
            <a:lvl4pPr>
              <a:defRPr sz="2000">
                <a:effectLst/>
              </a:defRPr>
            </a:lvl4pPr>
            <a:lvl5pPr>
              <a:defRPr sz="2000">
                <a:effectLs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5"/>
            <a:ext cx="3008313" cy="4356097"/>
          </a:xfrm>
          <a:prstGeom prst="rect">
            <a:avLst/>
          </a:prstGeom>
        </p:spPr>
        <p:txBody>
          <a:bodyPr/>
          <a:lstStyle>
            <a:lvl1pPr marL="0" indent="0">
              <a:buNone/>
              <a:defRPr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 Here</a:t>
            </a:r>
            <a:endParaRPr lang="en-US" dirty="0"/>
          </a:p>
        </p:txBody>
      </p:sp>
      <p:sp>
        <p:nvSpPr>
          <p:cNvPr id="7" name="Slide Number Placeholder 6"/>
          <p:cNvSpPr>
            <a:spLocks noGrp="1"/>
          </p:cNvSpPr>
          <p:nvPr>
            <p:ph type="sldNum" sz="quarter" idx="12"/>
          </p:nvPr>
        </p:nvSpPr>
        <p:spPr>
          <a:xfrm>
            <a:off x="4152900" y="6324602"/>
            <a:ext cx="838200" cy="365125"/>
          </a:xfrm>
        </p:spPr>
        <p:txBody>
          <a:bodyPr/>
          <a:lstStyle/>
          <a:p>
            <a:fld id="{FEC9E414-06B5-46EB-9ED1-1602F4A4BA10}" type="slidenum">
              <a:rPr lang="en-US" smtClean="0"/>
              <a:t>‹#›</a:t>
            </a:fld>
            <a:endParaRPr lang="en-US"/>
          </a:p>
        </p:txBody>
      </p:sp>
    </p:spTree>
    <p:extLst>
      <p:ext uri="{BB962C8B-B14F-4D97-AF65-F5344CB8AC3E}">
        <p14:creationId xmlns:p14="http://schemas.microsoft.com/office/powerpoint/2010/main" val="318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realityworks.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096000"/>
            <a:ext cx="9144000" cy="762000"/>
          </a:xfrm>
          <a:prstGeom prst="rect">
            <a:avLst/>
          </a:prstGeom>
          <a:solidFill>
            <a:srgbClr val="ED9205"/>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304799" y="6324602"/>
            <a:ext cx="3539039" cy="365125"/>
          </a:xfrm>
          <a:prstGeom prst="rect">
            <a:avLst/>
          </a:prstGeom>
        </p:spPr>
        <p:txBody>
          <a:bodyPr vert="horz" lIns="91440" tIns="45720" rIns="91440" bIns="45720" rtlCol="0" anchor="ctr"/>
          <a:lstStyle>
            <a:lvl1pPr algn="l">
              <a:defRPr sz="1400" b="1" i="1">
                <a:solidFill>
                  <a:schemeClr val="bg1"/>
                </a:solidFill>
                <a:latin typeface="Arial" pitchFamily="34" charset="0"/>
                <a:cs typeface="Arial" pitchFamily="34" charset="0"/>
              </a:defRPr>
            </a:lvl1pPr>
          </a:lstStyle>
          <a:p>
            <a:r>
              <a:rPr lang="en-US" dirty="0"/>
              <a:t>Presentation Title Here</a:t>
            </a:r>
          </a:p>
        </p:txBody>
      </p:sp>
      <p:sp>
        <p:nvSpPr>
          <p:cNvPr id="6" name="Slide Number Placeholder 5"/>
          <p:cNvSpPr>
            <a:spLocks noGrp="1"/>
          </p:cNvSpPr>
          <p:nvPr>
            <p:ph type="sldNum" sz="quarter" idx="4"/>
          </p:nvPr>
        </p:nvSpPr>
        <p:spPr>
          <a:xfrm>
            <a:off x="4148637" y="6324602"/>
            <a:ext cx="838200" cy="365125"/>
          </a:xfrm>
          <a:prstGeom prst="rect">
            <a:avLst/>
          </a:prstGeom>
        </p:spPr>
        <p:txBody>
          <a:bodyPr vert="horz" lIns="91440" tIns="45720" rIns="91440" bIns="45720" rtlCol="0" anchor="ctr"/>
          <a:lstStyle>
            <a:lvl1pPr algn="ctr">
              <a:defRPr sz="1000" b="0">
                <a:solidFill>
                  <a:schemeClr val="bg1"/>
                </a:solidFill>
                <a:latin typeface="Arial" pitchFamily="34" charset="0"/>
                <a:cs typeface="Arial" pitchFamily="34" charset="0"/>
              </a:defRPr>
            </a:lvl1pPr>
          </a:lstStyle>
          <a:p>
            <a:fld id="{FEC9E414-06B5-46EB-9ED1-1602F4A4BA10}" type="slidenum">
              <a:rPr lang="en-US" smtClean="0"/>
              <a:pPr/>
              <a:t>‹#›</a:t>
            </a:fld>
            <a:endParaRPr lang="en-US" dirty="0"/>
          </a:p>
        </p:txBody>
      </p:sp>
      <p:sp>
        <p:nvSpPr>
          <p:cNvPr id="4" name="Rectangle 3">
            <a:hlinkClick r:id="rId15"/>
          </p:cNvPr>
          <p:cNvSpPr/>
          <p:nvPr userDrawn="1"/>
        </p:nvSpPr>
        <p:spPr>
          <a:xfrm>
            <a:off x="6705600" y="533400"/>
            <a:ext cx="1828800" cy="323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82810" y="6270741"/>
            <a:ext cx="1464980" cy="426937"/>
          </a:xfrm>
          <a:prstGeom prst="rect">
            <a:avLst/>
          </a:prstGeom>
        </p:spPr>
      </p:pic>
      <p:sp>
        <p:nvSpPr>
          <p:cNvPr id="2" name="Rectangle 1"/>
          <p:cNvSpPr/>
          <p:nvPr userDrawn="1"/>
        </p:nvSpPr>
        <p:spPr>
          <a:xfrm>
            <a:off x="6881564" y="5791200"/>
            <a:ext cx="2262436" cy="304800"/>
          </a:xfrm>
          <a:custGeom>
            <a:avLst/>
            <a:gdLst>
              <a:gd name="connsiteX0" fmla="*/ 0 w 2590800"/>
              <a:gd name="connsiteY0" fmla="*/ 0 h 323846"/>
              <a:gd name="connsiteX1" fmla="*/ 2590800 w 2590800"/>
              <a:gd name="connsiteY1" fmla="*/ 0 h 323846"/>
              <a:gd name="connsiteX2" fmla="*/ 2590800 w 2590800"/>
              <a:gd name="connsiteY2" fmla="*/ 323846 h 323846"/>
              <a:gd name="connsiteX3" fmla="*/ 0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391885 w 2590800"/>
              <a:gd name="connsiteY3" fmla="*/ 323846 h 323846"/>
              <a:gd name="connsiteX4" fmla="*/ 0 w 2590800"/>
              <a:gd name="connsiteY4" fmla="*/ 0 h 323846"/>
              <a:gd name="connsiteX0" fmla="*/ 0 w 2590800"/>
              <a:gd name="connsiteY0" fmla="*/ 0 h 323846"/>
              <a:gd name="connsiteX1" fmla="*/ 2590800 w 2590800"/>
              <a:gd name="connsiteY1" fmla="*/ 0 h 323846"/>
              <a:gd name="connsiteX2" fmla="*/ 2590800 w 2590800"/>
              <a:gd name="connsiteY2" fmla="*/ 323846 h 323846"/>
              <a:gd name="connsiteX3" fmla="*/ 26706 w 2590800"/>
              <a:gd name="connsiteY3" fmla="*/ 323846 h 323846"/>
              <a:gd name="connsiteX4" fmla="*/ 0 w 2590800"/>
              <a:gd name="connsiteY4" fmla="*/ 0 h 323846"/>
              <a:gd name="connsiteX0" fmla="*/ 308865 w 2564094"/>
              <a:gd name="connsiteY0" fmla="*/ 0 h 323846"/>
              <a:gd name="connsiteX1" fmla="*/ 2564094 w 2564094"/>
              <a:gd name="connsiteY1" fmla="*/ 0 h 323846"/>
              <a:gd name="connsiteX2" fmla="*/ 2564094 w 2564094"/>
              <a:gd name="connsiteY2" fmla="*/ 323846 h 323846"/>
              <a:gd name="connsiteX3" fmla="*/ 0 w 2564094"/>
              <a:gd name="connsiteY3" fmla="*/ 323846 h 323846"/>
              <a:gd name="connsiteX4" fmla="*/ 308865 w 2564094"/>
              <a:gd name="connsiteY4" fmla="*/ 0 h 32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94" h="323846">
                <a:moveTo>
                  <a:pt x="308865" y="0"/>
                </a:moveTo>
                <a:lnTo>
                  <a:pt x="2564094" y="0"/>
                </a:lnTo>
                <a:lnTo>
                  <a:pt x="2564094" y="323846"/>
                </a:lnTo>
                <a:lnTo>
                  <a:pt x="0" y="323846"/>
                </a:lnTo>
                <a:lnTo>
                  <a:pt x="308865"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hlinkClick r:id="rId15"/>
          </p:cNvPr>
          <p:cNvSpPr txBox="1">
            <a:spLocks/>
          </p:cNvSpPr>
          <p:nvPr userDrawn="1"/>
        </p:nvSpPr>
        <p:spPr>
          <a:xfrm>
            <a:off x="7239000" y="5791200"/>
            <a:ext cx="1752600" cy="304800"/>
          </a:xfrm>
          <a:prstGeom prst="rect">
            <a:avLst/>
          </a:prstGeom>
        </p:spPr>
        <p:txBody>
          <a:bodyPr vert="horz" lIns="91440" tIns="45720" rIns="91440" bIns="45720" rtlCol="0" anchor="ctr"/>
          <a:lstStyle>
            <a:defPPr>
              <a:defRPr lang="en-US"/>
            </a:defPPr>
            <a:lvl1pPr marL="0" algn="r" defTabSz="914400" rtl="0" eaLnBrk="1" latinLnBrk="0" hangingPunct="1">
              <a:defRPr sz="1400" b="1" i="1" kern="1200">
                <a:solidFill>
                  <a:schemeClr val="accent1">
                    <a:lumMod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i="0" kern="1200" dirty="0">
                <a:solidFill>
                  <a:schemeClr val="bg1"/>
                </a:solidFill>
                <a:latin typeface="Arial" pitchFamily="34" charset="0"/>
                <a:ea typeface="+mn-ea"/>
                <a:cs typeface="Arial" pitchFamily="34" charset="0"/>
              </a:rPr>
              <a:t>www.realityworks.com</a:t>
            </a:r>
          </a:p>
        </p:txBody>
      </p:sp>
    </p:spTree>
    <p:extLst>
      <p:ext uri="{BB962C8B-B14F-4D97-AF65-F5344CB8AC3E}">
        <p14:creationId xmlns:p14="http://schemas.microsoft.com/office/powerpoint/2010/main" val="484441009"/>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7" r:id="rId3"/>
    <p:sldLayoutId id="2147483669" r:id="rId4"/>
    <p:sldLayoutId id="2147483668" r:id="rId5"/>
    <p:sldLayoutId id="2147483663" r:id="rId6"/>
    <p:sldLayoutId id="2147483653" r:id="rId7"/>
    <p:sldLayoutId id="2147483662" r:id="rId8"/>
    <p:sldLayoutId id="2147483660" r:id="rId9"/>
    <p:sldLayoutId id="2147483661" r:id="rId10"/>
    <p:sldLayoutId id="2147483655" r:id="rId11"/>
    <p:sldLayoutId id="2147483671" r:id="rId12"/>
    <p:sldLayoutId id="2147483672" r:id="rId13"/>
  </p:sldLayoutIdLst>
  <p:hf hdr="0" dt="0"/>
  <p:txStyles>
    <p:titleStyle>
      <a:lvl1pPr algn="ctr" defTabSz="914400" rtl="0" eaLnBrk="1" latinLnBrk="0" hangingPunct="1">
        <a:spcBef>
          <a:spcPct val="0"/>
        </a:spcBef>
        <a:buNone/>
        <a:defRPr sz="4400" b="1" kern="1200">
          <a:solidFill>
            <a:schemeClr val="bg1"/>
          </a:solidFill>
          <a:effectLst>
            <a:outerShdw blurRad="50800" dist="38100" dir="2700000" algn="tl" rotWithShape="0">
              <a:prstClr val="black"/>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50800" dist="38100" dir="2700000" algn="tl" rotWithShape="0">
              <a:prstClr val="black"/>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www.simonefavaro.it/2013/12/17/how-an-introduction-in-connection-request-makes-the-difference/" TargetMode="External"/><Relationship Id="rId5" Type="http://schemas.openxmlformats.org/officeDocument/2006/relationships/image" Target="../media/image13.jpg"/><Relationship Id="rId4" Type="http://schemas.openxmlformats.org/officeDocument/2006/relationships/hyperlink" Target="http://unatizaytu.blogspot.com/2012/09/diseno-de-proyectos-i-aclarando.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pixabay.com/en/man-woman-shaking-hands-figures-99740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2012books.lardbucket.org/books/a-primer-on-social-problems/s04-02-sociological-perspectives-on-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4closurefraud.org/2015/11/24/early-resolution-understanding-disputes-preparing-for-tough-talks-negotiating-solution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nancynwilson.com/email-communication-best-practic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www.aliem.com/2011/06/article-review-professionalism-in-ed/professionalism/" TargetMode="External"/><Relationship Id="rId5" Type="http://schemas.openxmlformats.org/officeDocument/2006/relationships/image" Target="../media/image17.jpg"/><Relationship Id="rId4" Type="http://schemas.openxmlformats.org/officeDocument/2006/relationships/hyperlink" Target="http://unatizaytu.blogspot.com/2012/09/diseno-de-proyectos-i-aclarando.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www.youtube.com/watch?v=VradB8Hka1c" TargetMode="External"/><Relationship Id="rId4" Type="http://schemas.openxmlformats.org/officeDocument/2006/relationships/hyperlink" Target="https://www.nurse24.it/specializzazioni/aisla-premia-giovani-infermieri-neo-laureati.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www.academycasemanagement.org/setting-goal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en.wikipedia.org/wiki/SMART_criteri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monicks.net/2010/08/09/honesty-is-the-best-polic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nancynwilson.com/email-communication-best-practic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unatizaytu.blogspot.com/2012/09/diseno-de-proyectos-i-aclarando.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cheesecharmer.blogspot.com/2011/03/pay-attention-its-free.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www.thespruceeats.com/cooking-classes-for-kids-995476"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bookchase.blogspot.com/2015/06/a-car-wreck-teaches-me-more-about.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pediaa.com/difference-between-honesty-and-integrity/" TargetMode="External"/><Relationship Id="rId5" Type="http://schemas.openxmlformats.org/officeDocument/2006/relationships/image" Target="../media/image26.jpg"/><Relationship Id="rId4" Type="http://schemas.openxmlformats.org/officeDocument/2006/relationships/hyperlink" Target="https://www.onecommunityglobal.org/honesty-and-integri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mixprize.org/hack/designed-growth-and-engagement-fixing-invisible-stranglehold-business-success?challenge=1929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audreyhepburnbooks.wordpress.com/2014/06/20/my-vivid-dreams/"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jp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nancynwilson.com/email-communication-best-practic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realityworks.com/support/instructors/videos"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www.realityworks.com/resources/webinars" TargetMode="External"/><Relationship Id="rId4" Type="http://schemas.openxmlformats.org/officeDocument/2006/relationships/hyperlink" Target="https://www.facebook.com/realityworksinc"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ipkitten.blogspot.com/2009/11/monday-miscellany_23.html" TargetMode="External"/><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realityworks.com/online-softskills-programs/"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eab.com/daily-briefing/2018/01/29/the-24-most-in-demand-skills-of-2018-according-to-linkedi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www.slideshare.net/GeordieMcClelland/start-your-career-no-matter-where-you-are-starting-from"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qlsailor.com/2012/05/16/mirroring-connection-timeout-looking-back-at-the-best-practi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nancynwilson.com/email-communication-best-prac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Presentation Title Here</a:t>
            </a:r>
            <a:endParaRPr lang="en-US" dirty="0"/>
          </a:p>
        </p:txBody>
      </p:sp>
      <p:sp>
        <p:nvSpPr>
          <p:cNvPr id="3" name="Slide Number Placeholder 2"/>
          <p:cNvSpPr>
            <a:spLocks noGrp="1"/>
          </p:cNvSpPr>
          <p:nvPr>
            <p:ph type="sldNum" sz="quarter" idx="11"/>
          </p:nvPr>
        </p:nvSpPr>
        <p:spPr/>
        <p:txBody>
          <a:bodyPr/>
          <a:lstStyle/>
          <a:p>
            <a:fld id="{FEC9E414-06B5-46EB-9ED1-1602F4A4BA10}" type="slidenum">
              <a:rPr lang="en-US" smtClean="0"/>
              <a:pPr/>
              <a:t>1</a:t>
            </a:fld>
            <a:endParaRPr lang="en-US" dirty="0"/>
          </a:p>
        </p:txBody>
      </p:sp>
    </p:spTree>
    <p:extLst>
      <p:ext uri="{BB962C8B-B14F-4D97-AF65-F5344CB8AC3E}">
        <p14:creationId xmlns:p14="http://schemas.microsoft.com/office/powerpoint/2010/main" val="224444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396471"/>
          </a:xfrm>
        </p:spPr>
        <p:txBody>
          <a:bodyPr/>
          <a:lstStyle/>
          <a:p>
            <a:r>
              <a:rPr lang="en-US" dirty="0"/>
              <a:t>Lesson Idea: A SPECIAL Way to Instill Confidence</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a:extLst>
              <a:ext uri="{FF2B5EF4-FFF2-40B4-BE49-F238E27FC236}">
                <a16:creationId xmlns:a16="http://schemas.microsoft.com/office/drawing/2014/main" id="{19DF7B24-2F2C-492D-802D-658C74D794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 y="76200"/>
            <a:ext cx="2057400" cy="1207394"/>
          </a:xfrm>
          <a:prstGeom prst="rect">
            <a:avLst/>
          </a:prstGeom>
        </p:spPr>
      </p:pic>
      <p:sp>
        <p:nvSpPr>
          <p:cNvPr id="6" name="Rectangle 5">
            <a:extLst>
              <a:ext uri="{FF2B5EF4-FFF2-40B4-BE49-F238E27FC236}">
                <a16:creationId xmlns:a16="http://schemas.microsoft.com/office/drawing/2014/main" id="{84993F04-C60B-4CBF-909C-A108CF3661F2}"/>
              </a:ext>
            </a:extLst>
          </p:cNvPr>
          <p:cNvSpPr/>
          <p:nvPr/>
        </p:nvSpPr>
        <p:spPr>
          <a:xfrm>
            <a:off x="685800" y="2579597"/>
            <a:ext cx="6629400" cy="3108543"/>
          </a:xfrm>
          <a:prstGeom prst="rect">
            <a:avLst/>
          </a:prstGeom>
        </p:spPr>
        <p:txBody>
          <a:bodyPr wrap="square">
            <a:spAutoFit/>
          </a:bodyPr>
          <a:lstStyle/>
          <a:p>
            <a:pPr>
              <a:buFont typeface="Arial" panose="020B0604020202020204" pitchFamily="34" charset="0"/>
              <a:buChar char="•"/>
            </a:pPr>
            <a:r>
              <a:rPr lang="en-US" sz="2800" b="1" dirty="0">
                <a:solidFill>
                  <a:srgbClr val="1A1721"/>
                </a:solidFill>
                <a:latin typeface="Roboto"/>
              </a:rPr>
              <a:t>S</a:t>
            </a:r>
            <a:r>
              <a:rPr lang="en-US" sz="2800" dirty="0">
                <a:solidFill>
                  <a:srgbClr val="1A1721"/>
                </a:solidFill>
                <a:latin typeface="Roboto"/>
              </a:rPr>
              <a:t>mile</a:t>
            </a:r>
          </a:p>
          <a:p>
            <a:pPr>
              <a:buFont typeface="Arial" panose="020B0604020202020204" pitchFamily="34" charset="0"/>
              <a:buChar char="•"/>
            </a:pPr>
            <a:r>
              <a:rPr lang="en-US" sz="2800" b="1" dirty="0">
                <a:solidFill>
                  <a:srgbClr val="1A1721"/>
                </a:solidFill>
                <a:latin typeface="Roboto"/>
              </a:rPr>
              <a:t>P</a:t>
            </a:r>
            <a:r>
              <a:rPr lang="en-US" sz="2800" dirty="0">
                <a:solidFill>
                  <a:srgbClr val="1A1721"/>
                </a:solidFill>
                <a:latin typeface="Roboto"/>
              </a:rPr>
              <a:t>osture</a:t>
            </a:r>
          </a:p>
          <a:p>
            <a:pPr>
              <a:buFont typeface="Arial" panose="020B0604020202020204" pitchFamily="34" charset="0"/>
              <a:buChar char="•"/>
            </a:pPr>
            <a:r>
              <a:rPr lang="en-US" sz="2800" b="1" dirty="0">
                <a:solidFill>
                  <a:srgbClr val="1A1721"/>
                </a:solidFill>
                <a:latin typeface="Roboto"/>
              </a:rPr>
              <a:t>E</a:t>
            </a:r>
            <a:r>
              <a:rPr lang="en-US" sz="2800" dirty="0">
                <a:solidFill>
                  <a:srgbClr val="1A1721"/>
                </a:solidFill>
                <a:latin typeface="Roboto"/>
              </a:rPr>
              <a:t>ye contact</a:t>
            </a:r>
          </a:p>
          <a:p>
            <a:pPr>
              <a:buFont typeface="Arial" panose="020B0604020202020204" pitchFamily="34" charset="0"/>
              <a:buChar char="•"/>
            </a:pPr>
            <a:r>
              <a:rPr lang="en-US" sz="2800" b="1" dirty="0">
                <a:solidFill>
                  <a:srgbClr val="1A1721"/>
                </a:solidFill>
                <a:latin typeface="Roboto"/>
              </a:rPr>
              <a:t>C</a:t>
            </a:r>
            <a:r>
              <a:rPr lang="en-US" sz="2800" dirty="0">
                <a:solidFill>
                  <a:srgbClr val="1A1721"/>
                </a:solidFill>
                <a:latin typeface="Roboto"/>
              </a:rPr>
              <a:t>onfidence</a:t>
            </a:r>
          </a:p>
          <a:p>
            <a:pPr>
              <a:buFont typeface="Arial" panose="020B0604020202020204" pitchFamily="34" charset="0"/>
              <a:buChar char="•"/>
            </a:pPr>
            <a:r>
              <a:rPr lang="en-US" sz="2800" b="1" dirty="0">
                <a:solidFill>
                  <a:srgbClr val="1A1721"/>
                </a:solidFill>
                <a:latin typeface="Roboto"/>
              </a:rPr>
              <a:t>I</a:t>
            </a:r>
            <a:r>
              <a:rPr lang="en-US" sz="2800" dirty="0">
                <a:solidFill>
                  <a:srgbClr val="1A1721"/>
                </a:solidFill>
                <a:latin typeface="Roboto"/>
              </a:rPr>
              <a:t>ntroduce yourself</a:t>
            </a:r>
          </a:p>
          <a:p>
            <a:pPr>
              <a:buFont typeface="Arial" panose="020B0604020202020204" pitchFamily="34" charset="0"/>
              <a:buChar char="•"/>
            </a:pPr>
            <a:r>
              <a:rPr lang="en-US" sz="2800" b="1" dirty="0">
                <a:solidFill>
                  <a:srgbClr val="1A1721"/>
                </a:solidFill>
                <a:latin typeface="Roboto"/>
              </a:rPr>
              <a:t>A</a:t>
            </a:r>
            <a:r>
              <a:rPr lang="en-US" sz="2800" dirty="0">
                <a:solidFill>
                  <a:srgbClr val="1A1721"/>
                </a:solidFill>
                <a:latin typeface="Roboto"/>
              </a:rPr>
              <a:t>sk a question</a:t>
            </a:r>
          </a:p>
          <a:p>
            <a:pPr>
              <a:buFont typeface="Arial" panose="020B0604020202020204" pitchFamily="34" charset="0"/>
              <a:buChar char="•"/>
            </a:pPr>
            <a:r>
              <a:rPr lang="en-US" sz="2800" b="1" dirty="0">
                <a:solidFill>
                  <a:srgbClr val="1A1721"/>
                </a:solidFill>
                <a:latin typeface="Roboto"/>
              </a:rPr>
              <a:t>L</a:t>
            </a:r>
            <a:r>
              <a:rPr lang="en-US" sz="2800" dirty="0">
                <a:solidFill>
                  <a:srgbClr val="1A1721"/>
                </a:solidFill>
                <a:latin typeface="Roboto"/>
              </a:rPr>
              <a:t>earn and listen</a:t>
            </a:r>
          </a:p>
        </p:txBody>
      </p:sp>
      <p:pic>
        <p:nvPicPr>
          <p:cNvPr id="10" name="Picture 9">
            <a:extLst>
              <a:ext uri="{FF2B5EF4-FFF2-40B4-BE49-F238E27FC236}">
                <a16:creationId xmlns:a16="http://schemas.microsoft.com/office/drawing/2014/main" id="{05747693-ABDC-4087-9A7A-569339C9521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10200" y="2836334"/>
            <a:ext cx="2743200" cy="2595067"/>
          </a:xfrm>
          <a:prstGeom prst="rect">
            <a:avLst/>
          </a:prstGeom>
        </p:spPr>
      </p:pic>
    </p:spTree>
    <p:extLst>
      <p:ext uri="{BB962C8B-B14F-4D97-AF65-F5344CB8AC3E}">
        <p14:creationId xmlns:p14="http://schemas.microsoft.com/office/powerpoint/2010/main" val="884337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6"/>
            <a:ext cx="8229600" cy="4983163"/>
          </a:xfrm>
        </p:spPr>
        <p:txBody>
          <a:bodyPr/>
          <a:lstStyle/>
          <a:p>
            <a:r>
              <a:rPr lang="en-US" dirty="0"/>
              <a:t>Activity:</a:t>
            </a:r>
            <a:br>
              <a:rPr lang="en-US" dirty="0"/>
            </a:br>
            <a:br>
              <a:rPr lang="en-US" dirty="0"/>
            </a:br>
            <a:br>
              <a:rPr lang="en-US" dirty="0"/>
            </a:br>
            <a:br>
              <a:rPr lang="en-US" dirty="0"/>
            </a:br>
            <a:br>
              <a:rPr lang="en-US" dirty="0"/>
            </a:br>
            <a:r>
              <a:rPr lang="en-US" dirty="0"/>
              <a:t>Using Confidentiality Scenarios to Teach Trust</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descr="A picture containing drawing&#10;&#10;Description automatically generated">
            <a:extLst>
              <a:ext uri="{FF2B5EF4-FFF2-40B4-BE49-F238E27FC236}">
                <a16:creationId xmlns:a16="http://schemas.microsoft.com/office/drawing/2014/main" id="{32422391-9421-4140-A84B-AC76F438E02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05200" y="1506382"/>
            <a:ext cx="1847850" cy="1922618"/>
          </a:xfrm>
          <a:prstGeom prst="rect">
            <a:avLst/>
          </a:prstGeom>
        </p:spPr>
      </p:pic>
    </p:spTree>
    <p:extLst>
      <p:ext uri="{BB962C8B-B14F-4D97-AF65-F5344CB8AC3E}">
        <p14:creationId xmlns:p14="http://schemas.microsoft.com/office/powerpoint/2010/main" val="372870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273"/>
            <a:ext cx="8229600" cy="1121834"/>
          </a:xfrm>
        </p:spPr>
        <p:txBody>
          <a:bodyPr>
            <a:noAutofit/>
          </a:bodyPr>
          <a:lstStyle/>
          <a:p>
            <a:r>
              <a:rPr lang="en-US" sz="3600" dirty="0"/>
              <a:t>Teaching Trust Through Confidentiality Scenarios</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10" name="Picture 9" descr="A group of people sitting at a table&#10;&#10;Description automatically generated">
            <a:extLst>
              <a:ext uri="{FF2B5EF4-FFF2-40B4-BE49-F238E27FC236}">
                <a16:creationId xmlns:a16="http://schemas.microsoft.com/office/drawing/2014/main" id="{A6812CA8-5AA0-4F64-AC30-64E8792B916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799" y="2971800"/>
            <a:ext cx="3200400" cy="2133600"/>
          </a:xfrm>
          <a:prstGeom prst="rect">
            <a:avLst/>
          </a:prstGeom>
        </p:spPr>
      </p:pic>
      <p:sp>
        <p:nvSpPr>
          <p:cNvPr id="17" name="TextBox 16">
            <a:extLst>
              <a:ext uri="{FF2B5EF4-FFF2-40B4-BE49-F238E27FC236}">
                <a16:creationId xmlns:a16="http://schemas.microsoft.com/office/drawing/2014/main" id="{FEC38A09-3D74-48B3-9F5B-A0AB61BD5960}"/>
              </a:ext>
            </a:extLst>
          </p:cNvPr>
          <p:cNvSpPr txBox="1"/>
          <p:nvPr/>
        </p:nvSpPr>
        <p:spPr>
          <a:xfrm>
            <a:off x="3581401" y="1600200"/>
            <a:ext cx="5227094" cy="4093428"/>
          </a:xfrm>
          <a:prstGeom prst="rect">
            <a:avLst/>
          </a:prstGeom>
          <a:noFill/>
        </p:spPr>
        <p:txBody>
          <a:bodyPr wrap="square" rtlCol="0">
            <a:spAutoFit/>
          </a:bodyPr>
          <a:lstStyle/>
          <a:p>
            <a:r>
              <a:rPr lang="en-US" sz="2400" dirty="0"/>
              <a:t>Sample Scenario:</a:t>
            </a:r>
          </a:p>
          <a:p>
            <a:pPr lvl="0">
              <a:defRPr/>
            </a:pPr>
            <a:endParaRPr lang="en-US" sz="2400" dirty="0"/>
          </a:p>
          <a:p>
            <a:pPr lvl="0">
              <a:defRPr/>
            </a:pPr>
            <a:r>
              <a:rPr lang="en-US" sz="2400" dirty="0"/>
              <a:t>Your friend, who is also your partner and co-owner of the restaurant, decides to go solo and open his own restaurant. It will directly compete against you. You’ve been through a lot together and have plenty of information that could negatively influence his reputation. Do you leak this information?</a:t>
            </a:r>
          </a:p>
          <a:p>
            <a:endParaRPr lang="en-US" sz="2000" dirty="0"/>
          </a:p>
        </p:txBody>
      </p:sp>
    </p:spTree>
    <p:extLst>
      <p:ext uri="{BB962C8B-B14F-4D97-AF65-F5344CB8AC3E}">
        <p14:creationId xmlns:p14="http://schemas.microsoft.com/office/powerpoint/2010/main" val="360946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br>
              <a:rPr lang="en-US" dirty="0"/>
            </a:br>
            <a:br>
              <a:rPr lang="en-US" dirty="0"/>
            </a:br>
            <a:br>
              <a:rPr lang="en-US" dirty="0"/>
            </a:br>
            <a:r>
              <a:rPr lang="en-US" dirty="0"/>
              <a:t>Resolving a Real-World Work Conflict Using Conflict Approach Styles</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descr="A close up of a toy&#10;&#10;Description automatically generated">
            <a:extLst>
              <a:ext uri="{FF2B5EF4-FFF2-40B4-BE49-F238E27FC236}">
                <a16:creationId xmlns:a16="http://schemas.microsoft.com/office/drawing/2014/main" id="{1437FA17-3E77-4A88-90B5-C6095643D9C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37138" y="1447800"/>
            <a:ext cx="1869723" cy="1121834"/>
          </a:xfrm>
          <a:prstGeom prst="rect">
            <a:avLst/>
          </a:prstGeom>
        </p:spPr>
      </p:pic>
    </p:spTree>
    <p:extLst>
      <p:ext uri="{BB962C8B-B14F-4D97-AF65-F5344CB8AC3E}">
        <p14:creationId xmlns:p14="http://schemas.microsoft.com/office/powerpoint/2010/main" val="367441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99"/>
            <a:ext cx="8229600" cy="1020764"/>
          </a:xfrm>
        </p:spPr>
        <p:txBody>
          <a:bodyPr>
            <a:noAutofit/>
          </a:bodyPr>
          <a:lstStyle/>
          <a:p>
            <a:r>
              <a:rPr lang="en-US" sz="3600" dirty="0"/>
              <a:t>Using Conflict Approach Styles to Resolve Conflicts</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sp>
        <p:nvSpPr>
          <p:cNvPr id="5" name="TextBox 4">
            <a:extLst>
              <a:ext uri="{FF2B5EF4-FFF2-40B4-BE49-F238E27FC236}">
                <a16:creationId xmlns:a16="http://schemas.microsoft.com/office/drawing/2014/main" id="{EE3EBD50-71A8-41B2-A0E9-B94697DC0BDB}"/>
              </a:ext>
            </a:extLst>
          </p:cNvPr>
          <p:cNvSpPr txBox="1"/>
          <p:nvPr/>
        </p:nvSpPr>
        <p:spPr>
          <a:xfrm>
            <a:off x="48906" y="2655764"/>
            <a:ext cx="3200400" cy="2246769"/>
          </a:xfrm>
          <a:prstGeom prst="rect">
            <a:avLst/>
          </a:prstGeom>
          <a:noFill/>
        </p:spPr>
        <p:txBody>
          <a:bodyPr wrap="square" rtlCol="0">
            <a:spAutoFit/>
          </a:bodyPr>
          <a:lstStyle/>
          <a:p>
            <a:pPr marL="514350" indent="-514350">
              <a:buFont typeface="+mj-lt"/>
              <a:buAutoNum type="arabicPeriod"/>
            </a:pPr>
            <a:r>
              <a:rPr lang="en-US" sz="2800" b="1" dirty="0"/>
              <a:t>Competing</a:t>
            </a:r>
          </a:p>
          <a:p>
            <a:pPr marL="514350" indent="-514350">
              <a:buFont typeface="+mj-lt"/>
              <a:buAutoNum type="arabicPeriod"/>
            </a:pPr>
            <a:r>
              <a:rPr lang="en-US" sz="2800" b="1" dirty="0"/>
              <a:t>Collaborating</a:t>
            </a:r>
          </a:p>
          <a:p>
            <a:pPr marL="514350" indent="-514350">
              <a:buFont typeface="+mj-lt"/>
              <a:buAutoNum type="arabicPeriod"/>
            </a:pPr>
            <a:r>
              <a:rPr lang="en-US" sz="2800" b="1" dirty="0"/>
              <a:t>Compromising</a:t>
            </a:r>
          </a:p>
          <a:p>
            <a:pPr marL="514350" indent="-514350">
              <a:buFont typeface="+mj-lt"/>
              <a:buAutoNum type="arabicPeriod"/>
            </a:pPr>
            <a:r>
              <a:rPr lang="en-US" sz="2800" b="1" dirty="0"/>
              <a:t>Avoiding</a:t>
            </a:r>
          </a:p>
          <a:p>
            <a:pPr marL="514350" indent="-514350">
              <a:buFont typeface="+mj-lt"/>
              <a:buAutoNum type="arabicPeriod"/>
            </a:pPr>
            <a:r>
              <a:rPr lang="en-US" sz="2800" b="1" dirty="0"/>
              <a:t>Accommodating</a:t>
            </a:r>
            <a:endParaRPr lang="en-US" sz="2800" dirty="0"/>
          </a:p>
        </p:txBody>
      </p:sp>
      <p:sp>
        <p:nvSpPr>
          <p:cNvPr id="6" name="TextBox 5">
            <a:extLst>
              <a:ext uri="{FF2B5EF4-FFF2-40B4-BE49-F238E27FC236}">
                <a16:creationId xmlns:a16="http://schemas.microsoft.com/office/drawing/2014/main" id="{F4B5844C-6B3F-43A5-99EA-78D38648836B}"/>
              </a:ext>
            </a:extLst>
          </p:cNvPr>
          <p:cNvSpPr txBox="1"/>
          <p:nvPr/>
        </p:nvSpPr>
        <p:spPr>
          <a:xfrm>
            <a:off x="3200400" y="1490897"/>
            <a:ext cx="5919715" cy="4170372"/>
          </a:xfrm>
          <a:prstGeom prst="rect">
            <a:avLst/>
          </a:prstGeom>
          <a:noFill/>
        </p:spPr>
        <p:txBody>
          <a:bodyPr wrap="square" rtlCol="0">
            <a:spAutoFit/>
          </a:bodyPr>
          <a:lstStyle/>
          <a:p>
            <a:endParaRPr lang="en-US" dirty="0"/>
          </a:p>
          <a:p>
            <a:r>
              <a:rPr lang="en-US" sz="1900" dirty="0"/>
              <a:t>You are the head chef in a local cafe. Anna and Jose both work in the kitchen. Jose was hired a few months ago and Anna has worked there for nine years.</a:t>
            </a:r>
          </a:p>
          <a:p>
            <a:r>
              <a:rPr lang="en-US" sz="1900" dirty="0"/>
              <a:t>Jose, while a competent worker, tends to procrastinate. Anna works more steadily and keeps on top of her tasks. Anna complains to you that she feels she has to worry now about Jose's work, along with her own. Anna and Jose rely on each other for certain tasks to be completed. Anna is uncomfortable with waiting until the last minute.</a:t>
            </a:r>
          </a:p>
          <a:p>
            <a:r>
              <a:rPr lang="en-US" sz="1900" dirty="0"/>
              <a:t>Because of the conflict, Jose is missing more work and you suspect it’s because he wants to avoid Anna and her </a:t>
            </a:r>
          </a:p>
          <a:p>
            <a:r>
              <a:rPr lang="en-US" sz="1900" dirty="0"/>
              <a:t>anger. How do you resolve this conflict? Which conflict approach style would you choose and why?</a:t>
            </a:r>
          </a:p>
        </p:txBody>
      </p:sp>
    </p:spTree>
    <p:extLst>
      <p:ext uri="{BB962C8B-B14F-4D97-AF65-F5344CB8AC3E}">
        <p14:creationId xmlns:p14="http://schemas.microsoft.com/office/powerpoint/2010/main" val="237848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229600" cy="1121834"/>
          </a:xfrm>
          <a:prstGeom prst="rect">
            <a:avLst/>
          </a:prstGeom>
        </p:spPr>
        <p:txBody>
          <a:bodyPr>
            <a:normAutofit/>
          </a:bodyPr>
          <a:lstStyle/>
          <a:p>
            <a:pPr>
              <a:lnSpc>
                <a:spcPct val="90000"/>
              </a:lnSpc>
            </a:pPr>
            <a:r>
              <a:rPr lang="en-US" sz="3700"/>
              <a:t>#2 – Instill Professionalism in Your Classroom</a:t>
            </a:r>
          </a:p>
        </p:txBody>
      </p:sp>
      <p:pic>
        <p:nvPicPr>
          <p:cNvPr id="10" name="Picture 9" descr="A close up of a clock&#10;&#10;Description automatically generated">
            <a:extLst>
              <a:ext uri="{FF2B5EF4-FFF2-40B4-BE49-F238E27FC236}">
                <a16:creationId xmlns:a16="http://schemas.microsoft.com/office/drawing/2014/main" id="{41D1AF83-A73F-48A4-8CA6-FD4680A137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90800" y="1828800"/>
            <a:ext cx="3962400" cy="3962400"/>
          </a:xfrm>
          <a:prstGeom prst="rect">
            <a:avLst/>
          </a:prstGeom>
          <a:noFill/>
        </p:spPr>
      </p:pic>
      <p:sp>
        <p:nvSpPr>
          <p:cNvPr id="4" name="Footer Placeholder 3"/>
          <p:cNvSpPr>
            <a:spLocks noGrp="1"/>
          </p:cNvSpPr>
          <p:nvPr>
            <p:ph type="ftr" sz="quarter" idx="11"/>
          </p:nvPr>
        </p:nvSpPr>
        <p:spPr>
          <a:xfrm>
            <a:off x="304799" y="6324602"/>
            <a:ext cx="3539039" cy="365125"/>
          </a:xfrm>
          <a:prstGeom prst="rect">
            <a:avLst/>
          </a:prstGeom>
        </p:spPr>
        <p:txBody>
          <a:bodyPr anchor="ctr">
            <a:normAutofit/>
          </a:bodyPr>
          <a:lstStyle/>
          <a:p>
            <a:pPr>
              <a:spcAft>
                <a:spcPts val="600"/>
              </a:spcAft>
            </a:pPr>
            <a:r>
              <a:rPr lang="en-US"/>
              <a:t>Experiential Learning Technology</a:t>
            </a:r>
          </a:p>
        </p:txBody>
      </p:sp>
      <p:sp>
        <p:nvSpPr>
          <p:cNvPr id="15" name="Slide Number Placeholder 4">
            <a:extLst>
              <a:ext uri="{FF2B5EF4-FFF2-40B4-BE49-F238E27FC236}">
                <a16:creationId xmlns:a16="http://schemas.microsoft.com/office/drawing/2014/main" id="{DC14A12E-8051-4778-862E-C06CADF3C107}"/>
              </a:ext>
            </a:extLst>
          </p:cNvPr>
          <p:cNvSpPr>
            <a:spLocks noGrp="1"/>
          </p:cNvSpPr>
          <p:nvPr>
            <p:ph type="sldNum" sz="quarter" idx="12"/>
          </p:nvPr>
        </p:nvSpPr>
        <p:spPr>
          <a:xfrm>
            <a:off x="4148637" y="6324602"/>
            <a:ext cx="838200" cy="365125"/>
          </a:xfrm>
        </p:spPr>
        <p:txBody>
          <a:bodyPr/>
          <a:lstStyle/>
          <a:p>
            <a:pPr>
              <a:spcAft>
                <a:spcPts val="600"/>
              </a:spcAft>
            </a:pPr>
            <a:fld id="{FEC9E414-06B5-46EB-9ED1-1602F4A4BA10}" type="slidenum">
              <a:rPr lang="en-US" smtClean="0"/>
              <a:pPr>
                <a:spcAft>
                  <a:spcPts val="600"/>
                </a:spcAft>
              </a:pPr>
              <a:t>15</a:t>
            </a:fld>
            <a:endParaRPr lang="en-US"/>
          </a:p>
        </p:txBody>
      </p:sp>
    </p:spTree>
    <p:extLst>
      <p:ext uri="{BB962C8B-B14F-4D97-AF65-F5344CB8AC3E}">
        <p14:creationId xmlns:p14="http://schemas.microsoft.com/office/powerpoint/2010/main" val="42084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2133600"/>
          </a:xfrm>
        </p:spPr>
        <p:txBody>
          <a:bodyPr/>
          <a:lstStyle/>
          <a:p>
            <a:r>
              <a:rPr lang="en-US" dirty="0"/>
              <a:t>Lesson Idea: Set Expectations &amp; Lead by Example</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a:extLst>
              <a:ext uri="{FF2B5EF4-FFF2-40B4-BE49-F238E27FC236}">
                <a16:creationId xmlns:a16="http://schemas.microsoft.com/office/drawing/2014/main" id="{19DF7B24-2F2C-492D-802D-658C74D794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 y="76200"/>
            <a:ext cx="2057400" cy="1207394"/>
          </a:xfrm>
          <a:prstGeom prst="rect">
            <a:avLst/>
          </a:prstGeom>
        </p:spPr>
      </p:pic>
      <p:pic>
        <p:nvPicPr>
          <p:cNvPr id="6" name="Picture 5" descr="A picture containing grass, outdoor, tree, ground&#10;&#10;Description automatically generated">
            <a:extLst>
              <a:ext uri="{FF2B5EF4-FFF2-40B4-BE49-F238E27FC236}">
                <a16:creationId xmlns:a16="http://schemas.microsoft.com/office/drawing/2014/main" id="{CD0322ED-FAE2-40B1-BD29-B828F1633DF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19400" y="2454322"/>
            <a:ext cx="4112467" cy="3249852"/>
          </a:xfrm>
          <a:prstGeom prst="rect">
            <a:avLst/>
          </a:prstGeom>
        </p:spPr>
      </p:pic>
    </p:spTree>
    <p:extLst>
      <p:ext uri="{BB962C8B-B14F-4D97-AF65-F5344CB8AC3E}">
        <p14:creationId xmlns:p14="http://schemas.microsoft.com/office/powerpoint/2010/main" val="417479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br>
              <a:rPr lang="en-US" dirty="0"/>
            </a:br>
            <a:br>
              <a:rPr lang="en-US" dirty="0"/>
            </a:br>
            <a:br>
              <a:rPr lang="en-US" dirty="0"/>
            </a:br>
            <a:br>
              <a:rPr lang="en-US" dirty="0"/>
            </a:br>
            <a:br>
              <a:rPr lang="en-US" dirty="0"/>
            </a:br>
            <a:r>
              <a:rPr lang="en-US" dirty="0"/>
              <a:t>Coaching as a Leader</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descr="A picture containing drawing&#10;&#10;Description automatically generated">
            <a:extLst>
              <a:ext uri="{FF2B5EF4-FFF2-40B4-BE49-F238E27FC236}">
                <a16:creationId xmlns:a16="http://schemas.microsoft.com/office/drawing/2014/main" id="{8C36C368-3CD5-49CF-A2B0-008BAAB7586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97250" y="1701271"/>
            <a:ext cx="2349500" cy="1762125"/>
          </a:xfrm>
          <a:prstGeom prst="rect">
            <a:avLst/>
          </a:prstGeom>
        </p:spPr>
      </p:pic>
      <p:sp>
        <p:nvSpPr>
          <p:cNvPr id="3" name="Rectangle 2">
            <a:extLst>
              <a:ext uri="{FF2B5EF4-FFF2-40B4-BE49-F238E27FC236}">
                <a16:creationId xmlns:a16="http://schemas.microsoft.com/office/drawing/2014/main" id="{25DD16D5-AEC2-4FDA-A7C2-C0C443B51EF2}"/>
              </a:ext>
            </a:extLst>
          </p:cNvPr>
          <p:cNvSpPr/>
          <p:nvPr/>
        </p:nvSpPr>
        <p:spPr>
          <a:xfrm>
            <a:off x="288720" y="5168613"/>
            <a:ext cx="6950280" cy="646331"/>
          </a:xfrm>
          <a:prstGeom prst="rect">
            <a:avLst/>
          </a:prstGeom>
        </p:spPr>
        <p:txBody>
          <a:bodyPr wrap="square">
            <a:spAutoFit/>
          </a:bodyPr>
          <a:lstStyle/>
          <a:p>
            <a:r>
              <a:rPr lang="en-US" b="1" u="sng" dirty="0">
                <a:hlinkClick r:id="rId5">
                  <a:extLst>
                    <a:ext uri="{A12FA001-AC4F-418D-AE19-62706E023703}">
                      <ahyp:hlinkClr xmlns:ahyp="http://schemas.microsoft.com/office/drawing/2018/hyperlinkcolor" val="tx"/>
                    </a:ext>
                  </a:extLst>
                </a:hlinkClick>
              </a:rPr>
              <a:t>Leading and Coaching </a:t>
            </a:r>
            <a:r>
              <a:rPr lang="en-US" b="1" u="sng" dirty="0" err="1">
                <a:hlinkClick r:id="rId5">
                  <a:extLst>
                    <a:ext uri="{A12FA001-AC4F-418D-AE19-62706E023703}">
                      <ahyp:hlinkClr xmlns:ahyp="http://schemas.microsoft.com/office/drawing/2018/hyperlinkcolor" val="tx"/>
                    </a:ext>
                  </a:extLst>
                </a:hlinkClick>
              </a:rPr>
              <a:t>TedX</a:t>
            </a:r>
            <a:r>
              <a:rPr lang="en-US" b="1" u="sng" dirty="0">
                <a:hlinkClick r:id="rId5">
                  <a:extLst>
                    <a:ext uri="{A12FA001-AC4F-418D-AE19-62706E023703}">
                      <ahyp:hlinkClr xmlns:ahyp="http://schemas.microsoft.com/office/drawing/2018/hyperlinkcolor" val="tx"/>
                    </a:ext>
                  </a:extLst>
                </a:hlinkClick>
              </a:rPr>
              <a:t> Talk</a:t>
            </a:r>
          </a:p>
          <a:p>
            <a:r>
              <a:rPr lang="en-US" dirty="0">
                <a:hlinkClick r:id="rId5">
                  <a:extLst>
                    <a:ext uri="{A12FA001-AC4F-418D-AE19-62706E023703}">
                      <ahyp:hlinkClr xmlns:ahyp="http://schemas.microsoft.com/office/drawing/2018/hyperlinkcolor" val="tx"/>
                    </a:ext>
                  </a:extLst>
                </a:hlinkClick>
              </a:rPr>
              <a:t>https://www.youtube.com/watch?v=VradB8Hka1c</a:t>
            </a:r>
            <a:endParaRPr lang="en-US" dirty="0"/>
          </a:p>
        </p:txBody>
      </p:sp>
    </p:spTree>
    <p:extLst>
      <p:ext uri="{BB962C8B-B14F-4D97-AF65-F5344CB8AC3E}">
        <p14:creationId xmlns:p14="http://schemas.microsoft.com/office/powerpoint/2010/main" val="60275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229600" cy="925070"/>
          </a:xfrm>
        </p:spPr>
        <p:txBody>
          <a:bodyPr>
            <a:noAutofit/>
          </a:bodyPr>
          <a:lstStyle/>
          <a:p>
            <a:r>
              <a:rPr lang="en-US" sz="4000" dirty="0"/>
              <a:t>How to Coach as a Leader</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sp>
        <p:nvSpPr>
          <p:cNvPr id="3" name="TextBox 2">
            <a:extLst>
              <a:ext uri="{FF2B5EF4-FFF2-40B4-BE49-F238E27FC236}">
                <a16:creationId xmlns:a16="http://schemas.microsoft.com/office/drawing/2014/main" id="{589A3FF1-71B1-4B19-A5CD-9C42285C8DA7}"/>
              </a:ext>
            </a:extLst>
          </p:cNvPr>
          <p:cNvSpPr txBox="1"/>
          <p:nvPr/>
        </p:nvSpPr>
        <p:spPr>
          <a:xfrm>
            <a:off x="1066800" y="1676400"/>
            <a:ext cx="7086600" cy="3785652"/>
          </a:xfrm>
          <a:prstGeom prst="rect">
            <a:avLst/>
          </a:prstGeom>
          <a:noFill/>
        </p:spPr>
        <p:txBody>
          <a:bodyPr wrap="square" rtlCol="0">
            <a:spAutoFit/>
          </a:bodyPr>
          <a:lstStyle/>
          <a:p>
            <a:pPr marL="342900" indent="-342900">
              <a:buFont typeface="+mj-lt"/>
              <a:buAutoNum type="arabicPeriod"/>
            </a:pPr>
            <a:r>
              <a:rPr lang="en-US" sz="2400" dirty="0"/>
              <a:t>Recognize strengths.</a:t>
            </a:r>
          </a:p>
          <a:p>
            <a:pPr marL="342900" indent="-342900">
              <a:buFont typeface="+mj-lt"/>
              <a:buAutoNum type="arabicPeriod"/>
            </a:pPr>
            <a:r>
              <a:rPr lang="en-US" sz="2400" dirty="0"/>
              <a:t>Stay objective.</a:t>
            </a:r>
          </a:p>
          <a:p>
            <a:pPr marL="342900" indent="-342900">
              <a:buFont typeface="+mj-lt"/>
              <a:buAutoNum type="arabicPeriod"/>
            </a:pPr>
            <a:r>
              <a:rPr lang="en-US" sz="2400" dirty="0"/>
              <a:t>Own the results.</a:t>
            </a:r>
          </a:p>
          <a:p>
            <a:pPr marL="342900" indent="-342900">
              <a:buFont typeface="+mj-lt"/>
              <a:buAutoNum type="arabicPeriod"/>
            </a:pPr>
            <a:r>
              <a:rPr lang="en-US" sz="2400" dirty="0"/>
              <a:t>Show empathy.</a:t>
            </a:r>
          </a:p>
          <a:p>
            <a:pPr marL="342900" indent="-342900">
              <a:buFont typeface="+mj-lt"/>
              <a:buAutoNum type="arabicPeriod"/>
            </a:pPr>
            <a:r>
              <a:rPr lang="en-US" sz="2400" dirty="0"/>
              <a:t>Know how to partner.</a:t>
            </a:r>
          </a:p>
          <a:p>
            <a:pPr marL="342900" indent="-342900">
              <a:buFont typeface="+mj-lt"/>
              <a:buAutoNum type="arabicPeriod"/>
            </a:pPr>
            <a:r>
              <a:rPr lang="en-US" sz="2400" dirty="0"/>
              <a:t>Remain curious.</a:t>
            </a:r>
          </a:p>
          <a:p>
            <a:pPr marL="342900" indent="-342900">
              <a:buFont typeface="+mj-lt"/>
              <a:buAutoNum type="arabicPeriod"/>
            </a:pPr>
            <a:r>
              <a:rPr lang="en-US" sz="2400" dirty="0"/>
              <a:t>Pick up and give subtle communication.</a:t>
            </a:r>
          </a:p>
          <a:p>
            <a:pPr marL="342900" indent="-342900">
              <a:buFont typeface="+mj-lt"/>
              <a:buAutoNum type="arabicPeriod"/>
            </a:pPr>
            <a:r>
              <a:rPr lang="en-US" sz="2400" dirty="0"/>
              <a:t>Develop a process you can replicate.</a:t>
            </a:r>
          </a:p>
          <a:p>
            <a:pPr marL="342900" indent="-342900">
              <a:buFont typeface="+mj-lt"/>
              <a:buAutoNum type="arabicPeriod"/>
            </a:pPr>
            <a:r>
              <a:rPr lang="en-US" sz="2400" dirty="0"/>
              <a:t>Ask open-ended questions.</a:t>
            </a:r>
          </a:p>
          <a:p>
            <a:pPr marL="342900" indent="-342900">
              <a:buFont typeface="+mj-lt"/>
              <a:buAutoNum type="arabicPeriod"/>
            </a:pPr>
            <a:r>
              <a:rPr lang="en-US" sz="2400" dirty="0"/>
              <a:t>Create a strategic vision for transformation.</a:t>
            </a:r>
          </a:p>
        </p:txBody>
      </p:sp>
    </p:spTree>
    <p:extLst>
      <p:ext uri="{BB962C8B-B14F-4D97-AF65-F5344CB8AC3E}">
        <p14:creationId xmlns:p14="http://schemas.microsoft.com/office/powerpoint/2010/main" val="14162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br>
              <a:rPr lang="en-US" dirty="0"/>
            </a:br>
            <a:br>
              <a:rPr lang="en-US" dirty="0"/>
            </a:br>
            <a:br>
              <a:rPr lang="en-US" dirty="0"/>
            </a:br>
            <a:br>
              <a:rPr lang="en-US" dirty="0"/>
            </a:br>
            <a:br>
              <a:rPr lang="en-US" dirty="0"/>
            </a:br>
            <a:br>
              <a:rPr lang="en-US" dirty="0"/>
            </a:br>
            <a:r>
              <a:rPr lang="en-US" dirty="0"/>
              <a:t>Setting SMART Goals</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F6E51E8F-4D81-40A7-AC92-AF96FBB6C0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04900" y="1371600"/>
            <a:ext cx="6934200" cy="2971800"/>
          </a:xfrm>
          <a:prstGeom prst="rect">
            <a:avLst/>
          </a:prstGeom>
        </p:spPr>
      </p:pic>
    </p:spTree>
    <p:extLst>
      <p:ext uri="{BB962C8B-B14F-4D97-AF65-F5344CB8AC3E}">
        <p14:creationId xmlns:p14="http://schemas.microsoft.com/office/powerpoint/2010/main" val="319295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EC9E414-06B5-46EB-9ED1-1602F4A4BA10}" type="slidenum">
              <a:rPr lang="en-US" smtClean="0"/>
              <a:pPr/>
              <a:t>2</a:t>
            </a:fld>
            <a:endParaRPr lang="en-US" dirty="0"/>
          </a:p>
        </p:txBody>
      </p:sp>
      <p:sp>
        <p:nvSpPr>
          <p:cNvPr id="2" name="Title 1"/>
          <p:cNvSpPr>
            <a:spLocks noGrp="1"/>
          </p:cNvSpPr>
          <p:nvPr>
            <p:ph type="title"/>
          </p:nvPr>
        </p:nvSpPr>
        <p:spPr>
          <a:xfrm>
            <a:off x="452937" y="2065361"/>
            <a:ext cx="8229600" cy="2727277"/>
          </a:xfrm>
        </p:spPr>
        <p:txBody>
          <a:bodyPr>
            <a:normAutofit/>
          </a:bodyPr>
          <a:lstStyle/>
          <a:p>
            <a:r>
              <a:rPr lang="en-US" dirty="0">
                <a:effectLst/>
              </a:rPr>
              <a:t>Integrating Leadership Soft Skills Into Your CTE Program</a:t>
            </a:r>
          </a:p>
        </p:txBody>
      </p:sp>
    </p:spTree>
    <p:extLst>
      <p:ext uri="{BB962C8B-B14F-4D97-AF65-F5344CB8AC3E}">
        <p14:creationId xmlns:p14="http://schemas.microsoft.com/office/powerpoint/2010/main" val="3064789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229600" cy="1173164"/>
          </a:xfrm>
        </p:spPr>
        <p:txBody>
          <a:bodyPr>
            <a:noAutofit/>
          </a:bodyPr>
          <a:lstStyle/>
          <a:p>
            <a:r>
              <a:rPr lang="en-US" sz="4000" dirty="0"/>
              <a:t>Creating SMART Goals</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7" name="Picture 6" descr="A close up of a sign&#10;&#10;Description automatically generated">
            <a:extLst>
              <a:ext uri="{FF2B5EF4-FFF2-40B4-BE49-F238E27FC236}">
                <a16:creationId xmlns:a16="http://schemas.microsoft.com/office/drawing/2014/main" id="{E1604E8C-3529-411B-B0EB-3FBFECFA40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2286000"/>
            <a:ext cx="7256207" cy="3124200"/>
          </a:xfrm>
          <a:prstGeom prst="rect">
            <a:avLst/>
          </a:prstGeom>
        </p:spPr>
      </p:pic>
    </p:spTree>
    <p:extLst>
      <p:ext uri="{BB962C8B-B14F-4D97-AF65-F5344CB8AC3E}">
        <p14:creationId xmlns:p14="http://schemas.microsoft.com/office/powerpoint/2010/main" val="463469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745166"/>
          </a:xfrm>
        </p:spPr>
        <p:txBody>
          <a:bodyPr/>
          <a:lstStyle/>
          <a:p>
            <a:r>
              <a:rPr lang="en-US" dirty="0"/>
              <a:t>Activity:</a:t>
            </a:r>
            <a:br>
              <a:rPr lang="en-US" dirty="0"/>
            </a:br>
            <a:r>
              <a:rPr lang="en-US" dirty="0"/>
              <a:t> </a:t>
            </a:r>
            <a:br>
              <a:rPr lang="en-US" dirty="0"/>
            </a:br>
            <a:br>
              <a:rPr lang="en-US" dirty="0"/>
            </a:br>
            <a:br>
              <a:rPr lang="en-US" dirty="0"/>
            </a:br>
            <a:br>
              <a:rPr lang="en-US" dirty="0"/>
            </a:br>
            <a:br>
              <a:rPr lang="en-US" dirty="0"/>
            </a:br>
            <a:br>
              <a:rPr lang="en-US" dirty="0"/>
            </a:br>
            <a:r>
              <a:rPr lang="en-US" dirty="0"/>
              <a:t>Communicating With Tact</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descr="A close up of a logo&#10;&#10;Description automatically generated">
            <a:extLst>
              <a:ext uri="{FF2B5EF4-FFF2-40B4-BE49-F238E27FC236}">
                <a16:creationId xmlns:a16="http://schemas.microsoft.com/office/drawing/2014/main" id="{FE9EC51A-8F2E-42D2-978C-6EC81EE0819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3340" y="1295400"/>
            <a:ext cx="3217320" cy="3712787"/>
          </a:xfrm>
          <a:prstGeom prst="rect">
            <a:avLst/>
          </a:prstGeom>
        </p:spPr>
      </p:pic>
    </p:spTree>
    <p:extLst>
      <p:ext uri="{BB962C8B-B14F-4D97-AF65-F5344CB8AC3E}">
        <p14:creationId xmlns:p14="http://schemas.microsoft.com/office/powerpoint/2010/main" val="307977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Tactful Communication</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sp>
        <p:nvSpPr>
          <p:cNvPr id="5" name="Slide Number Placeholder 4"/>
          <p:cNvSpPr>
            <a:spLocks noGrp="1"/>
          </p:cNvSpPr>
          <p:nvPr>
            <p:ph type="sldNum" sz="quarter" idx="12"/>
          </p:nvPr>
        </p:nvSpPr>
        <p:spPr/>
        <p:txBody>
          <a:bodyPr/>
          <a:lstStyle/>
          <a:p>
            <a:fld id="{FEC9E414-06B5-46EB-9ED1-1602F4A4BA10}" type="slidenum">
              <a:rPr lang="en-US" smtClean="0"/>
              <a:t>22</a:t>
            </a:fld>
            <a:endParaRPr lang="en-US"/>
          </a:p>
        </p:txBody>
      </p:sp>
      <p:sp>
        <p:nvSpPr>
          <p:cNvPr id="10" name="Rectangle 9">
            <a:extLst>
              <a:ext uri="{FF2B5EF4-FFF2-40B4-BE49-F238E27FC236}">
                <a16:creationId xmlns:a16="http://schemas.microsoft.com/office/drawing/2014/main" id="{E693A814-40B3-4C7C-9492-7095DFFFBCCB}"/>
              </a:ext>
            </a:extLst>
          </p:cNvPr>
          <p:cNvSpPr/>
          <p:nvPr/>
        </p:nvSpPr>
        <p:spPr>
          <a:xfrm>
            <a:off x="609600" y="1701270"/>
            <a:ext cx="8229600" cy="4401205"/>
          </a:xfrm>
          <a:prstGeom prst="rect">
            <a:avLst/>
          </a:prstGeom>
        </p:spPr>
        <p:txBody>
          <a:bodyPr wrap="square">
            <a:spAutoFit/>
          </a:bodyPr>
          <a:lstStyle/>
          <a:p>
            <a:pPr marL="457200" indent="-457200">
              <a:buFont typeface="Arial" panose="020B0604020202020204" pitchFamily="34" charset="0"/>
              <a:buChar char="•"/>
            </a:pPr>
            <a:r>
              <a:rPr lang="en-US" sz="2800" dirty="0"/>
              <a:t>I want that accident report right now.  </a:t>
            </a:r>
          </a:p>
          <a:p>
            <a:pPr marL="457200" indent="-457200">
              <a:buFont typeface="Arial" panose="020B0604020202020204" pitchFamily="34" charset="0"/>
              <a:buChar char="•"/>
            </a:pPr>
            <a:r>
              <a:rPr lang="en-US" sz="2800" dirty="0"/>
              <a:t>You are always late to work.</a:t>
            </a:r>
          </a:p>
          <a:p>
            <a:pPr marL="457200" indent="-457200">
              <a:buFont typeface="Arial" panose="020B0604020202020204" pitchFamily="34" charset="0"/>
              <a:buChar char="•"/>
            </a:pPr>
            <a:r>
              <a:rPr lang="en-US" sz="2800" dirty="0"/>
              <a:t>I think my idea for marketing our childcare center is the best.</a:t>
            </a:r>
          </a:p>
          <a:p>
            <a:pPr marL="457200" indent="-457200">
              <a:buFont typeface="Arial" panose="020B0604020202020204" pitchFamily="34" charset="0"/>
              <a:buChar char="•"/>
            </a:pPr>
            <a:r>
              <a:rPr lang="en-US" sz="2800" dirty="0"/>
              <a:t>I don’t have time to stop everything and clean these toys up for you.</a:t>
            </a:r>
          </a:p>
          <a:p>
            <a:pPr marL="457200" indent="-457200">
              <a:buFont typeface="Arial" panose="020B0604020202020204" pitchFamily="34" charset="0"/>
              <a:buChar char="•"/>
            </a:pPr>
            <a:r>
              <a:rPr lang="en-US" sz="2800" dirty="0"/>
              <a:t>You need to stop wasting time on your cell phone and spend more time doing your job.</a:t>
            </a:r>
          </a:p>
          <a:p>
            <a:pPr marL="457200" indent="-457200">
              <a:buFont typeface="Arial" panose="020B0604020202020204" pitchFamily="34" charset="0"/>
              <a:buChar char="•"/>
            </a:pPr>
            <a:r>
              <a:rPr lang="en-US" sz="2800" dirty="0"/>
              <a:t>You get so emotional over every little thing that happens at work.</a:t>
            </a:r>
          </a:p>
        </p:txBody>
      </p:sp>
    </p:spTree>
    <p:extLst>
      <p:ext uri="{BB962C8B-B14F-4D97-AF65-F5344CB8AC3E}">
        <p14:creationId xmlns:p14="http://schemas.microsoft.com/office/powerpoint/2010/main" val="1683696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229600" cy="1121834"/>
          </a:xfrm>
          <a:prstGeom prst="rect">
            <a:avLst/>
          </a:prstGeom>
        </p:spPr>
        <p:txBody>
          <a:bodyPr>
            <a:normAutofit/>
          </a:bodyPr>
          <a:lstStyle/>
          <a:p>
            <a:pPr>
              <a:lnSpc>
                <a:spcPct val="90000"/>
              </a:lnSpc>
            </a:pPr>
            <a:r>
              <a:rPr lang="en-US" sz="3700"/>
              <a:t>#3 – Integrate Leadership Skills Into Every Class</a:t>
            </a:r>
          </a:p>
        </p:txBody>
      </p:sp>
      <p:pic>
        <p:nvPicPr>
          <p:cNvPr id="10" name="Picture 9" descr="A close up of a clock&#10;&#10;Description automatically generated">
            <a:extLst>
              <a:ext uri="{FF2B5EF4-FFF2-40B4-BE49-F238E27FC236}">
                <a16:creationId xmlns:a16="http://schemas.microsoft.com/office/drawing/2014/main" id="{41D1AF83-A73F-48A4-8CA6-FD4680A137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90800" y="1828800"/>
            <a:ext cx="3962400" cy="3962400"/>
          </a:xfrm>
          <a:prstGeom prst="rect">
            <a:avLst/>
          </a:prstGeom>
          <a:noFill/>
        </p:spPr>
      </p:pic>
      <p:sp>
        <p:nvSpPr>
          <p:cNvPr id="4" name="Footer Placeholder 3"/>
          <p:cNvSpPr>
            <a:spLocks noGrp="1"/>
          </p:cNvSpPr>
          <p:nvPr>
            <p:ph type="ftr" sz="quarter" idx="11"/>
          </p:nvPr>
        </p:nvSpPr>
        <p:spPr>
          <a:xfrm>
            <a:off x="304799" y="6324602"/>
            <a:ext cx="3539039" cy="365125"/>
          </a:xfrm>
          <a:prstGeom prst="rect">
            <a:avLst/>
          </a:prstGeom>
        </p:spPr>
        <p:txBody>
          <a:bodyPr anchor="ctr">
            <a:normAutofit/>
          </a:bodyPr>
          <a:lstStyle/>
          <a:p>
            <a:pPr>
              <a:spcAft>
                <a:spcPts val="600"/>
              </a:spcAft>
            </a:pPr>
            <a:r>
              <a:rPr lang="en-US"/>
              <a:t>Experiential Learning Technology</a:t>
            </a:r>
          </a:p>
        </p:txBody>
      </p:sp>
      <p:sp>
        <p:nvSpPr>
          <p:cNvPr id="15" name="Slide Number Placeholder 4">
            <a:extLst>
              <a:ext uri="{FF2B5EF4-FFF2-40B4-BE49-F238E27FC236}">
                <a16:creationId xmlns:a16="http://schemas.microsoft.com/office/drawing/2014/main" id="{5977A21A-4991-4411-BD8D-BFF097379BA6}"/>
              </a:ext>
            </a:extLst>
          </p:cNvPr>
          <p:cNvSpPr>
            <a:spLocks noGrp="1"/>
          </p:cNvSpPr>
          <p:nvPr>
            <p:ph type="sldNum" sz="quarter" idx="12"/>
          </p:nvPr>
        </p:nvSpPr>
        <p:spPr>
          <a:xfrm>
            <a:off x="4148637" y="6324602"/>
            <a:ext cx="838200" cy="365125"/>
          </a:xfrm>
        </p:spPr>
        <p:txBody>
          <a:bodyPr/>
          <a:lstStyle/>
          <a:p>
            <a:pPr>
              <a:spcAft>
                <a:spcPts val="600"/>
              </a:spcAft>
            </a:pPr>
            <a:fld id="{FEC9E414-06B5-46EB-9ED1-1602F4A4BA10}" type="slidenum">
              <a:rPr lang="en-US" smtClean="0"/>
              <a:pPr>
                <a:spcAft>
                  <a:spcPts val="600"/>
                </a:spcAft>
              </a:pPr>
              <a:t>23</a:t>
            </a:fld>
            <a:endParaRPr lang="en-US"/>
          </a:p>
        </p:txBody>
      </p:sp>
    </p:spTree>
    <p:extLst>
      <p:ext uri="{BB962C8B-B14F-4D97-AF65-F5344CB8AC3E}">
        <p14:creationId xmlns:p14="http://schemas.microsoft.com/office/powerpoint/2010/main" val="908551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524000"/>
          </a:xfrm>
        </p:spPr>
        <p:txBody>
          <a:bodyPr/>
          <a:lstStyle/>
          <a:p>
            <a:r>
              <a:rPr lang="en-US" dirty="0"/>
              <a:t>Lesson Idea: Ice Breakers</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a:extLst>
              <a:ext uri="{FF2B5EF4-FFF2-40B4-BE49-F238E27FC236}">
                <a16:creationId xmlns:a16="http://schemas.microsoft.com/office/drawing/2014/main" id="{19DF7B24-2F2C-492D-802D-658C74D794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 y="76200"/>
            <a:ext cx="2057400" cy="1207394"/>
          </a:xfrm>
          <a:prstGeom prst="rect">
            <a:avLst/>
          </a:prstGeom>
        </p:spPr>
      </p:pic>
      <p:sp>
        <p:nvSpPr>
          <p:cNvPr id="3" name="Rectangle 2">
            <a:extLst>
              <a:ext uri="{FF2B5EF4-FFF2-40B4-BE49-F238E27FC236}">
                <a16:creationId xmlns:a16="http://schemas.microsoft.com/office/drawing/2014/main" id="{03E7FACD-6C0D-4254-B698-82542F97BE57}"/>
              </a:ext>
            </a:extLst>
          </p:cNvPr>
          <p:cNvSpPr/>
          <p:nvPr/>
        </p:nvSpPr>
        <p:spPr>
          <a:xfrm>
            <a:off x="152400" y="2049772"/>
            <a:ext cx="8686800" cy="3108543"/>
          </a:xfrm>
          <a:prstGeom prst="rect">
            <a:avLst/>
          </a:prstGeom>
        </p:spPr>
        <p:txBody>
          <a:bodyPr wrap="square">
            <a:spAutoFit/>
          </a:bodyPr>
          <a:lstStyle/>
          <a:p>
            <a:pPr marL="628650" lvl="1" indent="-171450">
              <a:buFont typeface="Arial" panose="020B0604020202020204" pitchFamily="34" charset="0"/>
              <a:buChar char="•"/>
              <a:defRPr/>
            </a:pPr>
            <a:r>
              <a:rPr lang="en-US" sz="2800" dirty="0"/>
              <a:t>Collaborative work helps build communication skills</a:t>
            </a:r>
          </a:p>
          <a:p>
            <a:pPr marL="628650" lvl="1" indent="-171450">
              <a:buFont typeface="Arial" panose="020B0604020202020204" pitchFamily="34" charset="0"/>
              <a:buChar char="•"/>
              <a:defRPr/>
            </a:pPr>
            <a:r>
              <a:rPr lang="en-US" sz="2800" dirty="0"/>
              <a:t>Open-ended questions help build problem-solving skills</a:t>
            </a:r>
          </a:p>
          <a:p>
            <a:pPr marL="628650" lvl="1" indent="-171450">
              <a:buFont typeface="Arial" panose="020B0604020202020204" pitchFamily="34" charset="0"/>
              <a:buChar char="•"/>
              <a:defRPr/>
            </a:pPr>
            <a:r>
              <a:rPr lang="en-US" sz="2800" dirty="0"/>
              <a:t>Reflection activities help build critical thinking skills</a:t>
            </a:r>
          </a:p>
          <a:p>
            <a:pPr marL="628650" lvl="1" indent="-171450">
              <a:buFont typeface="Arial" panose="020B0604020202020204" pitchFamily="34" charset="0"/>
              <a:buChar char="•"/>
              <a:defRPr/>
            </a:pPr>
            <a:r>
              <a:rPr lang="en-US" sz="2800" dirty="0"/>
              <a:t>Oral speaking assignments help build self-confidence</a:t>
            </a:r>
          </a:p>
          <a:p>
            <a:pPr marL="628650" lvl="1" indent="-171450">
              <a:buFont typeface="Arial" panose="020B0604020202020204" pitchFamily="34" charset="0"/>
              <a:buChar char="•"/>
              <a:defRPr/>
            </a:pPr>
            <a:r>
              <a:rPr lang="en-US" sz="2800" dirty="0"/>
              <a:t>Prioritizing can help students develop time-management skills</a:t>
            </a:r>
          </a:p>
        </p:txBody>
      </p:sp>
    </p:spTree>
    <p:extLst>
      <p:ext uri="{BB962C8B-B14F-4D97-AF65-F5344CB8AC3E}">
        <p14:creationId xmlns:p14="http://schemas.microsoft.com/office/powerpoint/2010/main" val="3690215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a:extLst>
              <a:ext uri="{FF2B5EF4-FFF2-40B4-BE49-F238E27FC236}">
                <a16:creationId xmlns:a16="http://schemas.microsoft.com/office/drawing/2014/main" id="{7CD9B41E-D1C6-459E-BF4E-60E4B5C9D0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6771" y="772236"/>
            <a:ext cx="2971799" cy="5029200"/>
          </a:xfrm>
          <a:prstGeom prst="rect">
            <a:avLst/>
          </a:prstGeom>
        </p:spPr>
      </p:pic>
      <p:sp>
        <p:nvSpPr>
          <p:cNvPr id="2" name="Title 1"/>
          <p:cNvSpPr>
            <a:spLocks noGrp="1"/>
          </p:cNvSpPr>
          <p:nvPr>
            <p:ph type="title"/>
          </p:nvPr>
        </p:nvSpPr>
        <p:spPr>
          <a:xfrm>
            <a:off x="2971798" y="1066800"/>
            <a:ext cx="5715001" cy="3733799"/>
          </a:xfrm>
        </p:spPr>
        <p:txBody>
          <a:bodyPr/>
          <a:lstStyle/>
          <a:p>
            <a:r>
              <a:rPr lang="en-US" dirty="0"/>
              <a:t>Activity:</a:t>
            </a:r>
            <a:br>
              <a:rPr lang="en-US" dirty="0"/>
            </a:br>
            <a:br>
              <a:rPr lang="en-US" dirty="0"/>
            </a:br>
            <a:br>
              <a:rPr lang="en-US" dirty="0"/>
            </a:br>
            <a:r>
              <a:rPr lang="en-US" dirty="0"/>
              <a:t>Observation Scenarios</a:t>
            </a:r>
          </a:p>
        </p:txBody>
      </p:sp>
    </p:spTree>
    <p:extLst>
      <p:ext uri="{BB962C8B-B14F-4D97-AF65-F5344CB8AC3E}">
        <p14:creationId xmlns:p14="http://schemas.microsoft.com/office/powerpoint/2010/main" val="1069272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0479"/>
          </a:xfrm>
        </p:spPr>
        <p:txBody>
          <a:bodyPr/>
          <a:lstStyle/>
          <a:p>
            <a:r>
              <a:rPr lang="en-US" dirty="0"/>
              <a:t>How Observant Are You?</a:t>
            </a:r>
          </a:p>
        </p:txBody>
      </p:sp>
      <p:sp>
        <p:nvSpPr>
          <p:cNvPr id="4" name="Footer Placeholder 3"/>
          <p:cNvSpPr>
            <a:spLocks noGrp="1"/>
          </p:cNvSpPr>
          <p:nvPr>
            <p:ph type="ftr" sz="quarter" idx="11"/>
          </p:nvPr>
        </p:nvSpPr>
        <p:spPr/>
        <p:txBody>
          <a:bodyPr/>
          <a:lstStyle/>
          <a:p>
            <a:r>
              <a:rPr lang="en-US" dirty="0"/>
              <a:t>Experiential Learning Technology</a:t>
            </a:r>
          </a:p>
        </p:txBody>
      </p:sp>
      <p:sp>
        <p:nvSpPr>
          <p:cNvPr id="5" name="Slide Number Placeholder 4"/>
          <p:cNvSpPr>
            <a:spLocks noGrp="1"/>
          </p:cNvSpPr>
          <p:nvPr>
            <p:ph type="sldNum" sz="quarter" idx="12"/>
          </p:nvPr>
        </p:nvSpPr>
        <p:spPr/>
        <p:txBody>
          <a:bodyPr/>
          <a:lstStyle/>
          <a:p>
            <a:fld id="{FEC9E414-06B5-46EB-9ED1-1602F4A4BA10}" type="slidenum">
              <a:rPr lang="en-US" smtClean="0"/>
              <a:t>26</a:t>
            </a:fld>
            <a:endParaRPr lang="en-US"/>
          </a:p>
        </p:txBody>
      </p:sp>
      <p:pic>
        <p:nvPicPr>
          <p:cNvPr id="7" name="Picture 6" descr="A group of people in a kitchen&#10;&#10;Description automatically generated with medium confidence">
            <a:extLst>
              <a:ext uri="{FF2B5EF4-FFF2-40B4-BE49-F238E27FC236}">
                <a16:creationId xmlns:a16="http://schemas.microsoft.com/office/drawing/2014/main" id="{56988680-55D0-47D6-9976-20E655AF0D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930" y="685800"/>
            <a:ext cx="9157930" cy="5533954"/>
          </a:xfrm>
          <a:prstGeom prst="rect">
            <a:avLst/>
          </a:prstGeom>
        </p:spPr>
      </p:pic>
    </p:spTree>
    <p:extLst>
      <p:ext uri="{BB962C8B-B14F-4D97-AF65-F5344CB8AC3E}">
        <p14:creationId xmlns:p14="http://schemas.microsoft.com/office/powerpoint/2010/main" val="406134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0479"/>
          </a:xfrm>
        </p:spPr>
        <p:txBody>
          <a:bodyPr/>
          <a:lstStyle/>
          <a:p>
            <a:r>
              <a:rPr lang="en-US" dirty="0"/>
              <a:t>How Observant Are You?</a:t>
            </a:r>
          </a:p>
        </p:txBody>
      </p:sp>
      <p:sp>
        <p:nvSpPr>
          <p:cNvPr id="4" name="Footer Placeholder 3"/>
          <p:cNvSpPr>
            <a:spLocks noGrp="1"/>
          </p:cNvSpPr>
          <p:nvPr>
            <p:ph type="ftr" sz="quarter" idx="11"/>
          </p:nvPr>
        </p:nvSpPr>
        <p:spPr/>
        <p:txBody>
          <a:bodyPr/>
          <a:lstStyle/>
          <a:p>
            <a:r>
              <a:rPr lang="en-US" dirty="0"/>
              <a:t>Experiential Learning Technology</a:t>
            </a:r>
          </a:p>
        </p:txBody>
      </p:sp>
      <p:sp>
        <p:nvSpPr>
          <p:cNvPr id="5" name="Slide Number Placeholder 4"/>
          <p:cNvSpPr>
            <a:spLocks noGrp="1"/>
          </p:cNvSpPr>
          <p:nvPr>
            <p:ph type="sldNum" sz="quarter" idx="12"/>
          </p:nvPr>
        </p:nvSpPr>
        <p:spPr/>
        <p:txBody>
          <a:bodyPr/>
          <a:lstStyle/>
          <a:p>
            <a:fld id="{FEC9E414-06B5-46EB-9ED1-1602F4A4BA10}" type="slidenum">
              <a:rPr lang="en-US" smtClean="0"/>
              <a:t>27</a:t>
            </a:fld>
            <a:endParaRPr lang="en-US"/>
          </a:p>
        </p:txBody>
      </p:sp>
      <p:sp>
        <p:nvSpPr>
          <p:cNvPr id="3" name="Rectangle 2">
            <a:extLst>
              <a:ext uri="{FF2B5EF4-FFF2-40B4-BE49-F238E27FC236}">
                <a16:creationId xmlns:a16="http://schemas.microsoft.com/office/drawing/2014/main" id="{6E3B7732-032B-4068-B75E-5F31B1094CC4}"/>
              </a:ext>
            </a:extLst>
          </p:cNvPr>
          <p:cNvSpPr/>
          <p:nvPr/>
        </p:nvSpPr>
        <p:spPr>
          <a:xfrm>
            <a:off x="152400" y="1582341"/>
            <a:ext cx="8839200" cy="3539430"/>
          </a:xfrm>
          <a:prstGeom prst="rect">
            <a:avLst/>
          </a:prstGeom>
        </p:spPr>
        <p:txBody>
          <a:bodyPr wrap="square">
            <a:spAutoFit/>
          </a:bodyPr>
          <a:lstStyle/>
          <a:p>
            <a:pPr lvl="0">
              <a:defRPr/>
            </a:pPr>
            <a:r>
              <a:rPr lang="en-US" sz="3200" dirty="0"/>
              <a:t>What fruit was being used?</a:t>
            </a:r>
          </a:p>
          <a:p>
            <a:pPr lvl="0">
              <a:defRPr/>
            </a:pPr>
            <a:r>
              <a:rPr lang="en-US" sz="3200" dirty="0"/>
              <a:t>How many apples were uncut on the table? </a:t>
            </a:r>
          </a:p>
          <a:p>
            <a:pPr lvl="0">
              <a:defRPr/>
            </a:pPr>
            <a:r>
              <a:rPr lang="en-US" sz="3200" dirty="0"/>
              <a:t>How many students were in the photo? </a:t>
            </a:r>
          </a:p>
          <a:p>
            <a:pPr lvl="0">
              <a:defRPr/>
            </a:pPr>
            <a:r>
              <a:rPr lang="en-US" sz="3200" dirty="0"/>
              <a:t>How many culinary instructors were in the room?  </a:t>
            </a:r>
          </a:p>
          <a:p>
            <a:pPr lvl="0">
              <a:defRPr/>
            </a:pPr>
            <a:r>
              <a:rPr lang="en-US" sz="3200" dirty="0"/>
              <a:t>What are the students making?  </a:t>
            </a:r>
          </a:p>
          <a:p>
            <a:pPr lvl="0">
              <a:defRPr/>
            </a:pPr>
            <a:r>
              <a:rPr lang="en-US" sz="3200" dirty="0"/>
              <a:t>Was measuring spoons present in the photo? </a:t>
            </a:r>
          </a:p>
          <a:p>
            <a:pPr lvl="0">
              <a:defRPr/>
            </a:pPr>
            <a:r>
              <a:rPr lang="en-US" sz="3200" dirty="0"/>
              <a:t>How many students are wearing aprons?  </a:t>
            </a:r>
          </a:p>
        </p:txBody>
      </p:sp>
    </p:spTree>
    <p:extLst>
      <p:ext uri="{BB962C8B-B14F-4D97-AF65-F5344CB8AC3E}">
        <p14:creationId xmlns:p14="http://schemas.microsoft.com/office/powerpoint/2010/main" val="1515115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br>
              <a:rPr lang="en-US" dirty="0"/>
            </a:br>
            <a:br>
              <a:rPr lang="en-US" dirty="0"/>
            </a:br>
            <a:br>
              <a:rPr lang="en-US" dirty="0"/>
            </a:br>
            <a:br>
              <a:rPr lang="en-US" dirty="0"/>
            </a:br>
            <a:br>
              <a:rPr lang="en-US" dirty="0"/>
            </a:br>
            <a:r>
              <a:rPr lang="en-US" dirty="0"/>
              <a:t>Honesty and Integrity at Work</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descr="A close up of a street sign on a pole&#10;&#10;Description automatically generated">
            <a:extLst>
              <a:ext uri="{FF2B5EF4-FFF2-40B4-BE49-F238E27FC236}">
                <a16:creationId xmlns:a16="http://schemas.microsoft.com/office/drawing/2014/main" id="{BB4E3DD2-B103-413F-A46C-F97ABF0CC1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83280" y="1447800"/>
            <a:ext cx="2377440" cy="1783080"/>
          </a:xfrm>
          <a:prstGeom prst="rect">
            <a:avLst/>
          </a:prstGeom>
        </p:spPr>
      </p:pic>
    </p:spTree>
    <p:extLst>
      <p:ext uri="{BB962C8B-B14F-4D97-AF65-F5344CB8AC3E}">
        <p14:creationId xmlns:p14="http://schemas.microsoft.com/office/powerpoint/2010/main" val="2502698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Honesty and Integrity Quote</a:t>
            </a:r>
          </a:p>
        </p:txBody>
      </p:sp>
      <p:pic>
        <p:nvPicPr>
          <p:cNvPr id="15" name="Content Placeholder 14" descr="A lion with its mouth open&#10;&#10;Description automatically generated">
            <a:extLst>
              <a:ext uri="{FF2B5EF4-FFF2-40B4-BE49-F238E27FC236}">
                <a16:creationId xmlns:a16="http://schemas.microsoft.com/office/drawing/2014/main" id="{5AD0490C-A6A6-4C37-8513-633EFD6E4A3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799" y="1701271"/>
            <a:ext cx="5734596" cy="2158181"/>
          </a:xfrm>
        </p:spPr>
      </p:pic>
      <p:sp>
        <p:nvSpPr>
          <p:cNvPr id="4" name="Footer Placeholder 3"/>
          <p:cNvSpPr>
            <a:spLocks noGrp="1"/>
          </p:cNvSpPr>
          <p:nvPr>
            <p:ph type="ftr" sz="quarter" idx="11"/>
          </p:nvPr>
        </p:nvSpPr>
        <p:spPr/>
        <p:txBody>
          <a:bodyPr/>
          <a:lstStyle/>
          <a:p>
            <a:r>
              <a:rPr lang="en-US" dirty="0"/>
              <a:t>Experiential Learning Technology</a:t>
            </a:r>
          </a:p>
        </p:txBody>
      </p:sp>
      <p:sp>
        <p:nvSpPr>
          <p:cNvPr id="5" name="Slide Number Placeholder 4"/>
          <p:cNvSpPr>
            <a:spLocks noGrp="1"/>
          </p:cNvSpPr>
          <p:nvPr>
            <p:ph type="sldNum" sz="quarter" idx="12"/>
          </p:nvPr>
        </p:nvSpPr>
        <p:spPr/>
        <p:txBody>
          <a:bodyPr/>
          <a:lstStyle/>
          <a:p>
            <a:fld id="{FEC9E414-06B5-46EB-9ED1-1602F4A4BA10}" type="slidenum">
              <a:rPr lang="en-US" smtClean="0"/>
              <a:t>29</a:t>
            </a:fld>
            <a:endParaRPr lang="en-US"/>
          </a:p>
        </p:txBody>
      </p:sp>
      <p:pic>
        <p:nvPicPr>
          <p:cNvPr id="6" name="Picture 5" descr="A close up of a logo&#10;&#10;Description automatically generated">
            <a:extLst>
              <a:ext uri="{FF2B5EF4-FFF2-40B4-BE49-F238E27FC236}">
                <a16:creationId xmlns:a16="http://schemas.microsoft.com/office/drawing/2014/main" id="{AF468A8F-FDDF-40E5-83A3-51EF214E4C2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05400" y="3048000"/>
            <a:ext cx="3935114" cy="2794000"/>
          </a:xfrm>
          <a:prstGeom prst="rect">
            <a:avLst/>
          </a:prstGeom>
        </p:spPr>
      </p:pic>
    </p:spTree>
    <p:extLst>
      <p:ext uri="{BB962C8B-B14F-4D97-AF65-F5344CB8AC3E}">
        <p14:creationId xmlns:p14="http://schemas.microsoft.com/office/powerpoint/2010/main" val="7699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t>What we will discuss today</a:t>
            </a:r>
          </a:p>
        </p:txBody>
      </p:sp>
      <p:sp>
        <p:nvSpPr>
          <p:cNvPr id="5123" name="Rectangle 3"/>
          <p:cNvSpPr>
            <a:spLocks noGrp="1" noChangeArrowheads="1"/>
          </p:cNvSpPr>
          <p:nvPr>
            <p:ph idx="1"/>
          </p:nvPr>
        </p:nvSpPr>
        <p:spPr>
          <a:xfrm>
            <a:off x="457200" y="1600200"/>
            <a:ext cx="8229600" cy="4419600"/>
          </a:xfrm>
        </p:spPr>
        <p:txBody>
          <a:bodyPr>
            <a:normAutofit fontScale="85000" lnSpcReduction="10000"/>
          </a:bodyPr>
          <a:lstStyle/>
          <a:p>
            <a:pPr marL="0" lvl="0" indent="0">
              <a:spcBef>
                <a:spcPts val="0"/>
              </a:spcBef>
              <a:buNone/>
            </a:pPr>
            <a:r>
              <a:rPr lang="en-US" dirty="0">
                <a:latin typeface="Calibri" panose="020F0502020204030204" pitchFamily="34" charset="0"/>
                <a:ea typeface="Times New Roman" panose="02020603050405020304" pitchFamily="18" charset="0"/>
                <a:cs typeface="Calibri" panose="020F0502020204030204" pitchFamily="34" charset="0"/>
              </a:rPr>
              <a:t>The Need for Leadership Soft Skills – Why They Matter</a:t>
            </a:r>
            <a:endParaRPr lang="en-US" dirty="0"/>
          </a:p>
          <a:p>
            <a:pPr marL="114300" marR="0" indent="0">
              <a:spcBef>
                <a:spcPts val="0"/>
              </a:spcBef>
              <a:spcAft>
                <a:spcPts val="0"/>
              </a:spcAft>
              <a:buNone/>
            </a:pPr>
            <a:endParaRPr lang="en-US" dirty="0"/>
          </a:p>
          <a:p>
            <a:pPr marL="0" lvl="0" indent="0">
              <a:spcBef>
                <a:spcPts val="0"/>
              </a:spcBef>
              <a:buNone/>
            </a:pPr>
            <a:r>
              <a:rPr lang="en-US" dirty="0">
                <a:latin typeface="Calibri" panose="020F0502020204030204" pitchFamily="34" charset="0"/>
                <a:ea typeface="Times New Roman" panose="02020603050405020304" pitchFamily="18" charset="0"/>
                <a:cs typeface="Calibri" panose="020F0502020204030204" pitchFamily="34" charset="0"/>
              </a:rPr>
              <a:t>Best Practices for Teaching Leadership Soft Skills</a:t>
            </a:r>
            <a:endParaRPr lang="en-US" dirty="0"/>
          </a:p>
          <a:p>
            <a:pPr marL="457200" lvl="1" indent="0">
              <a:spcBef>
                <a:spcPts val="0"/>
              </a:spcBef>
              <a:buNone/>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457200" lvl="1" indent="0">
              <a:spcBef>
                <a:spcPts val="0"/>
              </a:spcBef>
              <a:buNone/>
            </a:pPr>
            <a:r>
              <a:rPr lang="en-US" dirty="0">
                <a:latin typeface="Calibri" panose="020F0502020204030204" pitchFamily="34" charset="0"/>
                <a:ea typeface="Times New Roman" panose="02020603050405020304" pitchFamily="18" charset="0"/>
                <a:cs typeface="Calibri" panose="020F0502020204030204" pitchFamily="34" charset="0"/>
              </a:rPr>
              <a:t>Best Practice #1 – Engage Your Students</a:t>
            </a:r>
            <a:endParaRPr lang="en-US" dirty="0"/>
          </a:p>
          <a:p>
            <a:pPr marL="1485900" marR="0" indent="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p>
          <a:p>
            <a:pPr marL="457200" lvl="1" indent="0">
              <a:spcBef>
                <a:spcPts val="0"/>
              </a:spcBef>
              <a:buNone/>
            </a:pPr>
            <a:r>
              <a:rPr lang="en-US" dirty="0">
                <a:latin typeface="Calibri" panose="020F0502020204030204" pitchFamily="34" charset="0"/>
                <a:ea typeface="Times New Roman" panose="02020603050405020304" pitchFamily="18" charset="0"/>
                <a:cs typeface="Calibri" panose="020F0502020204030204" pitchFamily="34" charset="0"/>
              </a:rPr>
              <a:t>Best Practice #2 – Instill Professionalism in Your Classroom</a:t>
            </a:r>
            <a:endParaRPr lang="en-US" dirty="0"/>
          </a:p>
          <a:p>
            <a:pPr marL="1828800" marR="0">
              <a:spcBef>
                <a:spcPts val="0"/>
              </a:spcBef>
              <a:spcAft>
                <a:spcPts val="0"/>
              </a:spcAft>
            </a:pPr>
            <a:endParaRPr lang="en-US" dirty="0"/>
          </a:p>
          <a:p>
            <a:pPr marL="457200" lvl="1" indent="0">
              <a:spcBef>
                <a:spcPts val="0"/>
              </a:spcBef>
              <a:buNone/>
            </a:pPr>
            <a:r>
              <a:rPr lang="en-US" dirty="0">
                <a:latin typeface="Calibri" panose="020F0502020204030204" pitchFamily="34" charset="0"/>
                <a:ea typeface="Times New Roman" panose="02020603050405020304" pitchFamily="18" charset="0"/>
                <a:cs typeface="Calibri" panose="020F0502020204030204" pitchFamily="34" charset="0"/>
              </a:rPr>
              <a:t>Best Practice #3 – Integrate leadership Skills in every Class</a:t>
            </a:r>
            <a:endParaRPr lang="en-US" dirty="0"/>
          </a:p>
          <a:p>
            <a:pPr lvl="1">
              <a:spcBef>
                <a:spcPts val="0"/>
              </a:spcBef>
              <a:buFont typeface="+mj-lt"/>
              <a:buAutoNum type="alphaLcPeriod"/>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457200" lvl="1" indent="0">
              <a:spcBef>
                <a:spcPts val="0"/>
              </a:spcBef>
              <a:buNone/>
            </a:pPr>
            <a:r>
              <a:rPr lang="en-US" dirty="0">
                <a:latin typeface="Calibri" panose="020F0502020204030204" pitchFamily="34" charset="0"/>
                <a:cs typeface="Calibri" panose="020F0502020204030204" pitchFamily="34" charset="0"/>
              </a:rPr>
              <a:t>#4 – CTSO Competitive Events</a:t>
            </a:r>
            <a:endParaRPr lang="en-US" dirty="0"/>
          </a:p>
          <a:p>
            <a:endParaRPr lang="en-US" sz="2800" dirty="0"/>
          </a:p>
          <a:p>
            <a:pPr lvl="0"/>
            <a:endParaRPr lang="en-US" sz="2800" dirty="0"/>
          </a:p>
          <a:p>
            <a:pPr>
              <a:buNone/>
            </a:pPr>
            <a:endParaRPr lang="en-US" sz="2800" dirty="0"/>
          </a:p>
          <a:p>
            <a:pPr eaLnBrk="1" hangingPunct="1">
              <a:buFontTx/>
              <a:buNone/>
            </a:pPr>
            <a:endParaRPr lang="en-US" sz="2800" dirty="0"/>
          </a:p>
          <a:p>
            <a:pPr eaLnBrk="1" hangingPunct="1"/>
            <a:endParaRPr lang="en-US" sz="2800" dirty="0"/>
          </a:p>
          <a:p>
            <a:pPr eaLnBrk="1" hangingPunct="1">
              <a:buFontTx/>
              <a:buNone/>
            </a:pPr>
            <a:endParaRPr lang="en-US" sz="2800" dirty="0"/>
          </a:p>
        </p:txBody>
      </p:sp>
      <p:sp>
        <p:nvSpPr>
          <p:cNvPr id="2" name="Footer Placeholder 1"/>
          <p:cNvSpPr>
            <a:spLocks noGrp="1"/>
          </p:cNvSpPr>
          <p:nvPr>
            <p:ph type="ftr" sz="quarter" idx="11"/>
          </p:nvPr>
        </p:nvSpPr>
        <p:spPr/>
        <p:txBody>
          <a:bodyPr/>
          <a:lstStyle/>
          <a:p>
            <a:r>
              <a:rPr lang="en-US"/>
              <a:t>Experiential Learning Technology</a:t>
            </a:r>
            <a:endParaRPr lang="en-US" dirty="0"/>
          </a:p>
        </p:txBody>
      </p:sp>
    </p:spTree>
    <p:extLst>
      <p:ext uri="{BB962C8B-B14F-4D97-AF65-F5344CB8AC3E}">
        <p14:creationId xmlns:p14="http://schemas.microsoft.com/office/powerpoint/2010/main" val="1313826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br>
              <a:rPr lang="en-US" dirty="0"/>
            </a:br>
            <a:br>
              <a:rPr lang="en-US" dirty="0"/>
            </a:br>
            <a:br>
              <a:rPr lang="en-US" dirty="0"/>
            </a:br>
            <a:br>
              <a:rPr lang="en-US" dirty="0"/>
            </a:br>
            <a:br>
              <a:rPr lang="en-US" dirty="0"/>
            </a:br>
            <a:br>
              <a:rPr lang="en-US" dirty="0"/>
            </a:br>
            <a:r>
              <a:rPr lang="en-US" dirty="0"/>
              <a:t>Visualization  </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5" name="Picture 4" descr="A screenshot of a cell phone&#10;&#10;Description automatically generated">
            <a:extLst>
              <a:ext uri="{FF2B5EF4-FFF2-40B4-BE49-F238E27FC236}">
                <a16:creationId xmlns:a16="http://schemas.microsoft.com/office/drawing/2014/main" id="{CFB01E71-6299-43E8-AD66-0D614E1524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83854" y="1295400"/>
            <a:ext cx="3976292" cy="3437836"/>
          </a:xfrm>
          <a:prstGeom prst="rect">
            <a:avLst/>
          </a:prstGeom>
        </p:spPr>
      </p:pic>
    </p:spTree>
    <p:extLst>
      <p:ext uri="{BB962C8B-B14F-4D97-AF65-F5344CB8AC3E}">
        <p14:creationId xmlns:p14="http://schemas.microsoft.com/office/powerpoint/2010/main" val="397269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Visualization Exercise</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sp>
        <p:nvSpPr>
          <p:cNvPr id="5" name="Slide Number Placeholder 4"/>
          <p:cNvSpPr>
            <a:spLocks noGrp="1"/>
          </p:cNvSpPr>
          <p:nvPr>
            <p:ph type="sldNum" sz="quarter" idx="12"/>
          </p:nvPr>
        </p:nvSpPr>
        <p:spPr/>
        <p:txBody>
          <a:bodyPr/>
          <a:lstStyle/>
          <a:p>
            <a:fld id="{FEC9E414-06B5-46EB-9ED1-1602F4A4BA10}" type="slidenum">
              <a:rPr lang="en-US" smtClean="0"/>
              <a:t>31</a:t>
            </a:fld>
            <a:endParaRPr lang="en-US"/>
          </a:p>
        </p:txBody>
      </p:sp>
      <p:pic>
        <p:nvPicPr>
          <p:cNvPr id="7" name="Picture 6" descr="A sign in the sky&#10;&#10;Description automatically generated">
            <a:extLst>
              <a:ext uri="{FF2B5EF4-FFF2-40B4-BE49-F238E27FC236}">
                <a16:creationId xmlns:a16="http://schemas.microsoft.com/office/drawing/2014/main" id="{D015BB4D-6AB5-4B12-9F4D-5748DA993F6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531" y="2209800"/>
            <a:ext cx="5418022" cy="3250813"/>
          </a:xfrm>
          <a:prstGeom prst="rect">
            <a:avLst/>
          </a:prstGeom>
        </p:spPr>
      </p:pic>
      <p:sp>
        <p:nvSpPr>
          <p:cNvPr id="10" name="Rectangle 9">
            <a:extLst>
              <a:ext uri="{FF2B5EF4-FFF2-40B4-BE49-F238E27FC236}">
                <a16:creationId xmlns:a16="http://schemas.microsoft.com/office/drawing/2014/main" id="{F6F93B71-8C0A-4B93-8536-0D9620E912DB}"/>
              </a:ext>
            </a:extLst>
          </p:cNvPr>
          <p:cNvSpPr/>
          <p:nvPr/>
        </p:nvSpPr>
        <p:spPr>
          <a:xfrm>
            <a:off x="5455553" y="1921183"/>
            <a:ext cx="3459847" cy="3539430"/>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US" sz="3200" b="1" cap="none" spc="0" dirty="0">
                <a:ln w="22225">
                  <a:solidFill>
                    <a:schemeClr val="accent2"/>
                  </a:solidFill>
                  <a:prstDash val="solid"/>
                </a:ln>
                <a:solidFill>
                  <a:srgbClr val="EB880E"/>
                </a:solidFill>
                <a:effectLst/>
              </a:rPr>
              <a:t>Think of a career</a:t>
            </a:r>
          </a:p>
          <a:p>
            <a:pPr marL="457200" indent="-457200">
              <a:buFont typeface="Arial" panose="020B0604020202020204" pitchFamily="34" charset="0"/>
              <a:buChar char="•"/>
            </a:pPr>
            <a:r>
              <a:rPr lang="en-US" sz="3200" b="1" dirty="0">
                <a:ln w="22225">
                  <a:solidFill>
                    <a:schemeClr val="accent2"/>
                  </a:solidFill>
                  <a:prstDash val="solid"/>
                </a:ln>
                <a:solidFill>
                  <a:srgbClr val="EB880E"/>
                </a:solidFill>
              </a:rPr>
              <a:t>See the environment</a:t>
            </a:r>
          </a:p>
          <a:p>
            <a:pPr marL="457200" indent="-457200">
              <a:buFont typeface="Arial" panose="020B0604020202020204" pitchFamily="34" charset="0"/>
              <a:buChar char="•"/>
            </a:pPr>
            <a:r>
              <a:rPr lang="en-US" sz="3200" b="1" cap="none" spc="0" dirty="0">
                <a:ln w="22225">
                  <a:solidFill>
                    <a:schemeClr val="accent2"/>
                  </a:solidFill>
                  <a:prstDash val="solid"/>
                </a:ln>
                <a:solidFill>
                  <a:srgbClr val="EB880E"/>
                </a:solidFill>
                <a:effectLst/>
              </a:rPr>
              <a:t>Imagine the path</a:t>
            </a:r>
          </a:p>
          <a:p>
            <a:pPr marL="457200" indent="-457200">
              <a:buFont typeface="Arial" panose="020B0604020202020204" pitchFamily="34" charset="0"/>
              <a:buChar char="•"/>
            </a:pPr>
            <a:r>
              <a:rPr lang="en-US" sz="3200" b="1" dirty="0">
                <a:ln w="22225">
                  <a:solidFill>
                    <a:schemeClr val="accent2"/>
                  </a:solidFill>
                  <a:prstDash val="solid"/>
                </a:ln>
                <a:solidFill>
                  <a:srgbClr val="EB880E"/>
                </a:solidFill>
              </a:rPr>
              <a:t>Identify the steps</a:t>
            </a:r>
            <a:endParaRPr lang="en-US" sz="3200" b="1" cap="none" spc="0" dirty="0">
              <a:ln w="22225">
                <a:solidFill>
                  <a:schemeClr val="accent2"/>
                </a:solidFill>
                <a:prstDash val="solid"/>
              </a:ln>
              <a:solidFill>
                <a:srgbClr val="EB880E"/>
              </a:solidFill>
              <a:effectLst/>
            </a:endParaRPr>
          </a:p>
        </p:txBody>
      </p:sp>
    </p:spTree>
    <p:extLst>
      <p:ext uri="{BB962C8B-B14F-4D97-AF65-F5344CB8AC3E}">
        <p14:creationId xmlns:p14="http://schemas.microsoft.com/office/powerpoint/2010/main" val="456055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45443"/>
            <a:ext cx="6705600" cy="1652665"/>
          </a:xfrm>
        </p:spPr>
        <p:txBody>
          <a:bodyPr/>
          <a:lstStyle/>
          <a:p>
            <a:r>
              <a:rPr lang="en-US" dirty="0"/>
              <a:t>#4 – CTSO Competitive Events</a:t>
            </a:r>
          </a:p>
        </p:txBody>
      </p:sp>
      <p:sp>
        <p:nvSpPr>
          <p:cNvPr id="4" name="Footer Placeholder 3"/>
          <p:cNvSpPr>
            <a:spLocks noGrp="1"/>
          </p:cNvSpPr>
          <p:nvPr>
            <p:ph type="ftr" sz="quarter" idx="11"/>
          </p:nvPr>
        </p:nvSpPr>
        <p:spPr>
          <a:xfrm>
            <a:off x="304799" y="6324602"/>
            <a:ext cx="3539039" cy="365125"/>
          </a:xfrm>
        </p:spPr>
        <p:txBody>
          <a:bodyPr/>
          <a:lstStyle/>
          <a:p>
            <a:r>
              <a:rPr lang="en-US"/>
              <a:t>Experiential Learning Technology</a:t>
            </a:r>
            <a:endParaRPr lang="en-US" dirty="0"/>
          </a:p>
        </p:txBody>
      </p:sp>
      <p:pic>
        <p:nvPicPr>
          <p:cNvPr id="10" name="Picture 9" descr="A close up of a clock&#10;&#10;Description automatically generated">
            <a:extLst>
              <a:ext uri="{FF2B5EF4-FFF2-40B4-BE49-F238E27FC236}">
                <a16:creationId xmlns:a16="http://schemas.microsoft.com/office/drawing/2014/main" id="{41D1AF83-A73F-48A4-8CA6-FD4680A137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838" y="-19050"/>
            <a:ext cx="1718762" cy="1718762"/>
          </a:xfrm>
          <a:prstGeom prst="rect">
            <a:avLst/>
          </a:prstGeom>
        </p:spPr>
      </p:pic>
      <p:pic>
        <p:nvPicPr>
          <p:cNvPr id="3" name="Picture 2">
            <a:extLst>
              <a:ext uri="{FF2B5EF4-FFF2-40B4-BE49-F238E27FC236}">
                <a16:creationId xmlns:a16="http://schemas.microsoft.com/office/drawing/2014/main" id="{7A7E42AB-17A1-4D3A-A4B7-DFE7AF88712A}"/>
              </a:ext>
            </a:extLst>
          </p:cNvPr>
          <p:cNvPicPr>
            <a:picLocks noChangeAspect="1"/>
          </p:cNvPicPr>
          <p:nvPr/>
        </p:nvPicPr>
        <p:blipFill>
          <a:blip r:embed="rId5"/>
          <a:stretch>
            <a:fillRect/>
          </a:stretch>
        </p:blipFill>
        <p:spPr>
          <a:xfrm>
            <a:off x="5536987" y="1524000"/>
            <a:ext cx="3261418" cy="4191000"/>
          </a:xfrm>
          <a:prstGeom prst="rect">
            <a:avLst/>
          </a:prstGeom>
        </p:spPr>
      </p:pic>
      <p:pic>
        <p:nvPicPr>
          <p:cNvPr id="6" name="Picture 5">
            <a:extLst>
              <a:ext uri="{FF2B5EF4-FFF2-40B4-BE49-F238E27FC236}">
                <a16:creationId xmlns:a16="http://schemas.microsoft.com/office/drawing/2014/main" id="{DA55B6FD-D8B2-493D-B20C-2A462572EC72}"/>
              </a:ext>
            </a:extLst>
          </p:cNvPr>
          <p:cNvPicPr>
            <a:picLocks noChangeAspect="1"/>
          </p:cNvPicPr>
          <p:nvPr/>
        </p:nvPicPr>
        <p:blipFill>
          <a:blip r:embed="rId6"/>
          <a:stretch>
            <a:fillRect/>
          </a:stretch>
        </p:blipFill>
        <p:spPr>
          <a:xfrm>
            <a:off x="0" y="2438400"/>
            <a:ext cx="4621515" cy="2214116"/>
          </a:xfrm>
          <a:prstGeom prst="rect">
            <a:avLst/>
          </a:prstGeom>
        </p:spPr>
      </p:pic>
      <p:pic>
        <p:nvPicPr>
          <p:cNvPr id="7" name="Picture 6">
            <a:extLst>
              <a:ext uri="{FF2B5EF4-FFF2-40B4-BE49-F238E27FC236}">
                <a16:creationId xmlns:a16="http://schemas.microsoft.com/office/drawing/2014/main" id="{2FE183A4-0DE5-4A20-AA05-4E07EFE264C5}"/>
              </a:ext>
            </a:extLst>
          </p:cNvPr>
          <p:cNvPicPr>
            <a:picLocks noChangeAspect="1"/>
          </p:cNvPicPr>
          <p:nvPr/>
        </p:nvPicPr>
        <p:blipFill>
          <a:blip r:embed="rId7"/>
          <a:stretch>
            <a:fillRect/>
          </a:stretch>
        </p:blipFill>
        <p:spPr>
          <a:xfrm>
            <a:off x="2138496" y="4561310"/>
            <a:ext cx="5029200" cy="1550645"/>
          </a:xfrm>
          <a:prstGeom prst="rect">
            <a:avLst/>
          </a:prstGeom>
        </p:spPr>
      </p:pic>
      <p:pic>
        <p:nvPicPr>
          <p:cNvPr id="8" name="Picture 7">
            <a:extLst>
              <a:ext uri="{FF2B5EF4-FFF2-40B4-BE49-F238E27FC236}">
                <a16:creationId xmlns:a16="http://schemas.microsoft.com/office/drawing/2014/main" id="{4FD96510-17B8-4829-A576-EC53997A632F}"/>
              </a:ext>
            </a:extLst>
          </p:cNvPr>
          <p:cNvPicPr>
            <a:picLocks noChangeAspect="1"/>
          </p:cNvPicPr>
          <p:nvPr/>
        </p:nvPicPr>
        <p:blipFill>
          <a:blip r:embed="rId8"/>
          <a:stretch>
            <a:fillRect/>
          </a:stretch>
        </p:blipFill>
        <p:spPr>
          <a:xfrm>
            <a:off x="2415571" y="4513656"/>
            <a:ext cx="1242029" cy="466725"/>
          </a:xfrm>
          <a:prstGeom prst="rect">
            <a:avLst/>
          </a:prstGeom>
        </p:spPr>
      </p:pic>
    </p:spTree>
    <p:extLst>
      <p:ext uri="{BB962C8B-B14F-4D97-AF65-F5344CB8AC3E}">
        <p14:creationId xmlns:p14="http://schemas.microsoft.com/office/powerpoint/2010/main" val="334608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RealCareer</a:t>
            </a:r>
            <a:r>
              <a:rPr lang="en-US" baseline="30000" dirty="0"/>
              <a:t>™</a:t>
            </a:r>
            <a:r>
              <a:rPr lang="en-US" dirty="0"/>
              <a:t> Leadership Soft Skills Program</a:t>
            </a:r>
          </a:p>
        </p:txBody>
      </p:sp>
      <p:sp>
        <p:nvSpPr>
          <p:cNvPr id="3" name="Footer Placeholder 2"/>
          <p:cNvSpPr>
            <a:spLocks noGrp="1"/>
          </p:cNvSpPr>
          <p:nvPr>
            <p:ph type="ftr" sz="quarter" idx="11"/>
          </p:nvPr>
        </p:nvSpPr>
        <p:spPr/>
        <p:txBody>
          <a:bodyPr/>
          <a:lstStyle/>
          <a:p>
            <a:r>
              <a:rPr lang="en-US"/>
              <a:t>Experiential Learning Technology</a:t>
            </a:r>
            <a:endParaRPr lang="en-US" dirty="0"/>
          </a:p>
        </p:txBody>
      </p:sp>
      <p:pic>
        <p:nvPicPr>
          <p:cNvPr id="4" name="Picture 3">
            <a:extLst>
              <a:ext uri="{FF2B5EF4-FFF2-40B4-BE49-F238E27FC236}">
                <a16:creationId xmlns:a16="http://schemas.microsoft.com/office/drawing/2014/main" id="{28D17170-4E21-4462-89AC-B3461B84C7F2}"/>
              </a:ext>
            </a:extLst>
          </p:cNvPr>
          <p:cNvPicPr>
            <a:picLocks noChangeAspect="1"/>
          </p:cNvPicPr>
          <p:nvPr/>
        </p:nvPicPr>
        <p:blipFill>
          <a:blip r:embed="rId3"/>
          <a:stretch>
            <a:fillRect/>
          </a:stretch>
        </p:blipFill>
        <p:spPr>
          <a:xfrm>
            <a:off x="762000" y="1981200"/>
            <a:ext cx="3539040" cy="3884668"/>
          </a:xfrm>
          <a:prstGeom prst="rect">
            <a:avLst/>
          </a:prstGeom>
        </p:spPr>
      </p:pic>
      <p:sp>
        <p:nvSpPr>
          <p:cNvPr id="5" name="TextBox 4">
            <a:extLst>
              <a:ext uri="{FF2B5EF4-FFF2-40B4-BE49-F238E27FC236}">
                <a16:creationId xmlns:a16="http://schemas.microsoft.com/office/drawing/2014/main" id="{2BF2EFFD-B820-43BE-82A6-704D8EE9C2E7}"/>
              </a:ext>
            </a:extLst>
          </p:cNvPr>
          <p:cNvSpPr txBox="1"/>
          <p:nvPr/>
        </p:nvSpPr>
        <p:spPr>
          <a:xfrm>
            <a:off x="5029200" y="2590800"/>
            <a:ext cx="3352800" cy="2062103"/>
          </a:xfrm>
          <a:prstGeom prst="rect">
            <a:avLst/>
          </a:prstGeom>
          <a:noFill/>
        </p:spPr>
        <p:txBody>
          <a:bodyPr wrap="square" rtlCol="0">
            <a:spAutoFit/>
          </a:bodyPr>
          <a:lstStyle/>
          <a:p>
            <a:r>
              <a:rPr lang="en-US" sz="3200" dirty="0"/>
              <a:t>Teacher Guide</a:t>
            </a:r>
          </a:p>
          <a:p>
            <a:r>
              <a:rPr lang="en-US" sz="3200" dirty="0"/>
              <a:t>Student Workbooks</a:t>
            </a:r>
          </a:p>
          <a:p>
            <a:r>
              <a:rPr lang="en-US" sz="3200" dirty="0"/>
              <a:t>Scenario Cards</a:t>
            </a:r>
          </a:p>
        </p:txBody>
      </p:sp>
    </p:spTree>
    <p:extLst>
      <p:ext uri="{BB962C8B-B14F-4D97-AF65-F5344CB8AC3E}">
        <p14:creationId xmlns:p14="http://schemas.microsoft.com/office/powerpoint/2010/main" val="2797212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RW Employability Skills Program</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sp>
        <p:nvSpPr>
          <p:cNvPr id="5" name="Slide Number Placeholder 4"/>
          <p:cNvSpPr>
            <a:spLocks noGrp="1"/>
          </p:cNvSpPr>
          <p:nvPr>
            <p:ph type="sldNum" sz="quarter" idx="12"/>
          </p:nvPr>
        </p:nvSpPr>
        <p:spPr/>
        <p:txBody>
          <a:bodyPr/>
          <a:lstStyle/>
          <a:p>
            <a:fld id="{FEC9E414-06B5-46EB-9ED1-1602F4A4BA10}" type="slidenum">
              <a:rPr lang="en-US" smtClean="0"/>
              <a:t>34</a:t>
            </a:fld>
            <a:endParaRPr lang="en-US"/>
          </a:p>
        </p:txBody>
      </p:sp>
      <p:pic>
        <p:nvPicPr>
          <p:cNvPr id="7" name="Picture 6">
            <a:extLst>
              <a:ext uri="{FF2B5EF4-FFF2-40B4-BE49-F238E27FC236}">
                <a16:creationId xmlns:a16="http://schemas.microsoft.com/office/drawing/2014/main" id="{2B9EC95D-F5C3-4827-96F3-D9FA75DF6427}"/>
              </a:ext>
            </a:extLst>
          </p:cNvPr>
          <p:cNvPicPr>
            <a:picLocks noChangeAspect="1"/>
          </p:cNvPicPr>
          <p:nvPr/>
        </p:nvPicPr>
        <p:blipFill>
          <a:blip r:embed="rId3"/>
          <a:stretch>
            <a:fillRect/>
          </a:stretch>
        </p:blipFill>
        <p:spPr>
          <a:xfrm>
            <a:off x="2286000" y="1447800"/>
            <a:ext cx="4324350" cy="4619625"/>
          </a:xfrm>
          <a:prstGeom prst="rect">
            <a:avLst/>
          </a:prstGeom>
        </p:spPr>
      </p:pic>
    </p:spTree>
    <p:extLst>
      <p:ext uri="{BB962C8B-B14F-4D97-AF65-F5344CB8AC3E}">
        <p14:creationId xmlns:p14="http://schemas.microsoft.com/office/powerpoint/2010/main" val="1373750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305800" cy="1121834"/>
          </a:xfrm>
        </p:spPr>
        <p:txBody>
          <a:bodyPr>
            <a:normAutofit fontScale="90000"/>
          </a:bodyPr>
          <a:lstStyle/>
          <a:p>
            <a:r>
              <a:rPr lang="en-US" dirty="0"/>
              <a:t>Additional Resources for Career Success</a:t>
            </a:r>
          </a:p>
        </p:txBody>
      </p:sp>
      <p:sp>
        <p:nvSpPr>
          <p:cNvPr id="3" name="Content Placeholder 2"/>
          <p:cNvSpPr>
            <a:spLocks noGrp="1"/>
          </p:cNvSpPr>
          <p:nvPr>
            <p:ph idx="1"/>
          </p:nvPr>
        </p:nvSpPr>
        <p:spPr>
          <a:xfrm>
            <a:off x="457200" y="1828800"/>
            <a:ext cx="7848600" cy="3962400"/>
          </a:xfrm>
        </p:spPr>
        <p:txBody>
          <a:bodyPr>
            <a:normAutofit/>
          </a:bodyPr>
          <a:lstStyle/>
          <a:p>
            <a:r>
              <a:rPr lang="en-US" sz="2600" dirty="0"/>
              <a:t>Realityworks Blog </a:t>
            </a:r>
          </a:p>
          <a:p>
            <a:pPr lvl="1"/>
            <a:r>
              <a:rPr lang="en-US" sz="2000" dirty="0">
                <a:hlinkClick r:id="rId3"/>
              </a:rPr>
              <a:t>http://realityworks.com/blog/</a:t>
            </a:r>
            <a:br>
              <a:rPr lang="en-US" dirty="0"/>
            </a:br>
            <a:endParaRPr lang="en-US" sz="2600" dirty="0"/>
          </a:p>
          <a:p>
            <a:r>
              <a:rPr lang="en-US" sz="2600" dirty="0"/>
              <a:t>Facebook</a:t>
            </a:r>
          </a:p>
          <a:p>
            <a:pPr lvl="1"/>
            <a:r>
              <a:rPr lang="en-US" sz="2000" dirty="0">
                <a:hlinkClick r:id="rId4"/>
              </a:rPr>
              <a:t>https://www.facebook.com/realityworksinc</a:t>
            </a:r>
            <a:r>
              <a:rPr lang="en-US" sz="2000" dirty="0"/>
              <a:t> </a:t>
            </a:r>
          </a:p>
          <a:p>
            <a:endParaRPr lang="en-US" dirty="0"/>
          </a:p>
          <a:p>
            <a:r>
              <a:rPr lang="en-US" sz="2600" dirty="0"/>
              <a:t>Free Soft Skills Webinars</a:t>
            </a:r>
          </a:p>
          <a:p>
            <a:pPr lvl="1"/>
            <a:r>
              <a:rPr lang="en-US" sz="2000" dirty="0">
                <a:hlinkClick r:id="rId5"/>
              </a:rPr>
              <a:t>https://www.realityworks.com/resources/webinars</a:t>
            </a:r>
            <a:endParaRPr lang="en-US" sz="2000" dirty="0"/>
          </a:p>
          <a:p>
            <a:pPr marL="457200" lvl="1" indent="0">
              <a:buNone/>
            </a:pPr>
            <a:endParaRPr lang="en-US" sz="2000" dirty="0"/>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spTree>
    <p:extLst>
      <p:ext uri="{BB962C8B-B14F-4D97-AF65-F5344CB8AC3E}">
        <p14:creationId xmlns:p14="http://schemas.microsoft.com/office/powerpoint/2010/main" val="3692250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AD1469-53C8-4C35-B0B7-EC176DE32B63}"/>
              </a:ext>
            </a:extLst>
          </p:cNvPr>
          <p:cNvSpPr>
            <a:spLocks noGrp="1"/>
          </p:cNvSpPr>
          <p:nvPr>
            <p:ph type="ftr" sz="quarter" idx="10"/>
          </p:nvPr>
        </p:nvSpPr>
        <p:spPr/>
        <p:txBody>
          <a:bodyPr/>
          <a:lstStyle/>
          <a:p>
            <a:r>
              <a:rPr lang="en-US"/>
              <a:t>Experiential Learning Technology</a:t>
            </a:r>
            <a:endParaRPr lang="en-US" dirty="0"/>
          </a:p>
        </p:txBody>
      </p:sp>
      <p:sp>
        <p:nvSpPr>
          <p:cNvPr id="5" name="Slide Number Placeholder 4">
            <a:extLst>
              <a:ext uri="{FF2B5EF4-FFF2-40B4-BE49-F238E27FC236}">
                <a16:creationId xmlns:a16="http://schemas.microsoft.com/office/drawing/2014/main" id="{18DF6EB2-494C-4F79-B5A0-DB93EF596B89}"/>
              </a:ext>
            </a:extLst>
          </p:cNvPr>
          <p:cNvSpPr>
            <a:spLocks noGrp="1"/>
          </p:cNvSpPr>
          <p:nvPr>
            <p:ph type="sldNum" sz="quarter" idx="11"/>
          </p:nvPr>
        </p:nvSpPr>
        <p:spPr/>
        <p:txBody>
          <a:bodyPr/>
          <a:lstStyle/>
          <a:p>
            <a:fld id="{FEC9E414-06B5-46EB-9ED1-1602F4A4BA10}" type="slidenum">
              <a:rPr lang="en-US" smtClean="0"/>
              <a:t>36</a:t>
            </a:fld>
            <a:endParaRPr lang="en-US"/>
          </a:p>
        </p:txBody>
      </p:sp>
      <p:sp>
        <p:nvSpPr>
          <p:cNvPr id="6" name="Title 5">
            <a:extLst>
              <a:ext uri="{FF2B5EF4-FFF2-40B4-BE49-F238E27FC236}">
                <a16:creationId xmlns:a16="http://schemas.microsoft.com/office/drawing/2014/main" id="{97FF7F34-4F7B-453C-8F02-A3B79FC21B95}"/>
              </a:ext>
            </a:extLst>
          </p:cNvPr>
          <p:cNvSpPr>
            <a:spLocks noGrp="1"/>
          </p:cNvSpPr>
          <p:nvPr>
            <p:ph type="title"/>
          </p:nvPr>
        </p:nvSpPr>
        <p:spPr>
          <a:xfrm>
            <a:off x="4961438" y="1981200"/>
            <a:ext cx="3886200" cy="2139124"/>
          </a:xfrm>
        </p:spPr>
        <p:txBody>
          <a:bodyPr/>
          <a:lstStyle/>
          <a:p>
            <a:r>
              <a:rPr lang="en-US" dirty="0"/>
              <a:t>Two new online courses!</a:t>
            </a:r>
          </a:p>
        </p:txBody>
      </p:sp>
      <p:pic>
        <p:nvPicPr>
          <p:cNvPr id="8" name="Picture 7" descr="A picture containing clock, meter&#10;&#10;Description automatically generated">
            <a:extLst>
              <a:ext uri="{FF2B5EF4-FFF2-40B4-BE49-F238E27FC236}">
                <a16:creationId xmlns:a16="http://schemas.microsoft.com/office/drawing/2014/main" id="{94F031C5-92C1-42F2-A230-F9F1853CCC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6238" y="1447800"/>
            <a:ext cx="4775200" cy="3581400"/>
          </a:xfrm>
          <a:prstGeom prst="rect">
            <a:avLst/>
          </a:prstGeom>
        </p:spPr>
      </p:pic>
    </p:spTree>
    <p:extLst>
      <p:ext uri="{BB962C8B-B14F-4D97-AF65-F5344CB8AC3E}">
        <p14:creationId xmlns:p14="http://schemas.microsoft.com/office/powerpoint/2010/main" val="2103328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79E6F-4A86-49D8-82ED-54BB0F471069}"/>
              </a:ext>
            </a:extLst>
          </p:cNvPr>
          <p:cNvSpPr>
            <a:spLocks noGrp="1"/>
          </p:cNvSpPr>
          <p:nvPr>
            <p:ph type="title"/>
          </p:nvPr>
        </p:nvSpPr>
        <p:spPr>
          <a:xfrm>
            <a:off x="452937" y="457200"/>
            <a:ext cx="8229600" cy="1066800"/>
          </a:xfrm>
        </p:spPr>
        <p:txBody>
          <a:bodyPr/>
          <a:lstStyle/>
          <a:p>
            <a:r>
              <a:rPr lang="en-US" sz="2800" dirty="0"/>
              <a:t>Online Soft Skills Training Programs for Employability Skills and Leadership Skills</a:t>
            </a:r>
          </a:p>
        </p:txBody>
      </p:sp>
      <p:sp>
        <p:nvSpPr>
          <p:cNvPr id="3" name="Content Placeholder 2">
            <a:extLst>
              <a:ext uri="{FF2B5EF4-FFF2-40B4-BE49-F238E27FC236}">
                <a16:creationId xmlns:a16="http://schemas.microsoft.com/office/drawing/2014/main" id="{24412BC4-6E17-4CA4-83BA-D423B7D085FA}"/>
              </a:ext>
            </a:extLst>
          </p:cNvPr>
          <p:cNvSpPr>
            <a:spLocks noGrp="1"/>
          </p:cNvSpPr>
          <p:nvPr>
            <p:ph sz="half" idx="2"/>
          </p:nvPr>
        </p:nvSpPr>
        <p:spPr>
          <a:xfrm>
            <a:off x="533400" y="1818218"/>
            <a:ext cx="8229600" cy="4038599"/>
          </a:xfrm>
        </p:spPr>
        <p:txBody>
          <a:bodyPr/>
          <a:lstStyle/>
          <a:p>
            <a:r>
              <a:rPr lang="en-US" dirty="0"/>
              <a:t>With increased demand for distance and online learning, we’re taking our soft skills programs online!</a:t>
            </a:r>
          </a:p>
          <a:p>
            <a:pPr marL="0" indent="0">
              <a:buNone/>
            </a:pPr>
            <a:endParaRPr lang="en-US" dirty="0"/>
          </a:p>
          <a:p>
            <a:r>
              <a:rPr lang="en-US" dirty="0"/>
              <a:t>Key features include:</a:t>
            </a:r>
          </a:p>
          <a:p>
            <a:pPr lvl="1"/>
            <a:r>
              <a:rPr lang="en-US" dirty="0"/>
              <a:t>Self-paced, guided learning</a:t>
            </a:r>
          </a:p>
          <a:p>
            <a:pPr lvl="1"/>
            <a:r>
              <a:rPr lang="en-US" dirty="0"/>
              <a:t>Information, scenarios and activities about 19 soft skills</a:t>
            </a:r>
          </a:p>
          <a:p>
            <a:pPr lvl="1"/>
            <a:r>
              <a:rPr lang="en-US" dirty="0"/>
              <a:t>Automatic progress monitoring</a:t>
            </a:r>
          </a:p>
          <a:p>
            <a:pPr lvl="1"/>
            <a:r>
              <a:rPr lang="en-US" dirty="0"/>
              <a:t>Exercises that can be submitted to instructors for accountability and grading</a:t>
            </a:r>
          </a:p>
          <a:p>
            <a:endParaRPr lang="en-US" dirty="0"/>
          </a:p>
        </p:txBody>
      </p:sp>
      <p:sp>
        <p:nvSpPr>
          <p:cNvPr id="5" name="Footer Placeholder 4">
            <a:extLst>
              <a:ext uri="{FF2B5EF4-FFF2-40B4-BE49-F238E27FC236}">
                <a16:creationId xmlns:a16="http://schemas.microsoft.com/office/drawing/2014/main" id="{DA8400AE-B214-4978-A0EE-A6F4EA600B6E}"/>
              </a:ext>
            </a:extLst>
          </p:cNvPr>
          <p:cNvSpPr>
            <a:spLocks noGrp="1"/>
          </p:cNvSpPr>
          <p:nvPr>
            <p:ph type="ftr" sz="quarter" idx="11"/>
          </p:nvPr>
        </p:nvSpPr>
        <p:spPr/>
        <p:txBody>
          <a:bodyPr/>
          <a:lstStyle/>
          <a:p>
            <a:r>
              <a:rPr lang="en-US"/>
              <a:t>Experiential Learning Technology</a:t>
            </a:r>
            <a:endParaRPr lang="en-US" dirty="0"/>
          </a:p>
        </p:txBody>
      </p:sp>
      <p:sp>
        <p:nvSpPr>
          <p:cNvPr id="6" name="Slide Number Placeholder 5">
            <a:extLst>
              <a:ext uri="{FF2B5EF4-FFF2-40B4-BE49-F238E27FC236}">
                <a16:creationId xmlns:a16="http://schemas.microsoft.com/office/drawing/2014/main" id="{DE0E95B7-7A82-4022-8F2D-1C7EF7ECEB2E}"/>
              </a:ext>
            </a:extLst>
          </p:cNvPr>
          <p:cNvSpPr>
            <a:spLocks noGrp="1"/>
          </p:cNvSpPr>
          <p:nvPr>
            <p:ph type="sldNum" sz="quarter" idx="12"/>
          </p:nvPr>
        </p:nvSpPr>
        <p:spPr/>
        <p:txBody>
          <a:bodyPr/>
          <a:lstStyle/>
          <a:p>
            <a:fld id="{FEC9E414-06B5-46EB-9ED1-1602F4A4BA10}" type="slidenum">
              <a:rPr lang="en-US" smtClean="0"/>
              <a:t>37</a:t>
            </a:fld>
            <a:endParaRPr lang="en-US"/>
          </a:p>
        </p:txBody>
      </p:sp>
    </p:spTree>
    <p:extLst>
      <p:ext uri="{BB962C8B-B14F-4D97-AF65-F5344CB8AC3E}">
        <p14:creationId xmlns:p14="http://schemas.microsoft.com/office/powerpoint/2010/main" val="2103753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305800" cy="1121834"/>
          </a:xfrm>
        </p:spPr>
        <p:txBody>
          <a:bodyPr>
            <a:normAutofit/>
          </a:bodyPr>
          <a:lstStyle/>
          <a:p>
            <a:r>
              <a:rPr lang="en-US" dirty="0"/>
              <a:t>Be the first to know!</a:t>
            </a:r>
          </a:p>
        </p:txBody>
      </p:sp>
      <p:sp>
        <p:nvSpPr>
          <p:cNvPr id="3" name="Content Placeholder 2"/>
          <p:cNvSpPr>
            <a:spLocks noGrp="1"/>
          </p:cNvSpPr>
          <p:nvPr>
            <p:ph idx="1"/>
          </p:nvPr>
        </p:nvSpPr>
        <p:spPr>
          <a:xfrm>
            <a:off x="342897" y="1864228"/>
            <a:ext cx="8191501" cy="1524000"/>
          </a:xfrm>
        </p:spPr>
        <p:txBody>
          <a:bodyPr>
            <a:normAutofit fontScale="92500" lnSpcReduction="10000"/>
          </a:bodyPr>
          <a:lstStyle/>
          <a:p>
            <a:pPr marL="971550" lvl="1" indent="-514350">
              <a:buFont typeface="+mj-lt"/>
              <a:buAutoNum type="arabicPeriod"/>
            </a:pPr>
            <a:r>
              <a:rPr lang="en-US" sz="2400" dirty="0"/>
              <a:t>Go to this page: </a:t>
            </a:r>
            <a:r>
              <a:rPr lang="en-US" sz="2000" u="sng" dirty="0">
                <a:solidFill>
                  <a:schemeClr val="bg1"/>
                </a:solidFill>
              </a:rPr>
              <a:t> </a:t>
            </a:r>
          </a:p>
          <a:p>
            <a:pPr marL="457200" lvl="1" indent="0">
              <a:buNone/>
            </a:pPr>
            <a:r>
              <a:rPr lang="en-US" sz="2000" u="sng" dirty="0">
                <a:solidFill>
                  <a:schemeClr val="bg1"/>
                </a:solidFill>
              </a:rPr>
              <a:t>	</a:t>
            </a:r>
            <a:r>
              <a:rPr lang="en-US" sz="2000" u="sng" dirty="0">
                <a:hlinkClick r:id="rId3"/>
              </a:rPr>
              <a:t>https://www.realityworks.com/online-softskills-programs/</a:t>
            </a:r>
            <a:r>
              <a:rPr lang="en-US" sz="2000" u="sng" dirty="0"/>
              <a:t> </a:t>
            </a:r>
            <a:r>
              <a:rPr lang="en-US" sz="2000" dirty="0"/>
              <a:t> </a:t>
            </a:r>
          </a:p>
          <a:p>
            <a:pPr marL="971550" lvl="1" indent="-514350">
              <a:buFont typeface="+mj-lt"/>
              <a:buAutoNum type="arabicPeriod"/>
            </a:pPr>
            <a:r>
              <a:rPr lang="en-US" sz="2400" dirty="0"/>
              <a:t>Fill out the form </a:t>
            </a:r>
          </a:p>
          <a:p>
            <a:pPr marL="971550" lvl="1" indent="-514350">
              <a:buFont typeface="+mj-lt"/>
              <a:buAutoNum type="arabicPeriod"/>
            </a:pPr>
            <a:r>
              <a:rPr lang="en-US" sz="2400" dirty="0"/>
              <a:t>We will send you information on when it is ready</a:t>
            </a:r>
            <a:r>
              <a:rPr lang="en-US" dirty="0"/>
              <a:t>! </a:t>
            </a:r>
          </a:p>
        </p:txBody>
      </p:sp>
      <p:sp>
        <p:nvSpPr>
          <p:cNvPr id="4" name="Footer Placeholder 3"/>
          <p:cNvSpPr>
            <a:spLocks noGrp="1"/>
          </p:cNvSpPr>
          <p:nvPr>
            <p:ph type="ftr" sz="quarter" idx="11"/>
          </p:nvPr>
        </p:nvSpPr>
        <p:spPr/>
        <p:txBody>
          <a:bodyPr/>
          <a:lstStyle/>
          <a:p>
            <a:r>
              <a:rPr lang="en-US" dirty="0"/>
              <a:t>Experiential Learning Technology</a:t>
            </a:r>
          </a:p>
        </p:txBody>
      </p:sp>
      <p:sp>
        <p:nvSpPr>
          <p:cNvPr id="5" name="Slide Number Placeholder 2"/>
          <p:cNvSpPr>
            <a:spLocks noGrp="1"/>
          </p:cNvSpPr>
          <p:nvPr>
            <p:ph type="sldNum" sz="quarter" idx="11"/>
          </p:nvPr>
        </p:nvSpPr>
        <p:spPr>
          <a:xfrm>
            <a:off x="4148637" y="6324602"/>
            <a:ext cx="838200" cy="365125"/>
          </a:xfrm>
        </p:spPr>
        <p:txBody>
          <a:bodyPr/>
          <a:lstStyle/>
          <a:p>
            <a:pPr algn="ctr"/>
            <a:fld id="{FEC9E414-06B5-46EB-9ED1-1602F4A4BA10}" type="slidenum">
              <a:rPr lang="en-US" sz="1000" b="0" i="0" smtClean="0"/>
              <a:pPr algn="ctr"/>
              <a:t>38</a:t>
            </a:fld>
            <a:endParaRPr lang="en-US" sz="1000" b="0" i="0" dirty="0"/>
          </a:p>
        </p:txBody>
      </p:sp>
      <p:pic>
        <p:nvPicPr>
          <p:cNvPr id="6" name="Picture 5">
            <a:extLst>
              <a:ext uri="{FF2B5EF4-FFF2-40B4-BE49-F238E27FC236}">
                <a16:creationId xmlns:a16="http://schemas.microsoft.com/office/drawing/2014/main" id="{BF65A8A5-74C9-4B88-ABFC-D983BD8EFD5E}"/>
              </a:ext>
            </a:extLst>
          </p:cNvPr>
          <p:cNvPicPr>
            <a:picLocks noChangeAspect="1"/>
          </p:cNvPicPr>
          <p:nvPr/>
        </p:nvPicPr>
        <p:blipFill>
          <a:blip r:embed="rId4"/>
          <a:stretch>
            <a:fillRect/>
          </a:stretch>
        </p:blipFill>
        <p:spPr>
          <a:xfrm>
            <a:off x="2062161" y="3581400"/>
            <a:ext cx="4752975" cy="2466975"/>
          </a:xfrm>
          <a:prstGeom prst="rect">
            <a:avLst/>
          </a:prstGeom>
        </p:spPr>
      </p:pic>
    </p:spTree>
    <p:extLst>
      <p:ext uri="{BB962C8B-B14F-4D97-AF65-F5344CB8AC3E}">
        <p14:creationId xmlns:p14="http://schemas.microsoft.com/office/powerpoint/2010/main" val="198642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38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leadership soft skills?</a:t>
            </a:r>
          </a:p>
        </p:txBody>
      </p:sp>
      <p:pic>
        <p:nvPicPr>
          <p:cNvPr id="8" name="Content Placeholder 7">
            <a:extLst>
              <a:ext uri="{FF2B5EF4-FFF2-40B4-BE49-F238E27FC236}">
                <a16:creationId xmlns:a16="http://schemas.microsoft.com/office/drawing/2014/main" id="{2C09385A-4763-486C-8191-5D00335FDC40}"/>
              </a:ext>
            </a:extLst>
          </p:cNvPr>
          <p:cNvPicPr>
            <a:picLocks noGrp="1" noChangeAspect="1"/>
          </p:cNvPicPr>
          <p:nvPr>
            <p:ph idx="1"/>
          </p:nvPr>
        </p:nvPicPr>
        <p:blipFill>
          <a:blip r:embed="rId3"/>
          <a:stretch>
            <a:fillRect/>
          </a:stretch>
        </p:blipFill>
        <p:spPr>
          <a:xfrm>
            <a:off x="2895236" y="1828800"/>
            <a:ext cx="3353528" cy="3962400"/>
          </a:xfrm>
          <a:prstGeom prst="rect">
            <a:avLst/>
          </a:prstGeom>
        </p:spPr>
      </p:pic>
      <p:sp>
        <p:nvSpPr>
          <p:cNvPr id="4" name="Footer Placeholder 3"/>
          <p:cNvSpPr>
            <a:spLocks noGrp="1"/>
          </p:cNvSpPr>
          <p:nvPr>
            <p:ph type="ftr" sz="quarter" idx="11"/>
          </p:nvPr>
        </p:nvSpPr>
        <p:spPr/>
        <p:txBody>
          <a:bodyPr/>
          <a:lstStyle/>
          <a:p>
            <a:r>
              <a:rPr lang="en-US"/>
              <a:t>Experiential Learning Technology</a:t>
            </a:r>
            <a:endParaRPr lang="en-US" dirty="0"/>
          </a:p>
        </p:txBody>
      </p:sp>
    </p:spTree>
    <p:extLst>
      <p:ext uri="{BB962C8B-B14F-4D97-AF65-F5344CB8AC3E}">
        <p14:creationId xmlns:p14="http://schemas.microsoft.com/office/powerpoint/2010/main" val="311797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Important Leadership Soft Skills</a:t>
            </a:r>
          </a:p>
        </p:txBody>
      </p:sp>
      <p:sp>
        <p:nvSpPr>
          <p:cNvPr id="3" name="Footer Placeholder 2"/>
          <p:cNvSpPr>
            <a:spLocks noGrp="1"/>
          </p:cNvSpPr>
          <p:nvPr>
            <p:ph type="ftr" sz="quarter" idx="11"/>
          </p:nvPr>
        </p:nvSpPr>
        <p:spPr/>
        <p:txBody>
          <a:bodyPr/>
          <a:lstStyle/>
          <a:p>
            <a:r>
              <a:rPr lang="en-US"/>
              <a:t>Experiential Learning Technology</a:t>
            </a:r>
            <a:endParaRPr lang="en-US" dirty="0"/>
          </a:p>
        </p:txBody>
      </p:sp>
      <p:sp>
        <p:nvSpPr>
          <p:cNvPr id="2" name="Rectangle 1"/>
          <p:cNvSpPr/>
          <p:nvPr/>
        </p:nvSpPr>
        <p:spPr>
          <a:xfrm>
            <a:off x="866774" y="1524000"/>
            <a:ext cx="8229599" cy="4753930"/>
          </a:xfrm>
          <a:prstGeom prst="rect">
            <a:avLst/>
          </a:prstGeom>
        </p:spPr>
        <p:txBody>
          <a:bodyPr wrap="square" numCol="2">
            <a:spAutoFit/>
          </a:bodyPr>
          <a:lstStyle/>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Trust </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Professionalism</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Coaching and Mentoring</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Conflict Resolution</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Decision-Making &amp; Goal Setting</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Delegation</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Honesty &amp; Integrity</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Diplomacy and Tact</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Determination</a:t>
            </a:r>
          </a:p>
          <a:p>
            <a:pPr marL="342900" indent="-342900">
              <a:lnSpc>
                <a:spcPct val="107000"/>
              </a:lnSpc>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Empathy</a:t>
            </a:r>
          </a:p>
          <a:p>
            <a:pPr marL="342900" indent="-342900">
              <a:lnSpc>
                <a:spcPct val="107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Servant </a:t>
            </a:r>
            <a:r>
              <a:rPr lang="en-US" sz="2400" dirty="0">
                <a:latin typeface="Calibri" panose="020F0502020204030204" pitchFamily="34" charset="0"/>
                <a:ea typeface="Calibri" panose="020F0502020204030204" pitchFamily="34" charset="0"/>
                <a:cs typeface="Times New Roman" panose="02020603050405020304" pitchFamily="18" charset="0"/>
              </a:rPr>
              <a:t>Leadership</a:t>
            </a:r>
          </a:p>
          <a:p>
            <a:pPr marL="342900" indent="-342900">
              <a:lnSpc>
                <a:spcPct val="107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Team Building</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Visionary Leadership</a:t>
            </a:r>
          </a:p>
          <a:p>
            <a:pPr marL="342900" indent="-342900">
              <a:lnSpc>
                <a:spcPct val="107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Optimism</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Public Speaking</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Observation</a:t>
            </a:r>
          </a:p>
          <a:p>
            <a:pPr marL="342900" indent="-342900">
              <a:lnSpc>
                <a:spcPct val="107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Creativity </a:t>
            </a:r>
          </a:p>
          <a:p>
            <a:pPr marL="342900" indent="-3429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People Skills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463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Soft Skills</a:t>
            </a:r>
          </a:p>
        </p:txBody>
      </p:sp>
      <p:sp>
        <p:nvSpPr>
          <p:cNvPr id="3" name="Content Placeholder 2"/>
          <p:cNvSpPr>
            <a:spLocks noGrp="1"/>
          </p:cNvSpPr>
          <p:nvPr>
            <p:ph idx="1"/>
          </p:nvPr>
        </p:nvSpPr>
        <p:spPr>
          <a:xfrm>
            <a:off x="953211" y="1701271"/>
            <a:ext cx="3886200" cy="3962400"/>
          </a:xfrm>
        </p:spPr>
        <p:txBody>
          <a:bodyPr>
            <a:normAutofit fontScale="92500" lnSpcReduction="20000"/>
          </a:bodyPr>
          <a:lstStyle/>
          <a:p>
            <a:pPr marL="0" indent="0">
              <a:buNone/>
            </a:pPr>
            <a:endParaRPr lang="en-US" dirty="0"/>
          </a:p>
          <a:p>
            <a:pPr marL="0" indent="0">
              <a:lnSpc>
                <a:spcPct val="110000"/>
              </a:lnSpc>
              <a:spcBef>
                <a:spcPts val="0"/>
              </a:spcBef>
              <a:buNone/>
            </a:pPr>
            <a:r>
              <a:rPr lang="en-US" b="1" dirty="0">
                <a:solidFill>
                  <a:schemeClr val="bg1">
                    <a:lumMod val="50000"/>
                  </a:schemeClr>
                </a:solidFill>
              </a:rPr>
              <a:t>“57% of business leaders say soft skills are more important than hard skills.” </a:t>
            </a:r>
          </a:p>
          <a:p>
            <a:pPr marL="0" indent="0">
              <a:buNone/>
            </a:pPr>
            <a:endParaRPr lang="en-US" dirty="0"/>
          </a:p>
          <a:p>
            <a:pPr marL="0" indent="0">
              <a:buNone/>
            </a:pPr>
            <a:endParaRPr lang="en-US" dirty="0">
              <a:latin typeface="Calibri" panose="020F0502020204030204" pitchFamily="34" charset="0"/>
            </a:endParaRPr>
          </a:p>
          <a:p>
            <a:pPr marL="0" indent="0">
              <a:buNone/>
            </a:pPr>
            <a:r>
              <a:rPr lang="en-US" sz="1100" dirty="0">
                <a:latin typeface="Calibri" panose="020F0502020204030204" pitchFamily="34" charset="0"/>
              </a:rPr>
              <a:t>2018 </a:t>
            </a:r>
            <a:r>
              <a:rPr lang="en-US" sz="1100" dirty="0" err="1">
                <a:latin typeface="Calibri" panose="020F0502020204030204" pitchFamily="34" charset="0"/>
              </a:rPr>
              <a:t>Linkedin</a:t>
            </a:r>
            <a:r>
              <a:rPr lang="en-US" sz="1100" dirty="0">
                <a:latin typeface="Calibri" panose="020F0502020204030204" pitchFamily="34" charset="0"/>
              </a:rPr>
              <a:t> Survey </a:t>
            </a:r>
          </a:p>
          <a:p>
            <a:pPr marL="0" indent="0">
              <a:buNone/>
            </a:pPr>
            <a:r>
              <a:rPr lang="en-US" sz="1100" dirty="0">
                <a:latin typeface="Calibri" panose="020F0502020204030204" pitchFamily="34" charset="0"/>
                <a:hlinkClick r:id="rId3"/>
              </a:rPr>
              <a:t>https://www.eab.com/daily-briefing/2018/01/29/the-24-most-in-demand-skills-of-2018-according-to-linkedin</a:t>
            </a:r>
            <a:endParaRPr lang="en-US" sz="1100" dirty="0">
              <a:latin typeface="Calibri" panose="020F0502020204030204" pitchFamily="34" charset="0"/>
            </a:endParaRPr>
          </a:p>
          <a:p>
            <a:pPr marL="0" indent="0">
              <a:buNone/>
            </a:pPr>
            <a:endParaRPr lang="en-US" sz="1100" dirty="0"/>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6" name="Picture 5"/>
          <p:cNvPicPr>
            <a:picLocks noChangeAspect="1"/>
          </p:cNvPicPr>
          <p:nvPr/>
        </p:nvPicPr>
        <p:blipFill>
          <a:blip r:embed="rId4"/>
          <a:stretch>
            <a:fillRect/>
          </a:stretch>
        </p:blipFill>
        <p:spPr>
          <a:xfrm>
            <a:off x="5335421" y="1524000"/>
            <a:ext cx="2412053" cy="3505200"/>
          </a:xfrm>
          <a:prstGeom prst="rect">
            <a:avLst/>
          </a:prstGeom>
        </p:spPr>
      </p:pic>
      <p:sp>
        <p:nvSpPr>
          <p:cNvPr id="5" name="TextBox 4"/>
          <p:cNvSpPr txBox="1"/>
          <p:nvPr/>
        </p:nvSpPr>
        <p:spPr>
          <a:xfrm>
            <a:off x="5257800" y="5132457"/>
            <a:ext cx="3429000" cy="707886"/>
          </a:xfrm>
          <a:prstGeom prst="rect">
            <a:avLst/>
          </a:prstGeom>
          <a:noFill/>
        </p:spPr>
        <p:txBody>
          <a:bodyPr wrap="square" rtlCol="0">
            <a:spAutoFit/>
          </a:bodyPr>
          <a:lstStyle/>
          <a:p>
            <a:r>
              <a:rPr lang="en-US" sz="1000" dirty="0"/>
              <a:t>McClelland, Geordie (June, 2014)</a:t>
            </a:r>
          </a:p>
          <a:p>
            <a:r>
              <a:rPr lang="en-US" sz="1000" i="1" dirty="0"/>
              <a:t>A More Human Approach to Human Capital  </a:t>
            </a:r>
            <a:r>
              <a:rPr lang="en-US" sz="1000" dirty="0"/>
              <a:t>Retrieved from </a:t>
            </a:r>
            <a:r>
              <a:rPr lang="en-US" sz="1000" dirty="0">
                <a:hlinkClick r:id="rId5"/>
              </a:rPr>
              <a:t>http://www.slideshare.net/GeordieMcClelland/start-your-career-no-matter-where-you-are-starting-from</a:t>
            </a:r>
            <a:r>
              <a:rPr lang="en-US" sz="1000" dirty="0"/>
              <a:t> </a:t>
            </a:r>
          </a:p>
        </p:txBody>
      </p:sp>
    </p:spTree>
    <p:extLst>
      <p:ext uri="{BB962C8B-B14F-4D97-AF65-F5344CB8AC3E}">
        <p14:creationId xmlns:p14="http://schemas.microsoft.com/office/powerpoint/2010/main" val="170804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Skills Job Success</a:t>
            </a:r>
          </a:p>
        </p:txBody>
      </p:sp>
      <p:sp>
        <p:nvSpPr>
          <p:cNvPr id="4" name="Footer Placeholder 3"/>
          <p:cNvSpPr>
            <a:spLocks noGrp="1"/>
          </p:cNvSpPr>
          <p:nvPr>
            <p:ph type="ftr" sz="quarter" idx="11"/>
          </p:nvPr>
        </p:nvSpPr>
        <p:spPr/>
        <p:txBody>
          <a:bodyPr/>
          <a:lstStyle/>
          <a:p>
            <a:r>
              <a:rPr lang="en-US"/>
              <a:t>Experiential Learning Technology</a:t>
            </a:r>
            <a:endParaRPr lang="en-US" dirty="0"/>
          </a:p>
        </p:txBody>
      </p:sp>
      <p:pic>
        <p:nvPicPr>
          <p:cNvPr id="2050" name="Picture 2" descr="soft skills research by harvard">
            <a:extLst>
              <a:ext uri="{FF2B5EF4-FFF2-40B4-BE49-F238E27FC236}">
                <a16:creationId xmlns:a16="http://schemas.microsoft.com/office/drawing/2014/main" id="{2A8F4C59-0421-4961-8594-6F94E3E70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928" y="1335487"/>
            <a:ext cx="6543675" cy="4124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35B2BB4-C3B9-4A32-B1A5-FD9DEAC3A9E3}"/>
              </a:ext>
            </a:extLst>
          </p:cNvPr>
          <p:cNvSpPr/>
          <p:nvPr/>
        </p:nvSpPr>
        <p:spPr>
          <a:xfrm>
            <a:off x="431403" y="5624965"/>
            <a:ext cx="7315200" cy="369332"/>
          </a:xfrm>
          <a:prstGeom prst="rect">
            <a:avLst/>
          </a:prstGeom>
        </p:spPr>
        <p:txBody>
          <a:bodyPr wrap="square">
            <a:spAutoFit/>
          </a:bodyPr>
          <a:lstStyle/>
          <a:p>
            <a:r>
              <a:rPr lang="en-US" dirty="0"/>
              <a:t>https://www.nationalsoftskills.org/research-publications/</a:t>
            </a:r>
          </a:p>
        </p:txBody>
      </p:sp>
    </p:spTree>
    <p:extLst>
      <p:ext uri="{BB962C8B-B14F-4D97-AF65-F5344CB8AC3E}">
        <p14:creationId xmlns:p14="http://schemas.microsoft.com/office/powerpoint/2010/main" val="114378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EC9E414-06B5-46EB-9ED1-1602F4A4BA10}" type="slidenum">
              <a:rPr lang="en-US" smtClean="0"/>
              <a:pPr/>
              <a:t>8</a:t>
            </a:fld>
            <a:endParaRPr lang="en-US" dirty="0"/>
          </a:p>
        </p:txBody>
      </p:sp>
      <p:sp>
        <p:nvSpPr>
          <p:cNvPr id="2" name="Title 1"/>
          <p:cNvSpPr>
            <a:spLocks noGrp="1"/>
          </p:cNvSpPr>
          <p:nvPr>
            <p:ph type="title"/>
          </p:nvPr>
        </p:nvSpPr>
        <p:spPr>
          <a:xfrm>
            <a:off x="3733800" y="2065361"/>
            <a:ext cx="4948737" cy="2727277"/>
          </a:xfrm>
        </p:spPr>
        <p:txBody>
          <a:bodyPr>
            <a:normAutofit fontScale="90000"/>
          </a:bodyPr>
          <a:lstStyle/>
          <a:p>
            <a:r>
              <a:rPr lang="en-US" dirty="0">
                <a:effectLst/>
              </a:rPr>
              <a:t>Best Practices for Teaching Leadership Soft Skills </a:t>
            </a:r>
          </a:p>
        </p:txBody>
      </p:sp>
      <p:pic>
        <p:nvPicPr>
          <p:cNvPr id="4" name="Picture 3" descr="A picture containing food&#10;&#10;Description automatically generated">
            <a:extLst>
              <a:ext uri="{FF2B5EF4-FFF2-40B4-BE49-F238E27FC236}">
                <a16:creationId xmlns:a16="http://schemas.microsoft.com/office/drawing/2014/main" id="{AD678172-0D6D-41B2-B75E-F55DED7238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8600" y="228600"/>
            <a:ext cx="3165467" cy="2559314"/>
          </a:xfrm>
          <a:prstGeom prst="rect">
            <a:avLst/>
          </a:prstGeom>
        </p:spPr>
      </p:pic>
    </p:spTree>
    <p:extLst>
      <p:ext uri="{BB962C8B-B14F-4D97-AF65-F5344CB8AC3E}">
        <p14:creationId xmlns:p14="http://schemas.microsoft.com/office/powerpoint/2010/main" val="145198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229600" cy="1121834"/>
          </a:xfrm>
          <a:prstGeom prst="rect">
            <a:avLst/>
          </a:prstGeom>
        </p:spPr>
        <p:txBody>
          <a:bodyPr>
            <a:normAutofit/>
          </a:bodyPr>
          <a:lstStyle/>
          <a:p>
            <a:pPr>
              <a:lnSpc>
                <a:spcPct val="90000"/>
              </a:lnSpc>
            </a:pPr>
            <a:r>
              <a:rPr lang="en-US" sz="3700"/>
              <a:t>#1 – Engage Your Students</a:t>
            </a:r>
            <a:br>
              <a:rPr lang="en-US" sz="3700"/>
            </a:br>
            <a:endParaRPr lang="en-US" sz="3700"/>
          </a:p>
        </p:txBody>
      </p:sp>
      <p:pic>
        <p:nvPicPr>
          <p:cNvPr id="10" name="Picture 9" descr="A close up of a clock&#10;&#10;Description automatically generated">
            <a:extLst>
              <a:ext uri="{FF2B5EF4-FFF2-40B4-BE49-F238E27FC236}">
                <a16:creationId xmlns:a16="http://schemas.microsoft.com/office/drawing/2014/main" id="{41D1AF83-A73F-48A4-8CA6-FD4680A137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90800" y="1828800"/>
            <a:ext cx="3962400" cy="3962400"/>
          </a:xfrm>
          <a:prstGeom prst="rect">
            <a:avLst/>
          </a:prstGeom>
          <a:noFill/>
        </p:spPr>
      </p:pic>
      <p:sp>
        <p:nvSpPr>
          <p:cNvPr id="4" name="Footer Placeholder 3"/>
          <p:cNvSpPr>
            <a:spLocks noGrp="1"/>
          </p:cNvSpPr>
          <p:nvPr>
            <p:ph type="ftr" sz="quarter" idx="11"/>
          </p:nvPr>
        </p:nvSpPr>
        <p:spPr>
          <a:xfrm>
            <a:off x="304799" y="6324602"/>
            <a:ext cx="3539039" cy="365125"/>
          </a:xfrm>
          <a:prstGeom prst="rect">
            <a:avLst/>
          </a:prstGeom>
        </p:spPr>
        <p:txBody>
          <a:bodyPr anchor="ctr">
            <a:normAutofit/>
          </a:bodyPr>
          <a:lstStyle/>
          <a:p>
            <a:pPr>
              <a:spcAft>
                <a:spcPts val="600"/>
              </a:spcAft>
            </a:pPr>
            <a:r>
              <a:rPr lang="en-US"/>
              <a:t>Experiential Learning Technology</a:t>
            </a:r>
          </a:p>
        </p:txBody>
      </p:sp>
      <p:sp>
        <p:nvSpPr>
          <p:cNvPr id="15" name="Slide Number Placeholder 4">
            <a:extLst>
              <a:ext uri="{FF2B5EF4-FFF2-40B4-BE49-F238E27FC236}">
                <a16:creationId xmlns:a16="http://schemas.microsoft.com/office/drawing/2014/main" id="{F5D2F3EB-27E5-4C94-A375-F8839EF4E9DC}"/>
              </a:ext>
            </a:extLst>
          </p:cNvPr>
          <p:cNvSpPr>
            <a:spLocks noGrp="1"/>
          </p:cNvSpPr>
          <p:nvPr>
            <p:ph type="sldNum" sz="quarter" idx="12"/>
          </p:nvPr>
        </p:nvSpPr>
        <p:spPr>
          <a:xfrm>
            <a:off x="4148637" y="6324602"/>
            <a:ext cx="838200" cy="365125"/>
          </a:xfrm>
        </p:spPr>
        <p:txBody>
          <a:bodyPr/>
          <a:lstStyle/>
          <a:p>
            <a:pPr>
              <a:spcAft>
                <a:spcPts val="600"/>
              </a:spcAft>
            </a:pPr>
            <a:fld id="{FEC9E414-06B5-46EB-9ED1-1602F4A4BA10}" type="slidenum">
              <a:rPr lang="en-US" smtClean="0"/>
              <a:pPr>
                <a:spcAft>
                  <a:spcPts val="600"/>
                </a:spcAft>
              </a:pPr>
              <a:t>9</a:t>
            </a:fld>
            <a:endParaRPr lang="en-US"/>
          </a:p>
        </p:txBody>
      </p:sp>
    </p:spTree>
    <p:extLst>
      <p:ext uri="{BB962C8B-B14F-4D97-AF65-F5344CB8AC3E}">
        <p14:creationId xmlns:p14="http://schemas.microsoft.com/office/powerpoint/2010/main" val="3446121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D25DA7EFABEF439271A3FD99786188" ma:contentTypeVersion="14" ma:contentTypeDescription="Create a new document." ma:contentTypeScope="" ma:versionID="83f5729b119d806f3c9f0b5b27ae4897">
  <xsd:schema xmlns:xsd="http://www.w3.org/2001/XMLSchema" xmlns:xs="http://www.w3.org/2001/XMLSchema" xmlns:p="http://schemas.microsoft.com/office/2006/metadata/properties" xmlns:ns2="9d708fe1-499a-404b-8760-7fadc8efcb04" xmlns:ns3="0ea9a507-3a85-4b04-86ce-1835e911386e" targetNamespace="http://schemas.microsoft.com/office/2006/metadata/properties" ma:root="true" ma:fieldsID="5f94c4f7a8e175909b42d24fc7561050" ns2:_="" ns3:_="">
    <xsd:import namespace="9d708fe1-499a-404b-8760-7fadc8efcb04"/>
    <xsd:import namespace="0ea9a507-3a85-4b04-86ce-1835e911386e"/>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08fe1-499a-404b-8760-7fadc8efc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a9a507-3a85-4b04-86ce-1835e911386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9d708fe1-499a-404b-8760-7fadc8efcb04" xsi:nil="true"/>
  </documentManagement>
</p:properties>
</file>

<file path=customXml/itemProps1.xml><?xml version="1.0" encoding="utf-8"?>
<ds:datastoreItem xmlns:ds="http://schemas.openxmlformats.org/officeDocument/2006/customXml" ds:itemID="{69A72026-A7C2-4032-992A-CE5F4C5EBFC3}">
  <ds:schemaRefs>
    <ds:schemaRef ds:uri="http://schemas.microsoft.com/sharepoint/v3/contenttype/forms"/>
  </ds:schemaRefs>
</ds:datastoreItem>
</file>

<file path=customXml/itemProps2.xml><?xml version="1.0" encoding="utf-8"?>
<ds:datastoreItem xmlns:ds="http://schemas.openxmlformats.org/officeDocument/2006/customXml" ds:itemID="{15F709E3-CB17-42E6-8859-828060354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708fe1-499a-404b-8760-7fadc8efcb04"/>
    <ds:schemaRef ds:uri="0ea9a507-3a85-4b04-86ce-1835e9113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D3C3B5-8160-4C15-8227-ABB18E974B37}">
  <ds:schemaRefs>
    <ds:schemaRef ds:uri="http://schemas.microsoft.com/office/2006/metadata/properties"/>
    <ds:schemaRef ds:uri="http://schemas.microsoft.com/office/infopath/2007/PartnerControls"/>
    <ds:schemaRef ds:uri="http://schemas.microsoft.com/sharepoint/v3"/>
    <ds:schemaRef ds:uri="9d708fe1-499a-404b-8760-7fadc8efcb04"/>
  </ds:schemaRefs>
</ds:datastoreItem>
</file>

<file path=docProps/app.xml><?xml version="1.0" encoding="utf-8"?>
<Properties xmlns="http://schemas.openxmlformats.org/officeDocument/2006/extended-properties" xmlns:vt="http://schemas.openxmlformats.org/officeDocument/2006/docPropsVTypes">
  <Template/>
  <TotalTime>5655</TotalTime>
  <Words>5527</Words>
  <Application>Microsoft Office PowerPoint</Application>
  <PresentationFormat>Overhead</PresentationFormat>
  <Paragraphs>459</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Roboto</vt:lpstr>
      <vt:lpstr>Symbol</vt:lpstr>
      <vt:lpstr>Office Theme</vt:lpstr>
      <vt:lpstr>PowerPoint Presentation</vt:lpstr>
      <vt:lpstr>Integrating Leadership Soft Skills Into Your CTE Program</vt:lpstr>
      <vt:lpstr>What we will discuss today</vt:lpstr>
      <vt:lpstr>What are leadership soft skills?</vt:lpstr>
      <vt:lpstr>Important Leadership Soft Skills</vt:lpstr>
      <vt:lpstr>The Need for Soft Skills</vt:lpstr>
      <vt:lpstr>Soft Skills Job Success</vt:lpstr>
      <vt:lpstr>Best Practices for Teaching Leadership Soft Skills </vt:lpstr>
      <vt:lpstr>#1 – Engage Your Students </vt:lpstr>
      <vt:lpstr>Lesson Idea: A SPECIAL Way to Instill Confidence</vt:lpstr>
      <vt:lpstr>Activity:     Using Confidentiality Scenarios to Teach Trust</vt:lpstr>
      <vt:lpstr>Teaching Trust Through Confidentiality Scenarios</vt:lpstr>
      <vt:lpstr>Activity:   Resolving a Real-World Work Conflict Using Conflict Approach Styles</vt:lpstr>
      <vt:lpstr>Using Conflict Approach Styles to Resolve Conflicts</vt:lpstr>
      <vt:lpstr>#2 – Instill Professionalism in Your Classroom</vt:lpstr>
      <vt:lpstr>Lesson Idea: Set Expectations &amp; Lead by Example</vt:lpstr>
      <vt:lpstr>Activity:     Coaching as a Leader</vt:lpstr>
      <vt:lpstr>How to Coach as a Leader</vt:lpstr>
      <vt:lpstr>Activity:      Setting SMART Goals</vt:lpstr>
      <vt:lpstr>Creating SMART Goals</vt:lpstr>
      <vt:lpstr>Activity:        Communicating With Tact</vt:lpstr>
      <vt:lpstr>Tactful Communication</vt:lpstr>
      <vt:lpstr>#3 – Integrate Leadership Skills Into Every Class</vt:lpstr>
      <vt:lpstr>Lesson Idea: Ice Breakers</vt:lpstr>
      <vt:lpstr>Activity:   Observation Scenarios</vt:lpstr>
      <vt:lpstr>How Observant Are You?</vt:lpstr>
      <vt:lpstr>How Observant Are You?</vt:lpstr>
      <vt:lpstr>Activity:     Honesty and Integrity at Work</vt:lpstr>
      <vt:lpstr>Honesty and Integrity Quote</vt:lpstr>
      <vt:lpstr>Activity:      Visualization  </vt:lpstr>
      <vt:lpstr>Visualization Exercise</vt:lpstr>
      <vt:lpstr>#4 – CTSO Competitive Events</vt:lpstr>
      <vt:lpstr>RealCareer™ Leadership Soft Skills Program</vt:lpstr>
      <vt:lpstr>RW Employability Skills Program</vt:lpstr>
      <vt:lpstr>Additional Resources for Career Success</vt:lpstr>
      <vt:lpstr>Two new online courses!</vt:lpstr>
      <vt:lpstr>Online Soft Skills Training Programs for Employability Skills and Leadership Skills</vt:lpstr>
      <vt:lpstr>Be the first to know!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Bodart</dc:creator>
  <cp:lastModifiedBy>Mark Whitney</cp:lastModifiedBy>
  <cp:revision>53</cp:revision>
  <cp:lastPrinted>2019-10-09T12:46:19Z</cp:lastPrinted>
  <dcterms:created xsi:type="dcterms:W3CDTF">2019-09-27T18:42:36Z</dcterms:created>
  <dcterms:modified xsi:type="dcterms:W3CDTF">2021-10-25T15:51:12Z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0x010100CAD25DA7EFABEF439271A3FD99786188</vt:lpwstr>
  </property>
  <property fmtid="{D5CDD505-2E9C-101B-9397-08002B2CF9AE}" pid="3" name="Order">
    <vt:r8>28286000</vt:r8>
  </property>
</Properties>
</file>