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8"/>
  </p:notesMasterIdLst>
  <p:sldIdLst>
    <p:sldId id="270" r:id="rId5"/>
    <p:sldId id="271" r:id="rId6"/>
    <p:sldId id="272" r:id="rId7"/>
    <p:sldId id="273" r:id="rId8"/>
    <p:sldId id="274" r:id="rId9"/>
    <p:sldId id="275" r:id="rId10"/>
    <p:sldId id="277" r:id="rId11"/>
    <p:sldId id="267" r:id="rId12"/>
    <p:sldId id="258" r:id="rId13"/>
    <p:sldId id="269" r:id="rId14"/>
    <p:sldId id="261" r:id="rId15"/>
    <p:sldId id="268" r:id="rId16"/>
    <p:sldId id="26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66FF"/>
    <a:srgbClr val="3333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09158-3A71-4D26-802B-95992E182CD8}" v="343" dt="2021-10-25T15:56:21.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8" autoAdjust="0"/>
    <p:restoredTop sz="86385" autoAdjust="0"/>
  </p:normalViewPr>
  <p:slideViewPr>
    <p:cSldViewPr snapToGrid="0">
      <p:cViewPr varScale="1">
        <p:scale>
          <a:sx n="79" d="100"/>
          <a:sy n="79" d="100"/>
        </p:scale>
        <p:origin x="126" y="51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Whitney" userId="2f39bd35-0d25-4ea4-84f1-144fe3fadecc" providerId="ADAL" clId="{01E09158-3A71-4D26-802B-95992E182CD8}"/>
    <pc:docChg chg="modSld">
      <pc:chgData name="Mark Whitney" userId="2f39bd35-0d25-4ea4-84f1-144fe3fadecc" providerId="ADAL" clId="{01E09158-3A71-4D26-802B-95992E182CD8}" dt="2021-10-25T15:56:21.735" v="342" actId="1035"/>
      <pc:docMkLst>
        <pc:docMk/>
      </pc:docMkLst>
      <pc:sldChg chg="addSp modSp">
        <pc:chgData name="Mark Whitney" userId="2f39bd35-0d25-4ea4-84f1-144fe3fadecc" providerId="ADAL" clId="{01E09158-3A71-4D26-802B-95992E182CD8}" dt="2021-10-25T15:54:55.100" v="188" actId="1035"/>
        <pc:sldMkLst>
          <pc:docMk/>
          <pc:sldMk cId="1433048689" sldId="270"/>
        </pc:sldMkLst>
        <pc:spChg chg="add mod">
          <ac:chgData name="Mark Whitney" userId="2f39bd35-0d25-4ea4-84f1-144fe3fadecc" providerId="ADAL" clId="{01E09158-3A71-4D26-802B-95992E182CD8}" dt="2021-10-25T15:54:17.426" v="170" actId="1035"/>
          <ac:spMkLst>
            <pc:docMk/>
            <pc:sldMk cId="1433048689" sldId="270"/>
            <ac:spMk id="2" creationId="{4E3BE34A-EF57-44F2-9769-992421B269AE}"/>
          </ac:spMkLst>
        </pc:spChg>
        <pc:spChg chg="mod">
          <ac:chgData name="Mark Whitney" userId="2f39bd35-0d25-4ea4-84f1-144fe3fadecc" providerId="ADAL" clId="{01E09158-3A71-4D26-802B-95992E182CD8}" dt="2021-10-25T15:54:55.100" v="188" actId="1035"/>
          <ac:spMkLst>
            <pc:docMk/>
            <pc:sldMk cId="1433048689" sldId="270"/>
            <ac:spMk id="11" creationId="{00000000-0000-0000-0000-000000000000}"/>
          </ac:spMkLst>
        </pc:spChg>
      </pc:sldChg>
      <pc:sldChg chg="addSp delSp modSp">
        <pc:chgData name="Mark Whitney" userId="2f39bd35-0d25-4ea4-84f1-144fe3fadecc" providerId="ADAL" clId="{01E09158-3A71-4D26-802B-95992E182CD8}" dt="2021-10-25T15:56:21.735" v="342" actId="1035"/>
        <pc:sldMkLst>
          <pc:docMk/>
          <pc:sldMk cId="3880831779" sldId="271"/>
        </pc:sldMkLst>
        <pc:spChg chg="add del mod">
          <ac:chgData name="Mark Whitney" userId="2f39bd35-0d25-4ea4-84f1-144fe3fadecc" providerId="ADAL" clId="{01E09158-3A71-4D26-802B-95992E182CD8}" dt="2021-10-25T15:55:49.113" v="251" actId="478"/>
          <ac:spMkLst>
            <pc:docMk/>
            <pc:sldMk cId="3880831779" sldId="271"/>
            <ac:spMk id="2" creationId="{F3D6E944-F614-45DB-A7F0-6D781D184A40}"/>
          </ac:spMkLst>
        </pc:spChg>
        <pc:spChg chg="add mod">
          <ac:chgData name="Mark Whitney" userId="2f39bd35-0d25-4ea4-84f1-144fe3fadecc" providerId="ADAL" clId="{01E09158-3A71-4D26-802B-95992E182CD8}" dt="2021-10-25T15:56:21.735" v="342" actId="1035"/>
          <ac:spMkLst>
            <pc:docMk/>
            <pc:sldMk cId="3880831779" sldId="271"/>
            <ac:spMk id="4" creationId="{4C7C2D7D-62E8-42E4-80FC-5D2C402C8EDF}"/>
          </ac:spMkLst>
        </pc:spChg>
        <pc:spChg chg="del mod">
          <ac:chgData name="Mark Whitney" userId="2f39bd35-0d25-4ea4-84f1-144fe3fadecc" providerId="ADAL" clId="{01E09158-3A71-4D26-802B-95992E182CD8}" dt="2021-10-25T15:56:12.050" v="311" actId="478"/>
          <ac:spMkLst>
            <pc:docMk/>
            <pc:sldMk cId="3880831779" sldId="271"/>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D8366-CA3C-48CF-AD36-2DB2D652FE55}" type="datetimeFigureOut">
              <a:rPr lang="en-US" smtClean="0"/>
              <a:t>10/25/2021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4F595-58E1-4082-9E5D-4EE40C5C167E}" type="slidenum">
              <a:rPr lang="en-US" smtClean="0"/>
              <a:t>‹#›</a:t>
            </a:fld>
            <a:endParaRPr lang="en-US"/>
          </a:p>
        </p:txBody>
      </p:sp>
    </p:spTree>
    <p:extLst>
      <p:ext uri="{BB962C8B-B14F-4D97-AF65-F5344CB8AC3E}">
        <p14:creationId xmlns:p14="http://schemas.microsoft.com/office/powerpoint/2010/main" val="229970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54F595-58E1-4082-9E5D-4EE40C5C167E}" type="slidenum">
              <a:rPr lang="en-US" smtClean="0"/>
              <a:t>1</a:t>
            </a:fld>
            <a:endParaRPr lang="en-US"/>
          </a:p>
        </p:txBody>
      </p:sp>
    </p:spTree>
    <p:extLst>
      <p:ext uri="{BB962C8B-B14F-4D97-AF65-F5344CB8AC3E}">
        <p14:creationId xmlns:p14="http://schemas.microsoft.com/office/powerpoint/2010/main" val="836527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contact information for both Keri and I. Please feel free to contact us for any questions or clarifications.</a:t>
            </a:r>
          </a:p>
          <a:p>
            <a:endParaRPr lang="en-US" dirty="0"/>
          </a:p>
          <a:p>
            <a:r>
              <a:rPr lang="en-US" dirty="0"/>
              <a:t>Thank you</a:t>
            </a:r>
          </a:p>
        </p:txBody>
      </p:sp>
      <p:sp>
        <p:nvSpPr>
          <p:cNvPr id="4" name="Slide Number Placeholder 3"/>
          <p:cNvSpPr>
            <a:spLocks noGrp="1"/>
          </p:cNvSpPr>
          <p:nvPr>
            <p:ph type="sldNum" sz="quarter" idx="10"/>
          </p:nvPr>
        </p:nvSpPr>
        <p:spPr/>
        <p:txBody>
          <a:bodyPr/>
          <a:lstStyle/>
          <a:p>
            <a:fld id="{4A54F595-58E1-4082-9E5D-4EE40C5C167E}" type="slidenum">
              <a:rPr lang="en-US" smtClean="0"/>
              <a:t>13</a:t>
            </a:fld>
            <a:endParaRPr lang="en-US"/>
          </a:p>
        </p:txBody>
      </p:sp>
    </p:spTree>
    <p:extLst>
      <p:ext uri="{BB962C8B-B14F-4D97-AF65-F5344CB8AC3E}">
        <p14:creationId xmlns:p14="http://schemas.microsoft.com/office/powerpoint/2010/main" val="53455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Statistics supplied in the grant that show the needs associated with this population</a:t>
            </a:r>
          </a:p>
        </p:txBody>
      </p:sp>
      <p:sp>
        <p:nvSpPr>
          <p:cNvPr id="4" name="Slide Number Placeholder 3"/>
          <p:cNvSpPr>
            <a:spLocks noGrp="1"/>
          </p:cNvSpPr>
          <p:nvPr>
            <p:ph type="sldNum" sz="quarter" idx="10"/>
          </p:nvPr>
        </p:nvSpPr>
        <p:spPr/>
        <p:txBody>
          <a:bodyPr/>
          <a:lstStyle/>
          <a:p>
            <a:fld id="{4A54F595-58E1-4082-9E5D-4EE40C5C167E}" type="slidenum">
              <a:rPr lang="en-US" smtClean="0"/>
              <a:t>2</a:t>
            </a:fld>
            <a:endParaRPr lang="en-US"/>
          </a:p>
        </p:txBody>
      </p:sp>
    </p:spTree>
    <p:extLst>
      <p:ext uri="{BB962C8B-B14F-4D97-AF65-F5344CB8AC3E}">
        <p14:creationId xmlns:p14="http://schemas.microsoft.com/office/powerpoint/2010/main" val="1664327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overview</a:t>
            </a:r>
          </a:p>
          <a:p>
            <a:r>
              <a:rPr lang="en-US" dirty="0"/>
              <a:t>Information direct from grant</a:t>
            </a:r>
          </a:p>
        </p:txBody>
      </p:sp>
      <p:sp>
        <p:nvSpPr>
          <p:cNvPr id="4" name="Slide Number Placeholder 3"/>
          <p:cNvSpPr>
            <a:spLocks noGrp="1"/>
          </p:cNvSpPr>
          <p:nvPr>
            <p:ph type="sldNum" sz="quarter" idx="10"/>
          </p:nvPr>
        </p:nvSpPr>
        <p:spPr/>
        <p:txBody>
          <a:bodyPr/>
          <a:lstStyle/>
          <a:p>
            <a:fld id="{4A54F595-58E1-4082-9E5D-4EE40C5C167E}" type="slidenum">
              <a:rPr lang="en-US" smtClean="0"/>
              <a:t>4</a:t>
            </a:fld>
            <a:endParaRPr lang="en-US"/>
          </a:p>
        </p:txBody>
      </p:sp>
    </p:spTree>
    <p:extLst>
      <p:ext uri="{BB962C8B-B14F-4D97-AF65-F5344CB8AC3E}">
        <p14:creationId xmlns:p14="http://schemas.microsoft.com/office/powerpoint/2010/main" val="864516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discussion about the skill sets of the recruiters</a:t>
            </a:r>
          </a:p>
          <a:p>
            <a:r>
              <a:rPr lang="en-US" dirty="0"/>
              <a:t>Acknowledgement they have collectively worked with over 200 people</a:t>
            </a:r>
          </a:p>
          <a:p>
            <a:r>
              <a:rPr lang="en-US" dirty="0"/>
              <a:t>Will list the organizations they are working with currently</a:t>
            </a:r>
          </a:p>
        </p:txBody>
      </p:sp>
      <p:sp>
        <p:nvSpPr>
          <p:cNvPr id="4" name="Slide Number Placeholder 3"/>
          <p:cNvSpPr>
            <a:spLocks noGrp="1"/>
          </p:cNvSpPr>
          <p:nvPr>
            <p:ph type="sldNum" sz="quarter" idx="10"/>
          </p:nvPr>
        </p:nvSpPr>
        <p:spPr/>
        <p:txBody>
          <a:bodyPr/>
          <a:lstStyle/>
          <a:p>
            <a:fld id="{4A54F595-58E1-4082-9E5D-4EE40C5C167E}" type="slidenum">
              <a:rPr lang="en-US" smtClean="0"/>
              <a:t>6</a:t>
            </a:fld>
            <a:endParaRPr lang="en-US"/>
          </a:p>
        </p:txBody>
      </p:sp>
    </p:spTree>
    <p:extLst>
      <p:ext uri="{BB962C8B-B14F-4D97-AF65-F5344CB8AC3E}">
        <p14:creationId xmlns:p14="http://schemas.microsoft.com/office/powerpoint/2010/main" val="2079199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8"/>
            <a:ext cx="5486400" cy="3943351"/>
          </a:xfrm>
        </p:spPr>
        <p:txBody>
          <a:bodyPr/>
          <a:lstStyle/>
          <a:p>
            <a:r>
              <a:rPr lang="en-US" b="1" dirty="0"/>
              <a:t>Construction Trades</a:t>
            </a:r>
          </a:p>
          <a:p>
            <a:r>
              <a:rPr lang="en-US" dirty="0"/>
              <a:t>Construction trades is a 16 week course requiring 16 hours of contact hours/week.   The Construction Trades Certification course introduces students to construction building trades. In this course, students can expect to learn about construction safety, proper tool use, carpentry, masonry, cabinetry, drywall, building code and inspections, restoration, estimation and much more.</a:t>
            </a:r>
          </a:p>
          <a:p>
            <a:endParaRPr lang="en-US" dirty="0"/>
          </a:p>
          <a:p>
            <a:r>
              <a:rPr lang="en-US" dirty="0"/>
              <a:t>Students will also receive NCCER (National Center for Construction Education and Research) Core Curriculum covering basic safety, communication skills and an introduction to construction drawings, and will be eligible for the certification examination upon course completion. NCCER offer industry-recognized credentials for the construction and maintenance industries. </a:t>
            </a:r>
          </a:p>
          <a:p>
            <a:endParaRPr lang="en-US" dirty="0"/>
          </a:p>
          <a:p>
            <a:r>
              <a:rPr lang="en-US" b="1" dirty="0"/>
              <a:t>Class B CDL:</a:t>
            </a:r>
            <a:endParaRPr lang="en-US" dirty="0"/>
          </a:p>
          <a:p>
            <a:r>
              <a:rPr lang="en-US" dirty="0"/>
              <a:t>Our truck driver training program is in partnership with Caldwell Community College.  It offers full-time day classes requiring 2 ½ weeks to complete.  Classes run Monday-Friday 8am-5pm. Upon completion, students obtain their Class B CDL. </a:t>
            </a:r>
          </a:p>
          <a:p>
            <a:r>
              <a:rPr lang="en-US" dirty="0"/>
              <a:t> </a:t>
            </a:r>
          </a:p>
          <a:p>
            <a:r>
              <a:rPr lang="en-US" dirty="0"/>
              <a:t>With this license students are able to drive commercial vehicles such as straight trucks, Large Passenger Buses: city, tourist, and school buses, Garbage Trucks, Box trucks for delivery drivers, Dump trucks with small trailers, and Cement Mixers. </a:t>
            </a:r>
          </a:p>
          <a:p>
            <a:endParaRPr lang="en-US" dirty="0"/>
          </a:p>
          <a:p>
            <a:endParaRPr lang="en-US" dirty="0"/>
          </a:p>
        </p:txBody>
      </p:sp>
      <p:sp>
        <p:nvSpPr>
          <p:cNvPr id="4" name="Slide Number Placeholder 3"/>
          <p:cNvSpPr>
            <a:spLocks noGrp="1"/>
          </p:cNvSpPr>
          <p:nvPr>
            <p:ph type="sldNum" sz="quarter" idx="10"/>
          </p:nvPr>
        </p:nvSpPr>
        <p:spPr/>
        <p:txBody>
          <a:bodyPr/>
          <a:lstStyle/>
          <a:p>
            <a:fld id="{4A54F595-58E1-4082-9E5D-4EE40C5C167E}" type="slidenum">
              <a:rPr lang="en-US" smtClean="0"/>
              <a:t>8</a:t>
            </a:fld>
            <a:endParaRPr lang="en-US"/>
          </a:p>
        </p:txBody>
      </p:sp>
    </p:spTree>
    <p:extLst>
      <p:ext uri="{BB962C8B-B14F-4D97-AF65-F5344CB8AC3E}">
        <p14:creationId xmlns:p14="http://schemas.microsoft.com/office/powerpoint/2010/main" val="3623352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91050"/>
          </a:xfrm>
        </p:spPr>
        <p:txBody>
          <a:bodyPr/>
          <a:lstStyle/>
          <a:p>
            <a:r>
              <a:rPr lang="en-US" dirty="0"/>
              <a:t>There is heavy recruiter involvement prior to the class start date. Recruiters assist with gathering the needed documents for both the grant funding process and for meeting class admission requirements. These documents could be anything from birth certificates, proof of selective service, criminal backgrounds, Class B permits, DOT physicals, to drug screenings. They also assist with reducing or eliminating barriers to participation (for example child care and transportation).</a:t>
            </a:r>
          </a:p>
          <a:p>
            <a:endParaRPr lang="en-US" dirty="0"/>
          </a:p>
          <a:p>
            <a:r>
              <a:rPr lang="en-US" b="1" dirty="0"/>
              <a:t>Steps to Admission:</a:t>
            </a:r>
            <a:endParaRPr lang="en-US" dirty="0"/>
          </a:p>
          <a:p>
            <a:pPr marL="171450" indent="-171450">
              <a:buFont typeface="Arial" panose="020B0604020202020204" pitchFamily="34" charset="0"/>
              <a:buChar char="•"/>
            </a:pPr>
            <a:r>
              <a:rPr lang="en-US" dirty="0"/>
              <a:t>Hold a valid North Carolina Driver's License with no limiting restrictions. </a:t>
            </a:r>
          </a:p>
          <a:p>
            <a:pPr marL="171450" lvl="0" indent="-171450">
              <a:buFont typeface="Arial" panose="020B0604020202020204" pitchFamily="34" charset="0"/>
              <a:buChar char="•"/>
            </a:pPr>
            <a:r>
              <a:rPr lang="en-US" dirty="0"/>
              <a:t>Obtain a NC Class B Permit</a:t>
            </a:r>
          </a:p>
          <a:p>
            <a:pPr marL="171450" lvl="0" indent="-171450">
              <a:buFont typeface="Arial" panose="020B0604020202020204" pitchFamily="34" charset="0"/>
              <a:buChar char="•"/>
            </a:pPr>
            <a:r>
              <a:rPr lang="en-US" dirty="0"/>
              <a:t>Secure funding. We work closely with our partners at </a:t>
            </a:r>
            <a:r>
              <a:rPr lang="en-US" dirty="0" err="1"/>
              <a:t>Centralina</a:t>
            </a:r>
            <a:r>
              <a:rPr lang="en-US" dirty="0"/>
              <a:t> Workforce, NC Works, and </a:t>
            </a:r>
            <a:r>
              <a:rPr lang="en-US" dirty="0" err="1"/>
              <a:t>Rescare</a:t>
            </a:r>
            <a:r>
              <a:rPr lang="en-US" dirty="0"/>
              <a:t> to secure funding. Once potential students have their permits, the recruiters make a referral to NC Works. NC Works follows up to start the grant funding process.  No student is left behind. If someone doesn’t meet the grant qualifications, We will secure funding through one of our scholarship programs.  </a:t>
            </a:r>
          </a:p>
          <a:p>
            <a:pPr marL="171450" lvl="0" indent="-171450">
              <a:buFont typeface="Arial" panose="020B0604020202020204" pitchFamily="34" charset="0"/>
              <a:buChar char="•"/>
            </a:pPr>
            <a:r>
              <a:rPr lang="en-US" dirty="0"/>
              <a:t>Everyone is required to attend orientation. In these sessions we go over program specifics and answer questions.</a:t>
            </a:r>
          </a:p>
          <a:p>
            <a:pPr marL="171450" lvl="0" indent="-171450">
              <a:buFont typeface="Arial" panose="020B0604020202020204" pitchFamily="34" charset="0"/>
              <a:buChar char="•"/>
            </a:pPr>
            <a:r>
              <a:rPr lang="en-US" dirty="0"/>
              <a:t>Must pass a DOT physical</a:t>
            </a:r>
          </a:p>
          <a:p>
            <a:pPr marL="171450" lvl="0" indent="-171450">
              <a:buFont typeface="Arial" panose="020B0604020202020204" pitchFamily="34" charset="0"/>
              <a:buChar char="•"/>
            </a:pPr>
            <a:r>
              <a:rPr lang="en-US" dirty="0"/>
              <a:t>Must pass a DOT drug screening (students are also subject to random drug screening while in class.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Its important to note that all associated fees such as permit, physical, drug screening, and license are reimbursed under the grant. In circumstance where a student is unable to pay upfront, arrangements will be made to make the payment upfront for them.</a:t>
            </a:r>
          </a:p>
          <a:p>
            <a:endParaRPr lang="en-US" dirty="0"/>
          </a:p>
          <a:p>
            <a:endParaRPr lang="en-US" dirty="0"/>
          </a:p>
        </p:txBody>
      </p:sp>
      <p:sp>
        <p:nvSpPr>
          <p:cNvPr id="4" name="Slide Number Placeholder 3"/>
          <p:cNvSpPr>
            <a:spLocks noGrp="1"/>
          </p:cNvSpPr>
          <p:nvPr>
            <p:ph type="sldNum" sz="quarter" idx="10"/>
          </p:nvPr>
        </p:nvSpPr>
        <p:spPr/>
        <p:txBody>
          <a:bodyPr/>
          <a:lstStyle/>
          <a:p>
            <a:fld id="{4A54F595-58E1-4082-9E5D-4EE40C5C167E}" type="slidenum">
              <a:rPr lang="en-US" smtClean="0"/>
              <a:t>9</a:t>
            </a:fld>
            <a:endParaRPr lang="en-US"/>
          </a:p>
        </p:txBody>
      </p:sp>
    </p:spTree>
    <p:extLst>
      <p:ext uri="{BB962C8B-B14F-4D97-AF65-F5344CB8AC3E}">
        <p14:creationId xmlns:p14="http://schemas.microsoft.com/office/powerpoint/2010/main" val="1455260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Talk about the 3 parts of training curriculum:</a:t>
            </a:r>
          </a:p>
          <a:p>
            <a:endParaRPr lang="en-US" dirty="0"/>
          </a:p>
          <a:p>
            <a:r>
              <a:rPr lang="en-US" dirty="0"/>
              <a:t>During training, we also invite employers who are hiring to come to our classes and talk to our students about employment opportunities.</a:t>
            </a:r>
          </a:p>
          <a:p>
            <a:endParaRPr lang="en-US" dirty="0"/>
          </a:p>
          <a:p>
            <a:r>
              <a:rPr lang="en-US" dirty="0"/>
              <a:t>*During the last two days of class, our third-party testers will administer the Commercial Driver License (CDL) skills test.</a:t>
            </a:r>
          </a:p>
          <a:p>
            <a:endParaRPr lang="en-US" b="1" dirty="0"/>
          </a:p>
          <a:p>
            <a:r>
              <a:rPr lang="en-US" dirty="0"/>
              <a:t>When a student completes our program, all they have to do is go to the DMV to pick up their license. </a:t>
            </a:r>
          </a:p>
          <a:p>
            <a:endParaRPr lang="en-US" dirty="0"/>
          </a:p>
          <a:p>
            <a:r>
              <a:rPr lang="en-US" dirty="0"/>
              <a:t>As stated before, our goal with this program is not only to ensure that this underserved population has access to training, but also that they secure gainful employment using the credential earned. Therefore, during and after training, we continuously collaborate with our employer partners, expand </a:t>
            </a:r>
            <a:r>
              <a:rPr lang="en-US"/>
              <a:t>our network, </a:t>
            </a:r>
            <a:r>
              <a:rPr lang="en-US" dirty="0"/>
              <a:t>and equipment students with the necessary tools to obtain and sustain employment.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A54F595-58E1-4082-9E5D-4EE40C5C167E}" type="slidenum">
              <a:rPr lang="en-US" smtClean="0"/>
              <a:t>10</a:t>
            </a:fld>
            <a:endParaRPr lang="en-US"/>
          </a:p>
        </p:txBody>
      </p:sp>
    </p:spTree>
    <p:extLst>
      <p:ext uri="{BB962C8B-B14F-4D97-AF65-F5344CB8AC3E}">
        <p14:creationId xmlns:p14="http://schemas.microsoft.com/office/powerpoint/2010/main" val="2994832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25383"/>
          </a:xfrm>
        </p:spPr>
        <p:txBody>
          <a:bodyPr/>
          <a:lstStyle/>
          <a:p>
            <a:r>
              <a:rPr lang="en-US" b="1" dirty="0"/>
              <a:t>Challenges</a:t>
            </a:r>
          </a:p>
          <a:p>
            <a:endParaRPr lang="en-US" dirty="0"/>
          </a:p>
          <a:p>
            <a:r>
              <a:rPr lang="en-US" dirty="0"/>
              <a:t>The items are based on the needs recognized first.</a:t>
            </a:r>
          </a:p>
          <a:p>
            <a:endParaRPr lang="en-US" dirty="0"/>
          </a:p>
          <a:p>
            <a:pPr marL="171450" indent="-171450">
              <a:buFont typeface="Arial" panose="020B0604020202020204" pitchFamily="34" charset="0"/>
              <a:buChar char="•"/>
            </a:pPr>
            <a:r>
              <a:rPr lang="en-US" dirty="0"/>
              <a:t>Awareness and obtainment of personal identification materials These documents include birth certificates, social security cards, NC and out of state criminal backgrounds, selective service documents. </a:t>
            </a:r>
          </a:p>
          <a:p>
            <a:pPr marL="171450" indent="-171450">
              <a:buFont typeface="Arial" panose="020B0604020202020204" pitchFamily="34" charset="0"/>
              <a:buChar char="•"/>
            </a:pPr>
            <a:r>
              <a:rPr lang="en-US" dirty="0"/>
              <a:t>Identification and utilization of supportive community services : the grant can’t help with probation needs, family issues, disabilities and others. However, these issues have come into play. Our community partnerships play a vital role in our success with reducing or eliminating barriers to participation. Some of things that we have encountered are child care, transportation, and housing.</a:t>
            </a:r>
          </a:p>
          <a:p>
            <a:pPr marL="171450" indent="-171450">
              <a:buFont typeface="Arial" panose="020B0604020202020204" pitchFamily="34" charset="0"/>
              <a:buChar char="•"/>
            </a:pPr>
            <a:r>
              <a:rPr lang="en-US" dirty="0"/>
              <a:t>When it comes to Workplace readiness, including soft skills and Basic skills assessment and upgrading, we utilized R3 services. For example, we often run into students who are unable to obtain their Class B permit. This is usually our first sign that there are some educational gaps. Once referred to the R3 team, potential students are able to access CRC practice material, which has greatly proven to increase their reading and comprehension skills. Most soft skills are addressed during the class. Instructors treat the classroom as a place of employment.  There are no excused absents, they are docked for arriving late and leaving early, and participation is a must.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A54F595-58E1-4082-9E5D-4EE40C5C167E}" type="slidenum">
              <a:rPr lang="en-US" smtClean="0"/>
              <a:t>11</a:t>
            </a:fld>
            <a:endParaRPr lang="en-US"/>
          </a:p>
        </p:txBody>
      </p:sp>
    </p:spTree>
    <p:extLst>
      <p:ext uri="{BB962C8B-B14F-4D97-AF65-F5344CB8AC3E}">
        <p14:creationId xmlns:p14="http://schemas.microsoft.com/office/powerpoint/2010/main" val="2039114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Recruiters have continued to work with participates during quarantine. They are still connecting with graduates to ensure they are obtaining employment. They are still recruiting new individuals and helping them to navigate through barriers to participation. </a:t>
            </a:r>
          </a:p>
          <a:p>
            <a:endParaRPr lang="en-US" dirty="0"/>
          </a:p>
          <a:p>
            <a:r>
              <a:rPr lang="en-US" dirty="0"/>
              <a:t>We are extremely happy that 0% recidivism has been reported.</a:t>
            </a:r>
          </a:p>
          <a:p>
            <a:endParaRPr lang="en-US" dirty="0"/>
          </a:p>
          <a:p>
            <a:r>
              <a:rPr lang="en-US" dirty="0"/>
              <a:t>In regards to how COVID has affected these trainings,  the Construction Trades course is currently unable to run due to the required hands on components. Hands on experience is critical to students wanting to enter this field.</a:t>
            </a:r>
          </a:p>
          <a:p>
            <a:endParaRPr lang="en-US" dirty="0"/>
          </a:p>
          <a:p>
            <a:r>
              <a:rPr lang="en-US" dirty="0"/>
              <a:t>Class B CDL Training has resumed with a few changes to minimize student contact and exposure to others.</a:t>
            </a:r>
          </a:p>
          <a:p>
            <a:pPr marL="171450" indent="-171450">
              <a:buFont typeface="Arial" panose="020B0604020202020204" pitchFamily="34" charset="0"/>
              <a:buChar char="•"/>
            </a:pPr>
            <a:r>
              <a:rPr lang="en-US" dirty="0"/>
              <a:t>Orientation is conducted online</a:t>
            </a:r>
          </a:p>
          <a:p>
            <a:pPr marL="171450" indent="-171450">
              <a:buFont typeface="Arial" panose="020B0604020202020204" pitchFamily="34" charset="0"/>
              <a:buChar char="•"/>
            </a:pPr>
            <a:r>
              <a:rPr lang="en-US" dirty="0"/>
              <a:t>Classrooms used are based on class size to ensure social distance.</a:t>
            </a:r>
          </a:p>
          <a:p>
            <a:pPr marL="171450" lvl="0" indent="-171450">
              <a:buFont typeface="Arial" panose="020B0604020202020204" pitchFamily="34" charset="0"/>
              <a:buChar char="•"/>
            </a:pPr>
            <a:r>
              <a:rPr lang="en-US" dirty="0"/>
              <a:t>Mandatory face mask for any one in attendance (students and faculty).  Students must be able to provide their own face mask.  </a:t>
            </a:r>
          </a:p>
          <a:p>
            <a:pPr marL="171450" lvl="0" indent="-171450">
              <a:buFont typeface="Arial" panose="020B0604020202020204" pitchFamily="34" charset="0"/>
              <a:buChar char="•"/>
            </a:pPr>
            <a:r>
              <a:rPr lang="en-US" dirty="0"/>
              <a:t>Students and faculty are screened daily prior to entering the building. This includes a questionnaire on COVID symptoms and temperature checks. </a:t>
            </a:r>
          </a:p>
          <a:p>
            <a:pPr marL="171450" lvl="0" indent="-171450">
              <a:buFont typeface="Arial" panose="020B0604020202020204" pitchFamily="34" charset="0"/>
              <a:buChar char="•"/>
            </a:pPr>
            <a:r>
              <a:rPr lang="en-US" dirty="0"/>
              <a:t>Daily cleaning of classroom and trucks.</a:t>
            </a:r>
          </a:p>
          <a:p>
            <a:pPr marL="171450" lvl="0" indent="-171450">
              <a:buFont typeface="Arial" panose="020B0604020202020204" pitchFamily="34" charset="0"/>
              <a:buChar char="•"/>
            </a:pPr>
            <a:r>
              <a:rPr lang="en-US" dirty="0"/>
              <a:t>Only one instructor and one student allowed in the truck at one time.</a:t>
            </a:r>
          </a:p>
        </p:txBody>
      </p:sp>
      <p:sp>
        <p:nvSpPr>
          <p:cNvPr id="4" name="Slide Number Placeholder 3"/>
          <p:cNvSpPr>
            <a:spLocks noGrp="1"/>
          </p:cNvSpPr>
          <p:nvPr>
            <p:ph type="sldNum" sz="quarter" idx="10"/>
          </p:nvPr>
        </p:nvSpPr>
        <p:spPr/>
        <p:txBody>
          <a:bodyPr/>
          <a:lstStyle/>
          <a:p>
            <a:fld id="{4A54F595-58E1-4082-9E5D-4EE40C5C167E}" type="slidenum">
              <a:rPr lang="en-US" smtClean="0"/>
              <a:t>12</a:t>
            </a:fld>
            <a:endParaRPr lang="en-US"/>
          </a:p>
        </p:txBody>
      </p:sp>
    </p:spTree>
    <p:extLst>
      <p:ext uri="{BB962C8B-B14F-4D97-AF65-F5344CB8AC3E}">
        <p14:creationId xmlns:p14="http://schemas.microsoft.com/office/powerpoint/2010/main" val="4957812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10/25/2021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10/25/2021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10/25/2021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10/25/2021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10/25/2021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10/25/2021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10/25/2021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hyperlink" Target="mailto:Tashina.mahatha@rccc.edu"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mailto:keri.allman@rccc.edu" TargetMode="External"/><Relationship Id="rId5" Type="http://schemas.openxmlformats.org/officeDocument/2006/relationships/image" Target="../media/image3.pn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1.JPG"/><Relationship Id="rId5" Type="http://schemas.openxmlformats.org/officeDocument/2006/relationships/image" Target="../media/image15.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1.JPG"/><Relationship Id="rId4" Type="http://schemas.openxmlformats.org/officeDocument/2006/relationships/image" Target="../media/image18.png"/><Relationship Id="rId9"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48901" y="5698920"/>
            <a:ext cx="3440474" cy="672647"/>
          </a:xfrm>
        </p:spPr>
        <p:txBody>
          <a:bodyPr>
            <a:noAutofit/>
          </a:bodyPr>
          <a:lstStyle/>
          <a:p>
            <a:pPr algn="ctr"/>
            <a:r>
              <a:rPr lang="en-US" sz="3200" dirty="0">
                <a:latin typeface="+mj-lt"/>
              </a:rPr>
              <a:t>Presented By:</a:t>
            </a:r>
          </a:p>
        </p:txBody>
      </p:sp>
      <p:pic>
        <p:nvPicPr>
          <p:cNvPr id="5" name="Picture 4" descr="Civil Engineering | Dr. MAHALINGAM COLLEGE OF ENGINEER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1720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9" y="5172075"/>
            <a:ext cx="3719512" cy="1635616"/>
          </a:xfrm>
          <a:prstGeom prst="rect">
            <a:avLst/>
          </a:prstGeom>
        </p:spPr>
      </p:pic>
      <p:sp>
        <p:nvSpPr>
          <p:cNvPr id="7" name="Title 1"/>
          <p:cNvSpPr txBox="1">
            <a:spLocks/>
          </p:cNvSpPr>
          <p:nvPr/>
        </p:nvSpPr>
        <p:spPr>
          <a:xfrm>
            <a:off x="-1" y="929204"/>
            <a:ext cx="12191999" cy="3035808"/>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9600" kern="1200" cap="all" baseline="0">
                <a:blipFill dpi="0" rotWithShape="1">
                  <a:blip r:embed="rId5"/>
                  <a:srcRect/>
                  <a:tile tx="6350" ty="-127000" sx="65000" sy="64000" flip="none" algn="tl"/>
                </a:blipFill>
                <a:latin typeface="+mj-lt"/>
                <a:ea typeface="+mj-ea"/>
                <a:cs typeface="+mj-cs"/>
              </a:defRPr>
            </a:lvl1pPr>
          </a:lstStyle>
          <a:p>
            <a:r>
              <a:rPr lang="en-US" b="1" dirty="0">
                <a:ln w="28575">
                  <a:solidFill>
                    <a:schemeClr val="tx1"/>
                  </a:solidFill>
                </a:ln>
                <a:blipFill>
                  <a:blip r:embed="rId6"/>
                  <a:tile tx="0" ty="0" sx="100000" sy="100000" flip="none" algn="tl"/>
                </a:blipFill>
              </a:rPr>
              <a:t>Rebuild your future:</a:t>
            </a:r>
          </a:p>
        </p:txBody>
      </p:sp>
      <p:sp>
        <p:nvSpPr>
          <p:cNvPr id="11" name="Title 1"/>
          <p:cNvSpPr txBox="1">
            <a:spLocks/>
          </p:cNvSpPr>
          <p:nvPr/>
        </p:nvSpPr>
        <p:spPr>
          <a:xfrm>
            <a:off x="949234" y="2281312"/>
            <a:ext cx="10480766" cy="3035808"/>
          </a:xfrm>
          <a:prstGeom prst="rect">
            <a:avLst/>
          </a:prstGeom>
          <a:noFill/>
        </p:spPr>
        <p:txBody>
          <a:bodyPr vert="horz" lIns="91440" tIns="45720" rIns="91440" bIns="45720" rtlCol="0" anchor="ctr">
            <a:noAutofit/>
          </a:bodyPr>
          <a:lstStyle>
            <a:lvl1pPr algn="l" defTabSz="914400" rtl="0" eaLnBrk="1" latinLnBrk="0" hangingPunct="1">
              <a:lnSpc>
                <a:spcPct val="80000"/>
              </a:lnSpc>
              <a:spcBef>
                <a:spcPct val="0"/>
              </a:spcBef>
              <a:buNone/>
              <a:defRPr sz="9600" kern="1200" cap="all" baseline="0">
                <a:blipFill dpi="0" rotWithShape="1">
                  <a:blip r:embed="rId5"/>
                  <a:srcRect/>
                  <a:tile tx="6350" ty="-127000" sx="65000" sy="64000" flip="none" algn="tl"/>
                </a:blipFill>
                <a:latin typeface="+mj-lt"/>
                <a:ea typeface="+mj-ea"/>
                <a:cs typeface="+mj-cs"/>
              </a:defRPr>
            </a:lvl1pPr>
          </a:lstStyle>
          <a:p>
            <a:r>
              <a:rPr lang="en-US" sz="5000" b="1" dirty="0">
                <a:ln w="28575">
                  <a:solidFill>
                    <a:schemeClr val="tx1"/>
                  </a:solidFill>
                </a:ln>
                <a:solidFill>
                  <a:srgbClr val="3333CC"/>
                </a:solidFill>
              </a:rPr>
              <a:t>Connecting former offenders with the construction industry</a:t>
            </a:r>
          </a:p>
        </p:txBody>
      </p:sp>
      <p:sp>
        <p:nvSpPr>
          <p:cNvPr id="30" name="TextBox 29"/>
          <p:cNvSpPr txBox="1"/>
          <p:nvPr/>
        </p:nvSpPr>
        <p:spPr>
          <a:xfrm>
            <a:off x="7861575" y="5301060"/>
            <a:ext cx="4828903" cy="1600438"/>
          </a:xfrm>
          <a:prstGeom prst="rect">
            <a:avLst/>
          </a:prstGeom>
          <a:noFill/>
        </p:spPr>
        <p:txBody>
          <a:bodyPr wrap="square" rtlCol="0">
            <a:spAutoFit/>
          </a:bodyPr>
          <a:lstStyle/>
          <a:p>
            <a:r>
              <a:rPr lang="en-US" sz="4000" dirty="0"/>
              <a:t>Keri Allman &amp; Tashina Mahatha</a:t>
            </a:r>
          </a:p>
          <a:p>
            <a:endParaRPr lang="en-US" dirty="0"/>
          </a:p>
        </p:txBody>
      </p:sp>
      <p:sp>
        <p:nvSpPr>
          <p:cNvPr id="2" name="Title 1">
            <a:extLst>
              <a:ext uri="{FF2B5EF4-FFF2-40B4-BE49-F238E27FC236}">
                <a16:creationId xmlns:a16="http://schemas.microsoft.com/office/drawing/2014/main" id="{4E3BE34A-EF57-44F2-9769-992421B269AE}"/>
              </a:ext>
            </a:extLst>
          </p:cNvPr>
          <p:cNvSpPr>
            <a:spLocks noGrp="1"/>
          </p:cNvSpPr>
          <p:nvPr>
            <p:ph type="ctrTitle"/>
          </p:nvPr>
        </p:nvSpPr>
        <p:spPr>
          <a:xfrm>
            <a:off x="1051560" y="-2261953"/>
            <a:ext cx="9966960" cy="3035808"/>
          </a:xfrm>
        </p:spPr>
        <p:txBody>
          <a:bodyPr/>
          <a:lstStyle/>
          <a:p>
            <a:r>
              <a:rPr lang="en-US" dirty="0"/>
              <a:t>Rebuild Your future</a:t>
            </a:r>
          </a:p>
        </p:txBody>
      </p:sp>
    </p:spTree>
    <p:extLst>
      <p:ext uri="{BB962C8B-B14F-4D97-AF65-F5344CB8AC3E}">
        <p14:creationId xmlns:p14="http://schemas.microsoft.com/office/powerpoint/2010/main" val="1433048689"/>
      </p:ext>
    </p:extLst>
  </p:cSld>
  <p:clrMapOvr>
    <a:masterClrMapping/>
  </p:clrMapOvr>
  <mc:AlternateContent xmlns:mc="http://schemas.openxmlformats.org/markup-compatibility/2006" xmlns:p14="http://schemas.microsoft.com/office/powerpoint/2010/main">
    <mc:Choice Requires="p14">
      <p:transition spd="slow" p14:dur="2000" advTm="75149"/>
    </mc:Choice>
    <mc:Fallback xmlns="">
      <p:transition spd="slow" advTm="751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934" y="200258"/>
            <a:ext cx="5811457" cy="1339908"/>
          </a:xfrm>
        </p:spPr>
        <p:txBody>
          <a:bodyPr/>
          <a:lstStyle/>
          <a:p>
            <a:pPr algn="ctr"/>
            <a:r>
              <a:rPr lang="en-US" dirty="0"/>
              <a:t>Class B CDL Training</a:t>
            </a:r>
          </a:p>
        </p:txBody>
      </p:sp>
      <p:sp>
        <p:nvSpPr>
          <p:cNvPr id="5" name="TextBox 4"/>
          <p:cNvSpPr txBox="1"/>
          <p:nvPr/>
        </p:nvSpPr>
        <p:spPr>
          <a:xfrm>
            <a:off x="1169965" y="1540166"/>
            <a:ext cx="9158891" cy="923330"/>
          </a:xfrm>
          <a:prstGeom prst="rect">
            <a:avLst/>
          </a:prstGeom>
          <a:noFill/>
        </p:spPr>
        <p:txBody>
          <a:bodyPr wrap="square" rtlCol="0">
            <a:spAutoFit/>
          </a:bodyPr>
          <a:lstStyle/>
          <a:p>
            <a:r>
              <a:rPr lang="en-US" dirty="0"/>
              <a:t>Students are able to complete training and obtain a CDL B in less than three weeks</a:t>
            </a:r>
          </a:p>
          <a:p>
            <a:r>
              <a:rPr lang="en-US" dirty="0"/>
              <a:t>.</a:t>
            </a:r>
          </a:p>
          <a:p>
            <a:pPr algn="ctr"/>
            <a:r>
              <a:rPr lang="en-US" b="1" dirty="0"/>
              <a:t>Curriculum: </a:t>
            </a:r>
            <a:r>
              <a:rPr lang="en-US" dirty="0"/>
              <a:t>Training is divided into 3 parts: </a:t>
            </a:r>
          </a:p>
        </p:txBody>
      </p:sp>
      <p:sp>
        <p:nvSpPr>
          <p:cNvPr id="7" name="TextBox 6"/>
          <p:cNvSpPr txBox="1"/>
          <p:nvPr/>
        </p:nvSpPr>
        <p:spPr>
          <a:xfrm>
            <a:off x="953035" y="2772589"/>
            <a:ext cx="10148554" cy="4524315"/>
          </a:xfrm>
          <a:prstGeom prst="rect">
            <a:avLst/>
          </a:prstGeom>
          <a:noFill/>
        </p:spPr>
        <p:txBody>
          <a:bodyPr wrap="square" numCol="2" rtlCol="0">
            <a:spAutoFit/>
          </a:bodyPr>
          <a:lstStyle/>
          <a:p>
            <a:pPr lvl="0"/>
            <a:r>
              <a:rPr lang="en-US" b="1" dirty="0"/>
              <a:t>Classroom 								</a:t>
            </a:r>
          </a:p>
          <a:p>
            <a:pPr lvl="0"/>
            <a:r>
              <a:rPr lang="en-US" dirty="0"/>
              <a:t>Hours of Service &amp; Map Reading </a:t>
            </a:r>
          </a:p>
          <a:p>
            <a:pPr lvl="0"/>
            <a:r>
              <a:rPr lang="en-US" dirty="0"/>
              <a:t>Federal Motor Carrier Safety Regulations </a:t>
            </a:r>
          </a:p>
          <a:p>
            <a:pPr lvl="0"/>
            <a:r>
              <a:rPr lang="en-US" dirty="0"/>
              <a:t>Vehicle Inspection </a:t>
            </a:r>
          </a:p>
          <a:p>
            <a:pPr lvl="0"/>
            <a:r>
              <a:rPr lang="en-US" dirty="0"/>
              <a:t>Defensive Driving </a:t>
            </a:r>
          </a:p>
          <a:p>
            <a:pPr lvl="0"/>
            <a:r>
              <a:rPr lang="en-US" dirty="0"/>
              <a:t>Speed &amp; Space Management</a:t>
            </a:r>
          </a:p>
          <a:p>
            <a:pPr lvl="0"/>
            <a:r>
              <a:rPr lang="en-US" dirty="0"/>
              <a:t>Extreme Driving Conditions  </a:t>
            </a:r>
          </a:p>
          <a:p>
            <a:pPr lvl="0"/>
            <a:r>
              <a:rPr lang="en-US" dirty="0"/>
              <a:t>Hazard Perception</a:t>
            </a:r>
          </a:p>
          <a:p>
            <a:pPr lvl="0"/>
            <a:endParaRPr lang="en-US" b="1" dirty="0"/>
          </a:p>
          <a:p>
            <a:pPr lvl="0"/>
            <a:r>
              <a:rPr lang="en-US" b="1" dirty="0"/>
              <a:t>Range Driving</a:t>
            </a:r>
            <a:endParaRPr lang="en-US" dirty="0"/>
          </a:p>
          <a:p>
            <a:pPr lvl="0"/>
            <a:r>
              <a:rPr lang="en-US" dirty="0"/>
              <a:t>Pre-trip Inspection </a:t>
            </a:r>
          </a:p>
          <a:p>
            <a:pPr lvl="0"/>
            <a:r>
              <a:rPr lang="en-US" b="1" dirty="0"/>
              <a:t>																																														</a:t>
            </a:r>
            <a:endParaRPr lang="en-US" dirty="0"/>
          </a:p>
          <a:p>
            <a:pPr lvl="0"/>
            <a:r>
              <a:rPr lang="en-US" dirty="0"/>
              <a:t>Basic Vehicle Control</a:t>
            </a:r>
          </a:p>
          <a:p>
            <a:pPr lvl="0"/>
            <a:r>
              <a:rPr lang="en-US" dirty="0"/>
              <a:t>Proper use of clutch and gears </a:t>
            </a:r>
          </a:p>
          <a:p>
            <a:pPr lvl="0"/>
            <a:r>
              <a:rPr lang="en-US" dirty="0"/>
              <a:t>Proper Backing Techniques </a:t>
            </a:r>
          </a:p>
          <a:p>
            <a:endParaRPr lang="en-US" dirty="0"/>
          </a:p>
          <a:p>
            <a:pPr lvl="0"/>
            <a:endParaRPr lang="en-US" dirty="0"/>
          </a:p>
          <a:p>
            <a:r>
              <a:rPr lang="en-US" b="1" dirty="0"/>
              <a:t>Road Driving</a:t>
            </a:r>
            <a:endParaRPr lang="en-US" dirty="0"/>
          </a:p>
          <a:p>
            <a:pPr lvl="0"/>
            <a:r>
              <a:rPr lang="en-US" dirty="0"/>
              <a:t>Defensive Driving </a:t>
            </a:r>
          </a:p>
          <a:p>
            <a:pPr lvl="0"/>
            <a:r>
              <a:rPr lang="en-US" dirty="0"/>
              <a:t>Vehicle Control </a:t>
            </a:r>
          </a:p>
          <a:p>
            <a:pPr lvl="0"/>
            <a:r>
              <a:rPr lang="en-US" dirty="0"/>
              <a:t>Proper use of clutch and gears </a:t>
            </a:r>
          </a:p>
          <a:p>
            <a:pPr lvl="0"/>
            <a:r>
              <a:rPr lang="en-US" dirty="0"/>
              <a:t>Different Roads and Conditions </a:t>
            </a:r>
          </a:p>
          <a:p>
            <a:pPr lvl="0"/>
            <a:r>
              <a:rPr lang="en-US" dirty="0"/>
              <a:t>Observation of Highway Laws</a:t>
            </a:r>
          </a:p>
        </p:txBody>
      </p:sp>
    </p:spTree>
    <p:custDataLst>
      <p:tags r:id="rId1"/>
    </p:custDataLst>
    <p:extLst>
      <p:ext uri="{BB962C8B-B14F-4D97-AF65-F5344CB8AC3E}">
        <p14:creationId xmlns:p14="http://schemas.microsoft.com/office/powerpoint/2010/main" val="3350564315"/>
      </p:ext>
    </p:extLst>
  </p:cSld>
  <p:clrMapOvr>
    <a:masterClrMapping/>
  </p:clrMapOvr>
  <mc:AlternateContent xmlns:mc="http://schemas.openxmlformats.org/markup-compatibility/2006" xmlns:p14="http://schemas.microsoft.com/office/powerpoint/2010/main">
    <mc:Choice Requires="p14">
      <p:transition spd="slow" p14:dur="2000" advTm="109346"/>
    </mc:Choice>
    <mc:Fallback xmlns="">
      <p:transition spd="slow" advTm="1093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41361" y="603587"/>
            <a:ext cx="10058400" cy="1609344"/>
          </a:xfrm>
        </p:spPr>
        <p:txBody>
          <a:bodyPr/>
          <a:lstStyle/>
          <a:p>
            <a:r>
              <a:rPr lang="en-US" dirty="0"/>
              <a:t>Construction Delays </a:t>
            </a:r>
          </a:p>
        </p:txBody>
      </p:sp>
      <p:sp>
        <p:nvSpPr>
          <p:cNvPr id="10" name="TextBox 9"/>
          <p:cNvSpPr txBox="1"/>
          <p:nvPr/>
        </p:nvSpPr>
        <p:spPr>
          <a:xfrm>
            <a:off x="641361" y="2033168"/>
            <a:ext cx="8216537" cy="2554545"/>
          </a:xfrm>
          <a:prstGeom prst="rect">
            <a:avLst/>
          </a:prstGeom>
          <a:noFill/>
        </p:spPr>
        <p:txBody>
          <a:bodyPr wrap="square" rtlCol="0">
            <a:spAutoFit/>
          </a:bodyPr>
          <a:lstStyle/>
          <a:p>
            <a:pPr marL="342900" indent="-342900">
              <a:buFontTx/>
              <a:buChar char="-"/>
            </a:pPr>
            <a:r>
              <a:rPr lang="en-US" sz="2000" dirty="0"/>
              <a:t>Awareness and obtainment of personal identification materials</a:t>
            </a:r>
          </a:p>
          <a:p>
            <a:pPr marL="342900" indent="-342900">
              <a:buFontTx/>
              <a:buChar char="-"/>
            </a:pPr>
            <a:endParaRPr lang="en-US" sz="2000" dirty="0"/>
          </a:p>
          <a:p>
            <a:pPr marL="342900" indent="-342900">
              <a:buFontTx/>
              <a:buChar char="-"/>
            </a:pPr>
            <a:r>
              <a:rPr lang="en-US" sz="2000" dirty="0"/>
              <a:t>Identification and utilization of supportive community services</a:t>
            </a:r>
          </a:p>
          <a:p>
            <a:pPr marL="342900" indent="-342900">
              <a:buFontTx/>
              <a:buChar char="-"/>
            </a:pPr>
            <a:endParaRPr lang="en-US" sz="2000" dirty="0"/>
          </a:p>
          <a:p>
            <a:pPr marL="342900" indent="-342900">
              <a:buFontTx/>
              <a:buChar char="-"/>
            </a:pPr>
            <a:r>
              <a:rPr lang="en-US" sz="2000" dirty="0"/>
              <a:t>Workplace readiness, including soft skills</a:t>
            </a:r>
          </a:p>
          <a:p>
            <a:pPr marL="342900" indent="-342900">
              <a:buFontTx/>
              <a:buChar char="-"/>
            </a:pPr>
            <a:endParaRPr lang="en-US" sz="2000" dirty="0"/>
          </a:p>
          <a:p>
            <a:pPr marL="342900" indent="-342900">
              <a:buFontTx/>
              <a:buChar char="-"/>
            </a:pPr>
            <a:r>
              <a:rPr lang="en-US" sz="2000" dirty="0"/>
              <a:t>Basic skills assessment and upgrading</a:t>
            </a:r>
          </a:p>
          <a:p>
            <a:endParaRPr lang="en-US" sz="2000" dirty="0"/>
          </a:p>
        </p:txBody>
      </p:sp>
      <p:pic>
        <p:nvPicPr>
          <p:cNvPr id="11" name="Picture 10" descr="Beyond Survivor - The Wounded Warrior Blog: Don't Ignor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1792" y="3733868"/>
            <a:ext cx="3682694" cy="3068914"/>
          </a:xfrm>
          <a:prstGeom prst="rect">
            <a:avLst/>
          </a:prstGeom>
        </p:spPr>
      </p:pic>
      <p:pic>
        <p:nvPicPr>
          <p:cNvPr id="12" name="Picture 11" descr="Industrail workers PNG images, engineer PNG, builder 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4887" y="2719910"/>
            <a:ext cx="2917113" cy="4138090"/>
          </a:xfrm>
          <a:prstGeom prst="rect">
            <a:avLst/>
          </a:prstGeom>
        </p:spPr>
      </p:pic>
    </p:spTree>
    <p:custDataLst>
      <p:tags r:id="rId1"/>
    </p:custDataLst>
    <p:extLst>
      <p:ext uri="{BB962C8B-B14F-4D97-AF65-F5344CB8AC3E}">
        <p14:creationId xmlns:p14="http://schemas.microsoft.com/office/powerpoint/2010/main" val="902292291"/>
      </p:ext>
    </p:extLst>
  </p:cSld>
  <p:clrMapOvr>
    <a:masterClrMapping/>
  </p:clrMapOvr>
  <mc:AlternateContent xmlns:mc="http://schemas.openxmlformats.org/markup-compatibility/2006" xmlns:p14="http://schemas.microsoft.com/office/powerpoint/2010/main">
    <mc:Choice Requires="p14">
      <p:transition spd="slow" p14:dur="2000" advTm="164581"/>
    </mc:Choice>
    <mc:Fallback xmlns="">
      <p:transition spd="slow" advTm="1645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down)">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wipe(down)">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wipe(down)">
                                      <p:cBhvr>
                                        <p:cTn id="22" dur="500"/>
                                        <p:tgtEl>
                                          <p:spTgt spid="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a:t>
            </a:r>
          </a:p>
        </p:txBody>
      </p:sp>
      <p:sp>
        <p:nvSpPr>
          <p:cNvPr id="3" name="TextBox 2"/>
          <p:cNvSpPr txBox="1"/>
          <p:nvPr/>
        </p:nvSpPr>
        <p:spPr>
          <a:xfrm>
            <a:off x="1069848" y="2093976"/>
            <a:ext cx="8216537" cy="3354765"/>
          </a:xfrm>
          <a:prstGeom prst="rect">
            <a:avLst/>
          </a:prstGeom>
          <a:noFill/>
        </p:spPr>
        <p:txBody>
          <a:bodyPr wrap="square" rtlCol="0">
            <a:spAutoFit/>
          </a:bodyPr>
          <a:lstStyle/>
          <a:p>
            <a:pPr marL="342900" indent="-342900">
              <a:buFontTx/>
              <a:buChar char="-"/>
            </a:pPr>
            <a:r>
              <a:rPr lang="en-US" sz="2000" dirty="0"/>
              <a:t>Recruiters continued to work with participants during quarantine periods and closed facilities</a:t>
            </a:r>
          </a:p>
          <a:p>
            <a:pPr marL="342900" indent="-342900">
              <a:buFontTx/>
              <a:buChar char="-"/>
            </a:pPr>
            <a:endParaRPr lang="en-US" sz="2000" dirty="0"/>
          </a:p>
          <a:p>
            <a:pPr marL="342900" indent="-342900">
              <a:buFontTx/>
              <a:buChar char="-"/>
            </a:pPr>
            <a:r>
              <a:rPr lang="en-US" sz="6600" b="1" dirty="0">
                <a:solidFill>
                  <a:srgbClr val="FF0000"/>
                </a:solidFill>
              </a:rPr>
              <a:t>0% Recidivism Reported</a:t>
            </a:r>
          </a:p>
          <a:p>
            <a:pPr marL="342900" indent="-342900">
              <a:buFontTx/>
              <a:buChar char="-"/>
            </a:pPr>
            <a:endParaRPr lang="en-US" sz="2000" dirty="0"/>
          </a:p>
        </p:txBody>
      </p:sp>
    </p:spTree>
    <p:custDataLst>
      <p:tags r:id="rId1"/>
    </p:custDataLst>
    <p:extLst>
      <p:ext uri="{BB962C8B-B14F-4D97-AF65-F5344CB8AC3E}">
        <p14:creationId xmlns:p14="http://schemas.microsoft.com/office/powerpoint/2010/main" val="3596767790"/>
      </p:ext>
    </p:extLst>
  </p:cSld>
  <p:clrMapOvr>
    <a:masterClrMapping/>
  </p:clrMapOvr>
  <mc:AlternateContent xmlns:mc="http://schemas.openxmlformats.org/markup-compatibility/2006" xmlns:p14="http://schemas.microsoft.com/office/powerpoint/2010/main">
    <mc:Choice Requires="p14">
      <p:transition spd="slow" p14:dur="2000" advTm="54761"/>
    </mc:Choice>
    <mc:Fallback xmlns="">
      <p:transition spd="slow" advTm="547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101" y="342109"/>
            <a:ext cx="4039051" cy="17761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663" y="2118239"/>
            <a:ext cx="647562" cy="740072"/>
          </a:xfrm>
          <a:prstGeom prst="rect">
            <a:avLst/>
          </a:prstGeom>
        </p:spPr>
      </p:pic>
      <p:sp>
        <p:nvSpPr>
          <p:cNvPr id="7" name="Title 1"/>
          <p:cNvSpPr txBox="1">
            <a:spLocks/>
          </p:cNvSpPr>
          <p:nvPr/>
        </p:nvSpPr>
        <p:spPr>
          <a:xfrm>
            <a:off x="7007537" y="2358261"/>
            <a:ext cx="4818702" cy="160934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400" dirty="0"/>
              <a:t>Keri Allman</a:t>
            </a:r>
            <a:br>
              <a:rPr lang="en-US" dirty="0"/>
            </a:br>
            <a:r>
              <a:rPr lang="en-US" sz="2500" dirty="0"/>
              <a:t>R3 Career Services for Rowan-Cabarrus community college</a:t>
            </a:r>
            <a:br>
              <a:rPr lang="en-US" sz="2500" dirty="0"/>
            </a:br>
            <a:r>
              <a:rPr lang="en-US" sz="2500" dirty="0">
                <a:hlinkClick r:id="rId6"/>
              </a:rPr>
              <a:t>keri.allman@rccc.edu</a:t>
            </a:r>
            <a:endParaRPr lang="en-US" sz="2500" dirty="0"/>
          </a:p>
          <a:p>
            <a:r>
              <a:rPr lang="en-US" sz="2500" dirty="0"/>
              <a:t>704-216-7205</a:t>
            </a:r>
          </a:p>
        </p:txBody>
      </p:sp>
      <p:sp>
        <p:nvSpPr>
          <p:cNvPr id="8" name="Title 1"/>
          <p:cNvSpPr txBox="1">
            <a:spLocks/>
          </p:cNvSpPr>
          <p:nvPr/>
        </p:nvSpPr>
        <p:spPr>
          <a:xfrm>
            <a:off x="772201" y="2358261"/>
            <a:ext cx="4818702" cy="160934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400" dirty="0"/>
              <a:t>Tashina Mahatha</a:t>
            </a:r>
            <a:br>
              <a:rPr lang="en-US" dirty="0"/>
            </a:br>
            <a:r>
              <a:rPr lang="en-US" sz="2500" dirty="0"/>
              <a:t>Account Manager for Rowan-Cabarrus community college</a:t>
            </a:r>
            <a:br>
              <a:rPr lang="en-US" sz="2500" dirty="0"/>
            </a:br>
            <a:r>
              <a:rPr lang="en-US" sz="2500" dirty="0">
                <a:hlinkClick r:id="rId7"/>
              </a:rPr>
              <a:t>Tashina.mahatha@rccc.edu</a:t>
            </a:r>
            <a:endParaRPr lang="en-US" sz="2500" dirty="0"/>
          </a:p>
          <a:p>
            <a:r>
              <a:rPr lang="en-US" sz="2500" dirty="0"/>
              <a:t>704-216-7142</a:t>
            </a:r>
          </a:p>
        </p:txBody>
      </p:sp>
    </p:spTree>
    <p:extLst>
      <p:ext uri="{BB962C8B-B14F-4D97-AF65-F5344CB8AC3E}">
        <p14:creationId xmlns:p14="http://schemas.microsoft.com/office/powerpoint/2010/main" val="3402203645"/>
      </p:ext>
    </p:extLst>
  </p:cSld>
  <p:clrMapOvr>
    <a:masterClrMapping/>
  </p:clrMapOvr>
  <mc:AlternateContent xmlns:mc="http://schemas.openxmlformats.org/markup-compatibility/2006" xmlns:p14="http://schemas.microsoft.com/office/powerpoint/2010/main">
    <mc:Choice Requires="p14">
      <p:transition spd="slow" p14:dur="2000" advTm="21303"/>
    </mc:Choice>
    <mc:Fallback xmlns="">
      <p:transition spd="slow" advTm="213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bi-&lt;strong&gt;criminal-record&lt;/strong&gt; Images - Frompo - 1"/>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115175" y="285750"/>
            <a:ext cx="5800724" cy="5843588"/>
          </a:xfrm>
          <a:prstGeom prst="rect">
            <a:avLst/>
          </a:prstGeom>
        </p:spPr>
      </p:pic>
      <p:pic>
        <p:nvPicPr>
          <p:cNvPr id="6" name="Picture 5" descr="&lt;strong&gt;Cones&lt;/strong&gt; 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0975" y="4665766"/>
            <a:ext cx="2740082" cy="2282488"/>
          </a:xfrm>
          <a:prstGeom prst="rect">
            <a:avLst/>
          </a:prstGeom>
        </p:spPr>
      </p:pic>
      <p:pic>
        <p:nvPicPr>
          <p:cNvPr id="10" name="Picture 9" descr="Pin by Vicente Agcanas on Architecture | People png ..."/>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7115175" y="683249"/>
            <a:ext cx="6066960" cy="6174751"/>
          </a:xfrm>
          <a:prstGeom prst="rect">
            <a:avLst/>
          </a:prstGeom>
        </p:spPr>
      </p:pic>
      <p:sp>
        <p:nvSpPr>
          <p:cNvPr id="12" name="TextBox 11"/>
          <p:cNvSpPr txBox="1"/>
          <p:nvPr/>
        </p:nvSpPr>
        <p:spPr>
          <a:xfrm>
            <a:off x="486799" y="2993995"/>
            <a:ext cx="7047940" cy="1015663"/>
          </a:xfrm>
          <a:prstGeom prst="rect">
            <a:avLst/>
          </a:prstGeom>
          <a:noFill/>
        </p:spPr>
        <p:txBody>
          <a:bodyPr wrap="square" rtlCol="0">
            <a:spAutoFit/>
          </a:bodyPr>
          <a:lstStyle/>
          <a:p>
            <a:r>
              <a:rPr lang="en-US" sz="2000" dirty="0"/>
              <a:t>65% of all new jobs require some postsecondary education and only 22% of people in the NC state prison system have had at least some postsecondary education</a:t>
            </a:r>
          </a:p>
        </p:txBody>
      </p:sp>
      <p:sp>
        <p:nvSpPr>
          <p:cNvPr id="13" name="TextBox 12"/>
          <p:cNvSpPr txBox="1"/>
          <p:nvPr/>
        </p:nvSpPr>
        <p:spPr>
          <a:xfrm>
            <a:off x="486799" y="1892483"/>
            <a:ext cx="7047940" cy="400110"/>
          </a:xfrm>
          <a:prstGeom prst="rect">
            <a:avLst/>
          </a:prstGeom>
          <a:noFill/>
        </p:spPr>
        <p:txBody>
          <a:bodyPr wrap="square" rtlCol="0">
            <a:spAutoFit/>
          </a:bodyPr>
          <a:lstStyle/>
          <a:p>
            <a:r>
              <a:rPr lang="en-US" dirty="0"/>
              <a:t>N</a:t>
            </a:r>
            <a:r>
              <a:rPr lang="en-US" sz="2000" dirty="0"/>
              <a:t>orth Carolina's 3-year recidivism rate is 40%</a:t>
            </a:r>
          </a:p>
        </p:txBody>
      </p:sp>
      <p:sp>
        <p:nvSpPr>
          <p:cNvPr id="14" name="Rectangle 13"/>
          <p:cNvSpPr/>
          <p:nvPr/>
        </p:nvSpPr>
        <p:spPr>
          <a:xfrm>
            <a:off x="504824" y="4607833"/>
            <a:ext cx="6096000" cy="923330"/>
          </a:xfrm>
          <a:prstGeom prst="rect">
            <a:avLst/>
          </a:prstGeom>
        </p:spPr>
        <p:txBody>
          <a:bodyPr>
            <a:spAutoFit/>
          </a:bodyPr>
          <a:lstStyle/>
          <a:p>
            <a:r>
              <a:rPr lang="en-US" dirty="0">
                <a:solidFill>
                  <a:srgbClr val="000000"/>
                </a:solidFill>
                <a:latin typeface="Arial" panose="020B0604020202020204" pitchFamily="34" charset="0"/>
              </a:rPr>
              <a:t>92% of employers conduct criminal background checks; an applicant with a criminal record is 50% less likely to receive a call back</a:t>
            </a:r>
            <a:endParaRPr lang="en-US" dirty="0"/>
          </a:p>
        </p:txBody>
      </p:sp>
      <p:sp>
        <p:nvSpPr>
          <p:cNvPr id="4" name="Title 3">
            <a:extLst>
              <a:ext uri="{FF2B5EF4-FFF2-40B4-BE49-F238E27FC236}">
                <a16:creationId xmlns:a16="http://schemas.microsoft.com/office/drawing/2014/main" id="{4C7C2D7D-62E8-42E4-80FC-5D2C402C8EDF}"/>
              </a:ext>
            </a:extLst>
          </p:cNvPr>
          <p:cNvSpPr>
            <a:spLocks noGrp="1"/>
          </p:cNvSpPr>
          <p:nvPr>
            <p:ph type="title" idx="4294967295"/>
          </p:nvPr>
        </p:nvSpPr>
        <p:spPr>
          <a:xfrm>
            <a:off x="509016" y="399288"/>
            <a:ext cx="10058400" cy="1609344"/>
          </a:xfrm>
        </p:spPr>
        <p:txBody>
          <a:bodyPr/>
          <a:lstStyle/>
          <a:p>
            <a:r>
              <a:rPr lang="en-US" dirty="0"/>
              <a:t>Justice</a:t>
            </a:r>
            <a:r>
              <a:rPr lang="en-US" baseline="0" dirty="0"/>
              <a:t> involved</a:t>
            </a:r>
            <a:endParaRPr lang="en-US" dirty="0"/>
          </a:p>
        </p:txBody>
      </p:sp>
    </p:spTree>
    <p:custDataLst>
      <p:tags r:id="rId1"/>
    </p:custDataLst>
    <p:extLst>
      <p:ext uri="{BB962C8B-B14F-4D97-AF65-F5344CB8AC3E}">
        <p14:creationId xmlns:p14="http://schemas.microsoft.com/office/powerpoint/2010/main" val="3880831779"/>
      </p:ext>
    </p:extLst>
  </p:cSld>
  <p:clrMapOvr>
    <a:masterClrMapping/>
  </p:clrMapOvr>
  <mc:AlternateContent xmlns:mc="http://schemas.openxmlformats.org/markup-compatibility/2006" xmlns:p14="http://schemas.microsoft.com/office/powerpoint/2010/main">
    <mc:Choice Requires="p14">
      <p:transition spd="slow" p14:dur="2000" advTm="103583"/>
    </mc:Choice>
    <mc:Fallback xmlns="">
      <p:transition spd="slow" advTm="1035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48" y="748867"/>
            <a:ext cx="4743198" cy="20857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30136"/>
            <a:ext cx="5356002" cy="146304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116" y="4428307"/>
            <a:ext cx="1898779" cy="164628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8130" y="868678"/>
            <a:ext cx="5505452" cy="367066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17023">
            <a:off x="8556171" y="2614614"/>
            <a:ext cx="2563737" cy="3849455"/>
          </a:xfrm>
          <a:prstGeom prst="rect">
            <a:avLst/>
          </a:prstGeom>
        </p:spPr>
      </p:pic>
      <p:sp>
        <p:nvSpPr>
          <p:cNvPr id="7" name="Oval 6"/>
          <p:cNvSpPr/>
          <p:nvPr/>
        </p:nvSpPr>
        <p:spPr>
          <a:xfrm>
            <a:off x="8294914" y="1386803"/>
            <a:ext cx="783771" cy="1004095"/>
          </a:xfrm>
          <a:prstGeom prst="ellipse">
            <a:avLst/>
          </a:prstGeom>
          <a:noFill/>
          <a:ln w="762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9" name="Oval 8"/>
          <p:cNvSpPr/>
          <p:nvPr/>
        </p:nvSpPr>
        <p:spPr>
          <a:xfrm>
            <a:off x="9629769" y="1386802"/>
            <a:ext cx="676825" cy="1004095"/>
          </a:xfrm>
          <a:prstGeom prst="ellipse">
            <a:avLst/>
          </a:prstGeom>
          <a:noFill/>
          <a:ln w="762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64575653"/>
      </p:ext>
    </p:extLst>
  </p:cSld>
  <p:clrMapOvr>
    <a:masterClrMapping/>
  </p:clrMapOvr>
  <mc:AlternateContent xmlns:mc="http://schemas.openxmlformats.org/markup-compatibility/2006" xmlns:p14="http://schemas.microsoft.com/office/powerpoint/2010/main">
    <mc:Choice Requires="p14">
      <p:transition spd="slow" p14:dur="2000" advTm="36803"/>
    </mc:Choice>
    <mc:Fallback xmlns="">
      <p:transition spd="slow" advTm="368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32" y="0"/>
            <a:ext cx="12167091" cy="1837944"/>
          </a:xfrm>
        </p:spPr>
        <p:txBody>
          <a:bodyPr/>
          <a:lstStyle/>
          <a:p>
            <a:r>
              <a:rPr lang="en-US" dirty="0"/>
              <a:t>Rebuild your future Goals</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345" y="5186363"/>
            <a:ext cx="3649782" cy="1604953"/>
          </a:xfrm>
          <a:prstGeom prst="rect">
            <a:avLst/>
          </a:prstGeom>
        </p:spPr>
      </p:pic>
      <p:pic>
        <p:nvPicPr>
          <p:cNvPr id="16" name="Picture 15" descr="File:Minds under &lt;strong&gt;construction&lt;/strong&gt;.png - Wikimedia Commons"/>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37895" y="4317464"/>
            <a:ext cx="1737798" cy="1737798"/>
          </a:xfrm>
          <a:prstGeom prst="rect">
            <a:avLst/>
          </a:prstGeom>
        </p:spPr>
      </p:pic>
      <p:sp>
        <p:nvSpPr>
          <p:cNvPr id="20" name="TextBox 19"/>
          <p:cNvSpPr txBox="1"/>
          <p:nvPr/>
        </p:nvSpPr>
        <p:spPr>
          <a:xfrm>
            <a:off x="349621" y="2696928"/>
            <a:ext cx="11385177" cy="707886"/>
          </a:xfrm>
          <a:prstGeom prst="rect">
            <a:avLst/>
          </a:prstGeom>
          <a:noFill/>
        </p:spPr>
        <p:txBody>
          <a:bodyPr wrap="square" rtlCol="0">
            <a:spAutoFit/>
          </a:bodyPr>
          <a:lstStyle/>
          <a:p>
            <a:r>
              <a:rPr lang="en-US" sz="2000" dirty="0"/>
              <a:t>Provide post-secondary training to justice-involved in the light construction industry </a:t>
            </a:r>
            <a:r>
              <a:rPr lang="en-US" dirty="0"/>
              <a:t>by </a:t>
            </a:r>
            <a:r>
              <a:rPr lang="en-US" sz="2000" dirty="0"/>
              <a:t>offering courses to obtain a Construction Trades Certification and/or Class B CDL</a:t>
            </a:r>
          </a:p>
        </p:txBody>
      </p:sp>
      <p:sp>
        <p:nvSpPr>
          <p:cNvPr id="21" name="TextBox 20"/>
          <p:cNvSpPr txBox="1"/>
          <p:nvPr/>
        </p:nvSpPr>
        <p:spPr>
          <a:xfrm>
            <a:off x="349622" y="3753786"/>
            <a:ext cx="11385177" cy="707886"/>
          </a:xfrm>
          <a:prstGeom prst="rect">
            <a:avLst/>
          </a:prstGeom>
          <a:noFill/>
        </p:spPr>
        <p:txBody>
          <a:bodyPr wrap="square" rtlCol="0">
            <a:spAutoFit/>
          </a:bodyPr>
          <a:lstStyle/>
          <a:p>
            <a:r>
              <a:rPr lang="en-US" sz="2000" dirty="0"/>
              <a:t>Train community college and frontline workforce staff to deal with issues faced by the re-entry population </a:t>
            </a:r>
          </a:p>
        </p:txBody>
      </p:sp>
      <p:sp>
        <p:nvSpPr>
          <p:cNvPr id="22" name="TextBox 21"/>
          <p:cNvSpPr txBox="1"/>
          <p:nvPr/>
        </p:nvSpPr>
        <p:spPr>
          <a:xfrm>
            <a:off x="349621" y="1789607"/>
            <a:ext cx="11385177" cy="707886"/>
          </a:xfrm>
          <a:prstGeom prst="rect">
            <a:avLst/>
          </a:prstGeom>
          <a:noFill/>
        </p:spPr>
        <p:txBody>
          <a:bodyPr wrap="square" rtlCol="0">
            <a:spAutoFit/>
          </a:bodyPr>
          <a:lstStyle/>
          <a:p>
            <a:r>
              <a:rPr lang="en-US" sz="2000" dirty="0"/>
              <a:t>Connect justice involved job seekers and potential students to construction employers in the area</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1114"/>
            <a:ext cx="4572000" cy="1231972"/>
          </a:xfrm>
          <a:prstGeom prst="rect">
            <a:avLst/>
          </a:prstGeom>
        </p:spPr>
      </p:pic>
      <p:pic>
        <p:nvPicPr>
          <p:cNvPr id="11" name="Picture 10" descr="&lt;strong&gt;dump truck&lt;/strong&gt; - KinderSa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6929" flipH="1">
            <a:off x="4399515" y="4287973"/>
            <a:ext cx="4076759" cy="3254101"/>
          </a:xfrm>
          <a:prstGeom prst="rect">
            <a:avLst/>
          </a:prstGeom>
        </p:spPr>
      </p:pic>
    </p:spTree>
    <p:custDataLst>
      <p:tags r:id="rId1"/>
    </p:custDataLst>
    <p:extLst>
      <p:ext uri="{BB962C8B-B14F-4D97-AF65-F5344CB8AC3E}">
        <p14:creationId xmlns:p14="http://schemas.microsoft.com/office/powerpoint/2010/main" val="2943357261"/>
      </p:ext>
    </p:extLst>
  </p:cSld>
  <p:clrMapOvr>
    <a:masterClrMapping/>
  </p:clrMapOvr>
  <mc:AlternateContent xmlns:mc="http://schemas.openxmlformats.org/markup-compatibility/2006" xmlns:p14="http://schemas.microsoft.com/office/powerpoint/2010/main">
    <mc:Choice Requires="p14">
      <p:transition spd="slow" p14:dur="2000" advTm="93544"/>
    </mc:Choice>
    <mc:Fallback xmlns="">
      <p:transition spd="slow" advTm="935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t;strong&gt;Silhouette&lt;/strong&gt; &lt;strong&gt;Man&lt;/strong&gt; Standing Free Stock Photo - Public Domai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828" y="2507524"/>
            <a:ext cx="3885386" cy="3865516"/>
          </a:xfrm>
          <a:prstGeom prst="rect">
            <a:avLst/>
          </a:prstGeom>
        </p:spPr>
      </p:pic>
      <p:pic>
        <p:nvPicPr>
          <p:cNvPr id="7" name="Picture 6" descr="Team PNG Transparent Images | PNG 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129" y="605824"/>
            <a:ext cx="4172373" cy="2336754"/>
          </a:xfrm>
          <a:prstGeom prst="rect">
            <a:avLst/>
          </a:prstGeom>
        </p:spPr>
      </p:pic>
      <p:pic>
        <p:nvPicPr>
          <p:cNvPr id="9" name="Picture 8" descr="Image result for youth &lt;strong&gt;silhouette&lt;/strong&gt; teenager png | Friend ..."/>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7842" y="1457257"/>
            <a:ext cx="4598945" cy="3449209"/>
          </a:xfrm>
          <a:prstGeom prst="rect">
            <a:avLst/>
          </a:prstGeom>
        </p:spPr>
      </p:pic>
      <p:pic>
        <p:nvPicPr>
          <p:cNvPr id="10" name="Picture 9" descr="Free vector graphic: Businessmen, &lt;strong&gt;Group&lt;/strong&gt;, &lt;strong&gt;Silhouette&lt;/strong&gt; - Free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450" y="2375807"/>
            <a:ext cx="5389527" cy="3997233"/>
          </a:xfrm>
          <a:prstGeom prst="rect">
            <a:avLst/>
          </a:prstGeom>
        </p:spPr>
      </p:pic>
      <p:pic>
        <p:nvPicPr>
          <p:cNvPr id="11" name="Picture 10" descr="Professor,&lt;strong&gt;silhouette&lt;/strong&gt;,&lt;strong&gt;teacher&lt;/strong&gt;,attention,culture - free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8964" y="2611482"/>
            <a:ext cx="1828800" cy="3657600"/>
          </a:xfrm>
          <a:prstGeom prst="rect">
            <a:avLst/>
          </a:prstGeom>
        </p:spPr>
      </p:pic>
      <p:pic>
        <p:nvPicPr>
          <p:cNvPr id="12" name="Picture 11" descr="Line Sheets, Spec Sheets and Tech Packs…Oh my!!! | Luxor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4967" y="2611482"/>
            <a:ext cx="2718688" cy="3771083"/>
          </a:xfrm>
          <a:prstGeom prst="rect">
            <a:avLst/>
          </a:prstGeom>
        </p:spPr>
      </p:pic>
      <p:sp>
        <p:nvSpPr>
          <p:cNvPr id="14" name="TextBox 13"/>
          <p:cNvSpPr txBox="1"/>
          <p:nvPr/>
        </p:nvSpPr>
        <p:spPr>
          <a:xfrm>
            <a:off x="4980074" y="2611482"/>
            <a:ext cx="1425228" cy="4089764"/>
          </a:xfrm>
          <a:prstGeom prst="rect">
            <a:avLst/>
          </a:prstGeom>
          <a:solidFill>
            <a:schemeClr val="bg1"/>
          </a:solidFill>
        </p:spPr>
        <p:txBody>
          <a:bodyPr wrap="square" rtlCol="0">
            <a:spAutoFit/>
          </a:bodyPr>
          <a:lstStyle/>
          <a:p>
            <a:endParaRPr lang="en-US" dirty="0"/>
          </a:p>
        </p:txBody>
      </p:sp>
      <p:sp>
        <p:nvSpPr>
          <p:cNvPr id="16" name="Rectangle 15"/>
          <p:cNvSpPr/>
          <p:nvPr/>
        </p:nvSpPr>
        <p:spPr>
          <a:xfrm>
            <a:off x="5434770" y="205721"/>
            <a:ext cx="284385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Partners</a:t>
            </a:r>
          </a:p>
        </p:txBody>
      </p:sp>
      <p:sp>
        <p:nvSpPr>
          <p:cNvPr id="17" name="Rectangle 16"/>
          <p:cNvSpPr/>
          <p:nvPr/>
        </p:nvSpPr>
        <p:spPr>
          <a:xfrm>
            <a:off x="5070025" y="771344"/>
            <a:ext cx="357335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Employers</a:t>
            </a:r>
          </a:p>
        </p:txBody>
      </p:sp>
      <p:sp>
        <p:nvSpPr>
          <p:cNvPr id="18" name="TextBox 17"/>
          <p:cNvSpPr txBox="1"/>
          <p:nvPr/>
        </p:nvSpPr>
        <p:spPr>
          <a:xfrm rot="5400000">
            <a:off x="6099055" y="-949664"/>
            <a:ext cx="1425228" cy="4089764"/>
          </a:xfrm>
          <a:prstGeom prst="rect">
            <a:avLst/>
          </a:prstGeom>
          <a:solidFill>
            <a:schemeClr val="bg1"/>
          </a:solidFill>
        </p:spPr>
        <p:txBody>
          <a:bodyPr wrap="square" rtlCol="0">
            <a:spAutoFit/>
          </a:bodyPr>
          <a:lstStyle/>
          <a:p>
            <a:endParaRPr lang="en-US" dirty="0"/>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8060" y="810336"/>
            <a:ext cx="2129255" cy="936317"/>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7315" y="926807"/>
            <a:ext cx="2550718" cy="696752"/>
          </a:xfrm>
          <a:prstGeom prst="rect">
            <a:avLst/>
          </a:prstGeom>
        </p:spPr>
      </p:pic>
      <p:sp>
        <p:nvSpPr>
          <p:cNvPr id="21" name="TextBox 20"/>
          <p:cNvSpPr txBox="1"/>
          <p:nvPr/>
        </p:nvSpPr>
        <p:spPr>
          <a:xfrm>
            <a:off x="4628060" y="382604"/>
            <a:ext cx="6705595" cy="1391597"/>
          </a:xfrm>
          <a:prstGeom prst="rect">
            <a:avLst/>
          </a:prstGeom>
          <a:solidFill>
            <a:schemeClr val="bg1"/>
          </a:solidFill>
        </p:spPr>
        <p:txBody>
          <a:bodyPr wrap="square" rtlCol="0">
            <a:spAutoFit/>
          </a:bodyPr>
          <a:lstStyle/>
          <a:p>
            <a:endParaRPr lang="en-US" dirty="0"/>
          </a:p>
        </p:txBody>
      </p:sp>
      <p:sp>
        <p:nvSpPr>
          <p:cNvPr id="27" name="TextBox 26"/>
          <p:cNvSpPr txBox="1"/>
          <p:nvPr/>
        </p:nvSpPr>
        <p:spPr>
          <a:xfrm>
            <a:off x="6428952" y="2507524"/>
            <a:ext cx="1708811" cy="4089764"/>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3822566853"/>
      </p:ext>
    </p:extLst>
  </p:cSld>
  <p:clrMapOvr>
    <a:masterClrMapping/>
  </p:clrMapOvr>
  <mc:AlternateContent xmlns:mc="http://schemas.openxmlformats.org/markup-compatibility/2006" xmlns:p14="http://schemas.microsoft.com/office/powerpoint/2010/main">
    <mc:Choice Requires="p14">
      <p:transition spd="slow" p14:dur="2000" advTm="232708"/>
    </mc:Choice>
    <mc:Fallback xmlns="">
      <p:transition spd="slow" advTm="2327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randombar(horizontal)">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randombar(horizontal)">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P spid="18" grpId="0" animBg="1"/>
      <p:bldP spid="21"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09344"/>
          </a:xfrm>
        </p:spPr>
        <p:txBody>
          <a:bodyPr/>
          <a:lstStyle/>
          <a:p>
            <a:pPr algn="ctr"/>
            <a:r>
              <a:rPr lang="en-US" dirty="0"/>
              <a:t>The dream team: rebuild recruiters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79" y="1609334"/>
            <a:ext cx="3026964" cy="45404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0360" y="1728723"/>
            <a:ext cx="3014269" cy="434652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9435" y="1654196"/>
            <a:ext cx="2978835" cy="4495584"/>
          </a:xfrm>
          <a:prstGeom prst="rect">
            <a:avLst/>
          </a:prstGeom>
        </p:spPr>
      </p:pic>
      <p:sp>
        <p:nvSpPr>
          <p:cNvPr id="8" name="Rectangle 7"/>
          <p:cNvSpPr/>
          <p:nvPr/>
        </p:nvSpPr>
        <p:spPr>
          <a:xfrm>
            <a:off x="-83470" y="1609336"/>
            <a:ext cx="3723354" cy="523220"/>
          </a:xfrm>
          <a:prstGeom prst="rect">
            <a:avLst/>
          </a:prstGeom>
          <a:noFill/>
        </p:spPr>
        <p:txBody>
          <a:bodyPr wrap="square" lIns="91440" tIns="45720" rIns="91440" bIns="45720">
            <a:spAutoFit/>
          </a:bodyPr>
          <a:lstStyle/>
          <a:p>
            <a:pPr algn="ctr"/>
            <a:r>
              <a:rPr lang="en-US" sz="2800" b="1" cap="none" spc="0" dirty="0">
                <a:ln w="6600">
                  <a:solidFill>
                    <a:srgbClr val="FFFF99"/>
                  </a:solidFill>
                  <a:prstDash val="solid"/>
                </a:ln>
                <a:solidFill>
                  <a:schemeClr val="bg1"/>
                </a:solidFill>
                <a:effectLst>
                  <a:outerShdw dist="38100" dir="2700000" algn="tl" rotWithShape="0">
                    <a:schemeClr val="accent2"/>
                  </a:outerShdw>
                </a:effectLst>
              </a:rPr>
              <a:t>Dennis Brown</a:t>
            </a:r>
          </a:p>
        </p:txBody>
      </p:sp>
      <p:sp>
        <p:nvSpPr>
          <p:cNvPr id="9" name="Rectangle 8"/>
          <p:cNvSpPr/>
          <p:nvPr/>
        </p:nvSpPr>
        <p:spPr>
          <a:xfrm>
            <a:off x="4403160" y="1654195"/>
            <a:ext cx="3723354" cy="523220"/>
          </a:xfrm>
          <a:prstGeom prst="rect">
            <a:avLst/>
          </a:prstGeom>
          <a:noFill/>
        </p:spPr>
        <p:txBody>
          <a:bodyPr wrap="square" lIns="91440" tIns="45720" rIns="91440" bIns="45720">
            <a:spAutoFit/>
          </a:bodyPr>
          <a:lstStyle/>
          <a:p>
            <a:pPr algn="ctr"/>
            <a:r>
              <a:rPr lang="en-US" sz="2800" b="1" cap="none" spc="0" dirty="0">
                <a:ln w="6600">
                  <a:solidFill>
                    <a:srgbClr val="FFFF99"/>
                  </a:solidFill>
                  <a:prstDash val="solid"/>
                </a:ln>
                <a:solidFill>
                  <a:schemeClr val="bg1"/>
                </a:solidFill>
                <a:effectLst>
                  <a:outerShdw dist="38100" dir="2700000" algn="tl" rotWithShape="0">
                    <a:schemeClr val="accent2"/>
                  </a:outerShdw>
                </a:effectLst>
              </a:rPr>
              <a:t>Derek Wilson</a:t>
            </a:r>
          </a:p>
        </p:txBody>
      </p:sp>
      <p:sp>
        <p:nvSpPr>
          <p:cNvPr id="10" name="Rectangle 9"/>
          <p:cNvSpPr/>
          <p:nvPr/>
        </p:nvSpPr>
        <p:spPr>
          <a:xfrm>
            <a:off x="8552116" y="1609336"/>
            <a:ext cx="3723354" cy="523220"/>
          </a:xfrm>
          <a:prstGeom prst="rect">
            <a:avLst/>
          </a:prstGeom>
          <a:noFill/>
        </p:spPr>
        <p:txBody>
          <a:bodyPr wrap="square" lIns="91440" tIns="45720" rIns="91440" bIns="45720">
            <a:spAutoFit/>
          </a:bodyPr>
          <a:lstStyle/>
          <a:p>
            <a:pPr algn="ctr"/>
            <a:r>
              <a:rPr lang="en-US" sz="2800" b="1" cap="none" spc="0" dirty="0">
                <a:ln w="6600">
                  <a:solidFill>
                    <a:srgbClr val="FFFF99"/>
                  </a:solidFill>
                  <a:prstDash val="solid"/>
                </a:ln>
                <a:solidFill>
                  <a:schemeClr val="bg1"/>
                </a:solidFill>
                <a:effectLst>
                  <a:outerShdw dist="38100" dir="2700000" algn="tl" rotWithShape="0">
                    <a:schemeClr val="accent2"/>
                  </a:outerShdw>
                </a:effectLst>
              </a:rPr>
              <a:t>Jessica </a:t>
            </a:r>
            <a:r>
              <a:rPr lang="en-US" sz="2800" b="1" cap="none" spc="0" dirty="0" err="1">
                <a:ln w="6600">
                  <a:solidFill>
                    <a:srgbClr val="FFFF99"/>
                  </a:solidFill>
                  <a:prstDash val="solid"/>
                </a:ln>
                <a:solidFill>
                  <a:schemeClr val="bg1"/>
                </a:solidFill>
                <a:effectLst>
                  <a:outerShdw dist="38100" dir="2700000" algn="tl" rotWithShape="0">
                    <a:schemeClr val="accent2"/>
                  </a:outerShdw>
                </a:effectLst>
              </a:rPr>
              <a:t>Corum</a:t>
            </a:r>
            <a:endParaRPr lang="en-US" sz="2800" b="1" cap="none" spc="0" dirty="0">
              <a:ln w="6600">
                <a:solidFill>
                  <a:srgbClr val="FFFF99"/>
                </a:solidFill>
                <a:prstDash val="solid"/>
              </a:ln>
              <a:solidFill>
                <a:schemeClr val="bg1"/>
              </a:solidFill>
              <a:effectLst>
                <a:outerShdw dist="38100" dir="2700000" algn="tl" rotWithShape="0">
                  <a:schemeClr val="accent2"/>
                </a:outerShdw>
              </a:effectLst>
            </a:endParaRPr>
          </a:p>
        </p:txBody>
      </p:sp>
      <p:pic>
        <p:nvPicPr>
          <p:cNvPr id="11" name="Picture 10" descr="Border Warning Hazard · Free vector graphic on Pixaba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30339" y="2836435"/>
            <a:ext cx="5567752" cy="3113553"/>
          </a:xfrm>
          <a:prstGeom prst="rect">
            <a:avLst/>
          </a:prstGeom>
        </p:spPr>
      </p:pic>
      <p:pic>
        <p:nvPicPr>
          <p:cNvPr id="12" name="Picture 11" descr="Border Warning Hazard · Free vector graphic on Pixaba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V="1">
            <a:off x="5526761" y="2914454"/>
            <a:ext cx="5567752" cy="2957515"/>
          </a:xfrm>
          <a:prstGeom prst="rect">
            <a:avLst/>
          </a:prstGeom>
        </p:spPr>
      </p:pic>
    </p:spTree>
    <p:extLst>
      <p:ext uri="{BB962C8B-B14F-4D97-AF65-F5344CB8AC3E}">
        <p14:creationId xmlns:p14="http://schemas.microsoft.com/office/powerpoint/2010/main" val="2281775809"/>
      </p:ext>
    </p:extLst>
  </p:cSld>
  <p:clrMapOvr>
    <a:masterClrMapping/>
  </p:clrMapOvr>
  <mc:AlternateContent xmlns:mc="http://schemas.openxmlformats.org/markup-compatibility/2006" xmlns:p14="http://schemas.microsoft.com/office/powerpoint/2010/main">
    <mc:Choice Requires="p14">
      <p:transition spd="slow" p14:dur="2000" advTm="135701"/>
    </mc:Choice>
    <mc:Fallback xmlns="">
      <p:transition spd="slow" advTm="13570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0664" y="679268"/>
            <a:ext cx="6466114" cy="2129246"/>
          </a:xfrm>
        </p:spPr>
        <p:txBody>
          <a:bodyPr/>
          <a:lstStyle/>
          <a:p>
            <a:r>
              <a:rPr lang="en-US" dirty="0"/>
              <a:t>Participant Path</a:t>
            </a:r>
          </a:p>
        </p:txBody>
      </p:sp>
      <p:pic>
        <p:nvPicPr>
          <p:cNvPr id="5" name="Picture 4" descr="File:Ireland road &lt;strong&gt;sign&lt;/strong&gt; WK 033.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595" y="2090056"/>
            <a:ext cx="4321629" cy="4321629"/>
          </a:xfrm>
          <a:prstGeom prst="rect">
            <a:avLst/>
          </a:prstGeom>
        </p:spPr>
      </p:pic>
    </p:spTree>
    <p:extLst>
      <p:ext uri="{BB962C8B-B14F-4D97-AF65-F5344CB8AC3E}">
        <p14:creationId xmlns:p14="http://schemas.microsoft.com/office/powerpoint/2010/main" val="1182463263"/>
      </p:ext>
    </p:extLst>
  </p:cSld>
  <p:clrMapOvr>
    <a:masterClrMapping/>
  </p:clrMapOvr>
  <mc:AlternateContent xmlns:mc="http://schemas.openxmlformats.org/markup-compatibility/2006" xmlns:p14="http://schemas.microsoft.com/office/powerpoint/2010/main">
    <mc:Choice Requires="p14">
      <p:transition spd="slow" p14:dur="2000" advTm="11709"/>
    </mc:Choice>
    <mc:Fallback xmlns="">
      <p:transition spd="slow" advTm="1170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6754" y="-225342"/>
            <a:ext cx="5891349" cy="2302335"/>
          </a:xfrm>
          <a:prstGeom prst="rect">
            <a:avLst/>
          </a:prstGeom>
        </p:spPr>
        <p:txBody>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endParaRPr lang="en-US" dirty="0"/>
          </a:p>
          <a:p>
            <a:r>
              <a:rPr lang="en-US" dirty="0"/>
              <a:t>Construction Trades Certification Course</a:t>
            </a:r>
          </a:p>
        </p:txBody>
      </p:sp>
      <p:sp>
        <p:nvSpPr>
          <p:cNvPr id="6" name="TextBox 5"/>
          <p:cNvSpPr txBox="1"/>
          <p:nvPr/>
        </p:nvSpPr>
        <p:spPr>
          <a:xfrm>
            <a:off x="548640" y="2257819"/>
            <a:ext cx="4389120" cy="2308324"/>
          </a:xfrm>
          <a:prstGeom prst="rect">
            <a:avLst/>
          </a:prstGeom>
          <a:noFill/>
        </p:spPr>
        <p:txBody>
          <a:bodyPr wrap="square" rtlCol="0">
            <a:spAutoFit/>
          </a:bodyPr>
          <a:lstStyle/>
          <a:p>
            <a:endParaRPr lang="en-US" dirty="0"/>
          </a:p>
          <a:p>
            <a:r>
              <a:rPr lang="en-US" dirty="0"/>
              <a:t>*NCCER (National Center for Construction Education and Research) offering industry-recognized credentials for the construction and maintenance industries. </a:t>
            </a:r>
          </a:p>
          <a:p>
            <a:endParaRPr lang="en-US" dirty="0"/>
          </a:p>
          <a:p>
            <a:endParaRPr lang="en-US" dirty="0"/>
          </a:p>
        </p:txBody>
      </p:sp>
      <p:sp>
        <p:nvSpPr>
          <p:cNvPr id="7" name="Title 1"/>
          <p:cNvSpPr txBox="1">
            <a:spLocks/>
          </p:cNvSpPr>
          <p:nvPr/>
        </p:nvSpPr>
        <p:spPr>
          <a:xfrm>
            <a:off x="251252" y="4616414"/>
            <a:ext cx="5480685" cy="1609344"/>
          </a:xfrm>
          <a:prstGeom prst="rect">
            <a:avLst/>
          </a:prstGeom>
        </p:spPr>
        <p:txBody>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Class B CDL Course</a:t>
            </a:r>
          </a:p>
          <a:p>
            <a:r>
              <a:rPr lang="en-US" sz="1800" dirty="0"/>
              <a:t>      *Class B </a:t>
            </a:r>
            <a:r>
              <a:rPr lang="en-US" sz="1800" cap="none" dirty="0"/>
              <a:t>Commercial Drivers License</a:t>
            </a:r>
            <a:endParaRPr lang="en-US" sz="1800" dirty="0"/>
          </a:p>
          <a:p>
            <a:endParaRPr lang="en-US" dirty="0"/>
          </a:p>
        </p:txBody>
      </p:sp>
      <p:pic>
        <p:nvPicPr>
          <p:cNvPr id="10" name="Picture 9" descr="Articulated &lt;strong&gt;Dump Truck&lt;/strong&gt; | Rock &lt;strong&gt;Truck&lt;/strong&gt; | 410E | John Deere U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6434" y="820905"/>
            <a:ext cx="6392460" cy="4600181"/>
          </a:xfrm>
          <a:prstGeom prst="rect">
            <a:avLst/>
          </a:prstGeom>
        </p:spPr>
      </p:pic>
    </p:spTree>
    <p:custDataLst>
      <p:tags r:id="rId1"/>
    </p:custDataLst>
    <p:extLst>
      <p:ext uri="{BB962C8B-B14F-4D97-AF65-F5344CB8AC3E}">
        <p14:creationId xmlns:p14="http://schemas.microsoft.com/office/powerpoint/2010/main" val="3863858517"/>
      </p:ext>
    </p:extLst>
  </p:cSld>
  <p:clrMapOvr>
    <a:masterClrMapping/>
  </p:clrMapOvr>
  <mc:AlternateContent xmlns:mc="http://schemas.openxmlformats.org/markup-compatibility/2006" xmlns:p14="http://schemas.microsoft.com/office/powerpoint/2010/main">
    <mc:Choice Requires="p14">
      <p:transition spd="slow" p14:dur="2000" advTm="96165"/>
    </mc:Choice>
    <mc:Fallback xmlns="">
      <p:transition spd="slow" advTm="961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6475" y="200258"/>
            <a:ext cx="12192000" cy="1609344"/>
          </a:xfrm>
        </p:spPr>
        <p:txBody>
          <a:bodyPr/>
          <a:lstStyle/>
          <a:p>
            <a:r>
              <a:rPr lang="en-US" dirty="0"/>
              <a:t>Path of Class B CDL Student</a:t>
            </a:r>
          </a:p>
        </p:txBody>
      </p:sp>
      <p:sp>
        <p:nvSpPr>
          <p:cNvPr id="7" name="TextBox 6"/>
          <p:cNvSpPr txBox="1"/>
          <p:nvPr/>
        </p:nvSpPr>
        <p:spPr>
          <a:xfrm>
            <a:off x="371475" y="2471059"/>
            <a:ext cx="3534319" cy="3139321"/>
          </a:xfrm>
          <a:prstGeom prst="rect">
            <a:avLst/>
          </a:prstGeom>
          <a:noFill/>
        </p:spPr>
        <p:txBody>
          <a:bodyPr wrap="square" rtlCol="0">
            <a:spAutoFit/>
          </a:bodyPr>
          <a:lstStyle/>
          <a:p>
            <a:endParaRPr lang="en-US" dirty="0"/>
          </a:p>
          <a:p>
            <a:r>
              <a:rPr lang="en-US" dirty="0"/>
              <a:t>Before Class Starts:</a:t>
            </a:r>
          </a:p>
          <a:p>
            <a:endParaRPr lang="en-US" dirty="0"/>
          </a:p>
          <a:p>
            <a:r>
              <a:rPr lang="en-US" dirty="0"/>
              <a:t>*Recruiter Involvement</a:t>
            </a:r>
          </a:p>
          <a:p>
            <a:endParaRPr lang="en-US" dirty="0"/>
          </a:p>
          <a:p>
            <a:r>
              <a:rPr lang="en-US" dirty="0"/>
              <a:t>*Obtain permit</a:t>
            </a:r>
          </a:p>
          <a:p>
            <a:endParaRPr lang="en-US" dirty="0"/>
          </a:p>
          <a:p>
            <a:r>
              <a:rPr lang="en-US" dirty="0"/>
              <a:t>*DOT physical examination</a:t>
            </a:r>
          </a:p>
          <a:p>
            <a:endParaRPr lang="en-US" dirty="0"/>
          </a:p>
          <a:p>
            <a:r>
              <a:rPr lang="en-US" dirty="0"/>
              <a:t>*Drug Screening</a:t>
            </a:r>
          </a:p>
          <a:p>
            <a:endParaRPr lang="en-US" dirty="0"/>
          </a:p>
        </p:txBody>
      </p:sp>
      <p:pic>
        <p:nvPicPr>
          <p:cNvPr id="3" name="Picture 2" descr="&lt;strong&gt;Silhouette&lt;/strong&gt; PNG Transparent &lt;strong&gt;Silhouette&lt;/strong&gt;.PNG Images. | PlusPNG"/>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7223760" y="1809602"/>
            <a:ext cx="4876800" cy="4876800"/>
          </a:xfrm>
          <a:prstGeom prst="rect">
            <a:avLst/>
          </a:prstGeom>
        </p:spPr>
      </p:pic>
    </p:spTree>
    <p:custDataLst>
      <p:tags r:id="rId1"/>
    </p:custDataLst>
    <p:extLst>
      <p:ext uri="{BB962C8B-B14F-4D97-AF65-F5344CB8AC3E}">
        <p14:creationId xmlns:p14="http://schemas.microsoft.com/office/powerpoint/2010/main" val="120757564"/>
      </p:ext>
    </p:extLst>
  </p:cSld>
  <p:clrMapOvr>
    <a:masterClrMapping/>
  </p:clrMapOvr>
  <mc:AlternateContent xmlns:mc="http://schemas.openxmlformats.org/markup-compatibility/2006" xmlns:p14="http://schemas.microsoft.com/office/powerpoint/2010/main">
    <mc:Choice Requires="p14">
      <p:transition spd="slow" p14:dur="2000" advTm="118486"/>
    </mc:Choice>
    <mc:Fallback xmlns="">
      <p:transition spd="slow" advTm="1184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5|40.8|29.5"/>
</p:tagLst>
</file>

<file path=ppt/tags/tag2.xml><?xml version="1.0" encoding="utf-8"?>
<p:tagLst xmlns:a="http://schemas.openxmlformats.org/drawingml/2006/main" xmlns:r="http://schemas.openxmlformats.org/officeDocument/2006/relationships" xmlns:p="http://schemas.openxmlformats.org/presentationml/2006/main">
  <p:tag name="TIMING" val="|33.8|0.8"/>
</p:tagLst>
</file>

<file path=ppt/tags/tag3.xml><?xml version="1.0" encoding="utf-8"?>
<p:tagLst xmlns:a="http://schemas.openxmlformats.org/drawingml/2006/main" xmlns:r="http://schemas.openxmlformats.org/officeDocument/2006/relationships" xmlns:p="http://schemas.openxmlformats.org/presentationml/2006/main">
  <p:tag name="TIMING" val="|37.5|13.9|31.7"/>
</p:tagLst>
</file>

<file path=ppt/tags/tag4.xml><?xml version="1.0" encoding="utf-8"?>
<p:tagLst xmlns:a="http://schemas.openxmlformats.org/drawingml/2006/main" xmlns:r="http://schemas.openxmlformats.org/officeDocument/2006/relationships" xmlns:p="http://schemas.openxmlformats.org/presentationml/2006/main">
  <p:tag name="TIMING" val="|6.8|14.4|46.1|38.6|0.7|1.7|1.6|42.2|1.2|32|26.5|7.8|1.1|1"/>
</p:tagLst>
</file>

<file path=ppt/tags/tag5.xml><?xml version="1.0" encoding="utf-8"?>
<p:tagLst xmlns:a="http://schemas.openxmlformats.org/drawingml/2006/main" xmlns:r="http://schemas.openxmlformats.org/officeDocument/2006/relationships" xmlns:p="http://schemas.openxmlformats.org/presentationml/2006/main">
  <p:tag name="TIMING" val="|1.1|0.6|52.3|40.3"/>
</p:tagLst>
</file>

<file path=ppt/tags/tag6.xml><?xml version="1.0" encoding="utf-8"?>
<p:tagLst xmlns:a="http://schemas.openxmlformats.org/drawingml/2006/main" xmlns:r="http://schemas.openxmlformats.org/officeDocument/2006/relationships" xmlns:p="http://schemas.openxmlformats.org/presentationml/2006/main">
  <p:tag name="TIMING" val="|0.4|0.2|0.4"/>
</p:tagLst>
</file>

<file path=ppt/tags/tag7.xml><?xml version="1.0" encoding="utf-8"?>
<p:tagLst xmlns:a="http://schemas.openxmlformats.org/drawingml/2006/main" xmlns:r="http://schemas.openxmlformats.org/officeDocument/2006/relationships" xmlns:p="http://schemas.openxmlformats.org/presentationml/2006/main">
  <p:tag name="TIMING" val="|0.8|1"/>
</p:tagLst>
</file>

<file path=ppt/tags/tag8.xml><?xml version="1.0" encoding="utf-8"?>
<p:tagLst xmlns:a="http://schemas.openxmlformats.org/drawingml/2006/main" xmlns:r="http://schemas.openxmlformats.org/officeDocument/2006/relationships" xmlns:p="http://schemas.openxmlformats.org/presentationml/2006/main">
  <p:tag name="TIMING" val="|9.6|59.1|39.7|3.9|50.1"/>
</p:tagLst>
</file>

<file path=ppt/tags/tag9.xml><?xml version="1.0" encoding="utf-8"?>
<p:tagLst xmlns:a="http://schemas.openxmlformats.org/drawingml/2006/main" xmlns:r="http://schemas.openxmlformats.org/officeDocument/2006/relationships" xmlns:p="http://schemas.openxmlformats.org/presentationml/2006/main">
  <p:tag name="TIMING" val="|0.7|0.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D25DA7EFABEF439271A3FD99786188" ma:contentTypeVersion="14" ma:contentTypeDescription="Create a new document." ma:contentTypeScope="" ma:versionID="83f5729b119d806f3c9f0b5b27ae4897">
  <xsd:schema xmlns:xsd="http://www.w3.org/2001/XMLSchema" xmlns:xs="http://www.w3.org/2001/XMLSchema" xmlns:p="http://schemas.microsoft.com/office/2006/metadata/properties" xmlns:ns2="9d708fe1-499a-404b-8760-7fadc8efcb04" xmlns:ns3="0ea9a507-3a85-4b04-86ce-1835e911386e" targetNamespace="http://schemas.microsoft.com/office/2006/metadata/properties" ma:root="true" ma:fieldsID="5f94c4f7a8e175909b42d24fc7561050" ns2:_="" ns3:_="">
    <xsd:import namespace="9d708fe1-499a-404b-8760-7fadc8efcb04"/>
    <xsd:import namespace="0ea9a507-3a85-4b04-86ce-1835e911386e"/>
    <xsd:element name="properties">
      <xsd:complexType>
        <xsd:sequence>
          <xsd:element name="documentManagement">
            <xsd:complexType>
              <xsd:all>
                <xsd:element ref="ns2:MediaServiceMetadata" minOccurs="0"/>
                <xsd:element ref="ns2:MediaServiceFastMetadata"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708fe1-499a-404b-8760-7fadc8efcb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a9a507-3a85-4b04-86ce-1835e911386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9d708fe1-499a-404b-8760-7fadc8efcb0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8E2508-9A0A-49D4-90B0-1198CB36AF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708fe1-499a-404b-8760-7fadc8efcb04"/>
    <ds:schemaRef ds:uri="0ea9a507-3a85-4b04-86ce-1835e91138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04D5CE-43D0-4695-998E-52615049382A}">
  <ds:schemaRefs>
    <ds:schemaRef ds:uri="http://www.w3.org/XML/1998/namespace"/>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purl.org/dc/dcmitype/"/>
    <ds:schemaRef ds:uri="9d708fe1-499a-404b-8760-7fadc8efcb04"/>
  </ds:schemaRefs>
</ds:datastoreItem>
</file>

<file path=customXml/itemProps3.xml><?xml version="1.0" encoding="utf-8"?>
<ds:datastoreItem xmlns:ds="http://schemas.openxmlformats.org/officeDocument/2006/customXml" ds:itemID="{B69DC45D-E1A3-4E83-91DC-7C4772B786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Wood Type</Template>
  <TotalTime>11420</TotalTime>
  <Words>1572</Words>
  <Application>Microsoft Office PowerPoint</Application>
  <PresentationFormat>Widescreen</PresentationFormat>
  <Paragraphs>150</Paragraphs>
  <Slides>13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Rockwell</vt:lpstr>
      <vt:lpstr>Rockwell Condensed</vt:lpstr>
      <vt:lpstr>Wingdings</vt:lpstr>
      <vt:lpstr>Wood Type</vt:lpstr>
      <vt:lpstr>Rebuild Your future</vt:lpstr>
      <vt:lpstr>Justice involved</vt:lpstr>
      <vt:lpstr>PowerPoint Presentation</vt:lpstr>
      <vt:lpstr>Rebuild your future Goals</vt:lpstr>
      <vt:lpstr>PowerPoint Presentation</vt:lpstr>
      <vt:lpstr>The dream team: rebuild recruiters</vt:lpstr>
      <vt:lpstr>Participant Path</vt:lpstr>
      <vt:lpstr>PowerPoint Presentation</vt:lpstr>
      <vt:lpstr>Path of Class B CDL Student</vt:lpstr>
      <vt:lpstr>Class B CDL Training</vt:lpstr>
      <vt:lpstr>Construction Delays </vt:lpstr>
      <vt:lpstr>COVID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Keri Allman</dc:creator>
  <cp:lastModifiedBy>Mark Whitney</cp:lastModifiedBy>
  <cp:revision>73</cp:revision>
  <dcterms:created xsi:type="dcterms:W3CDTF">2019-09-26T16:20:22Z</dcterms:created>
  <dcterms:modified xsi:type="dcterms:W3CDTF">2021-10-25T15:56:45Z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0x010100CAD25DA7EFABEF439271A3FD99786188</vt:lpwstr>
  </property>
  <property fmtid="{D5CDD505-2E9C-101B-9397-08002B2CF9AE}" pid="3" name="Order">
    <vt:r8>28284200</vt:r8>
  </property>
</Properties>
</file>