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diagrams/data1.xml" ContentType="application/vnd.openxmlformats-officedocument.drawingml.diagramData+xml"/>
  <Override PartName="/ppt/presentation.xml" ContentType="application/vnd.openxmlformats-officedocument.presentationml.presentation.main+xml"/>
  <Override PartName="/ppt/slides/slide18.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0.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6.xml" ContentType="application/vnd.openxmlformats-officedocument.presentationml.slide+xml"/>
  <Override PartName="/ppt/slides/slide12.xml" ContentType="application/vnd.openxmlformats-officedocument.presentationml.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7.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theme/theme2.xml" ContentType="application/vnd.openxmlformats-officedocument.theme+xml"/>
  <Override PartName="/ppt/notesMasters/notesMaster1.xml" ContentType="application/vnd.openxmlformats-officedocument.presentationml.notesMaster+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56" r:id="rId2"/>
    <p:sldId id="342" r:id="rId3"/>
    <p:sldId id="286" r:id="rId4"/>
    <p:sldId id="326" r:id="rId5"/>
    <p:sldId id="333" r:id="rId6"/>
    <p:sldId id="343" r:id="rId7"/>
    <p:sldId id="332" r:id="rId8"/>
    <p:sldId id="309" r:id="rId9"/>
    <p:sldId id="320" r:id="rId10"/>
    <p:sldId id="338" r:id="rId11"/>
    <p:sldId id="339" r:id="rId12"/>
    <p:sldId id="318" r:id="rId13"/>
    <p:sldId id="340" r:id="rId14"/>
    <p:sldId id="335" r:id="rId15"/>
    <p:sldId id="341" r:id="rId16"/>
    <p:sldId id="300" r:id="rId17"/>
    <p:sldId id="316" r:id="rId18"/>
    <p:sldId id="322" r:id="rId1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6C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2315"/>
    <p:restoredTop sz="94663"/>
  </p:normalViewPr>
  <p:slideViewPr>
    <p:cSldViewPr snapToGrid="0" snapToObjects="1">
      <p:cViewPr varScale="1">
        <p:scale>
          <a:sx n="116" d="100"/>
          <a:sy n="116" d="100"/>
        </p:scale>
        <p:origin x="546" y="108"/>
      </p:cViewPr>
      <p:guideLst/>
    </p:cSldViewPr>
  </p:slideViewPr>
  <p:notesTextViewPr>
    <p:cViewPr>
      <p:scale>
        <a:sx n="1" d="1"/>
        <a:sy n="1" d="1"/>
      </p:scale>
      <p:origin x="0" y="0"/>
    </p:cViewPr>
  </p:notesTextViewPr>
  <p:notesViewPr>
    <p:cSldViewPr snapToGrid="0" snapToObjects="1">
      <p:cViewPr varScale="1">
        <p:scale>
          <a:sx n="87" d="100"/>
          <a:sy n="87"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054FD0-6696-4B6E-9306-9C6B56D53B30}" type="doc">
      <dgm:prSet loTypeId="urn:microsoft.com/office/officeart/2005/8/layout/arrow2" loCatId="process" qsTypeId="urn:microsoft.com/office/officeart/2005/8/quickstyle/simple1" qsCatId="simple" csTypeId="urn:microsoft.com/office/officeart/2005/8/colors/accent1_2" csCatId="accent1" phldr="1"/>
      <dgm:spPr/>
    </dgm:pt>
    <dgm:pt modelId="{8AC602A3-93DC-4877-8B57-1BC5D3705BFE}">
      <dgm:prSet phldrT="[Text]" custT="1"/>
      <dgm:spPr/>
      <dgm:t>
        <a:bodyPr/>
        <a:lstStyle/>
        <a:p>
          <a:pPr algn="ctr">
            <a:lnSpc>
              <a:spcPct val="100000"/>
            </a:lnSpc>
            <a:spcAft>
              <a:spcPts val="0"/>
            </a:spcAft>
          </a:pPr>
          <a:r>
            <a:rPr lang="en-US" sz="1800" b="1" dirty="0" smtClean="0">
              <a:solidFill>
                <a:srgbClr val="00B050"/>
              </a:solidFill>
            </a:rPr>
            <a:t>Foundation</a:t>
          </a:r>
        </a:p>
        <a:p>
          <a:pPr algn="ctr">
            <a:lnSpc>
              <a:spcPct val="100000"/>
            </a:lnSpc>
            <a:spcAft>
              <a:spcPts val="0"/>
            </a:spcAft>
          </a:pPr>
          <a:r>
            <a:rPr lang="en-US" sz="1800" b="1" i="1" dirty="0" smtClean="0">
              <a:solidFill>
                <a:srgbClr val="00B050"/>
              </a:solidFill>
            </a:rPr>
            <a:t>(1.0 – 3.9 GE)</a:t>
          </a:r>
          <a:endParaRPr lang="en-US" sz="1800" b="1" i="1" dirty="0">
            <a:solidFill>
              <a:srgbClr val="00B050"/>
            </a:solidFill>
          </a:endParaRPr>
        </a:p>
      </dgm:t>
    </dgm:pt>
    <dgm:pt modelId="{815A217D-9E17-4F61-95DE-CA548B885BD1}" type="parTrans" cxnId="{8C784BB4-2960-45C0-A1B8-545E6B2E5631}">
      <dgm:prSet/>
      <dgm:spPr/>
      <dgm:t>
        <a:bodyPr/>
        <a:lstStyle/>
        <a:p>
          <a:endParaRPr lang="en-US"/>
        </a:p>
      </dgm:t>
    </dgm:pt>
    <dgm:pt modelId="{4C78114A-E429-46BE-A7EF-F8582E691549}" type="sibTrans" cxnId="{8C784BB4-2960-45C0-A1B8-545E6B2E5631}">
      <dgm:prSet/>
      <dgm:spPr/>
      <dgm:t>
        <a:bodyPr/>
        <a:lstStyle/>
        <a:p>
          <a:endParaRPr lang="en-US"/>
        </a:p>
      </dgm:t>
    </dgm:pt>
    <dgm:pt modelId="{80ED4E5E-57FF-45F9-94B5-2F66A2878B2A}">
      <dgm:prSet phldrT="[Text]" custT="1"/>
      <dgm:spPr/>
      <dgm:t>
        <a:bodyPr/>
        <a:lstStyle/>
        <a:p>
          <a:pPr algn="ctr">
            <a:lnSpc>
              <a:spcPct val="100000"/>
            </a:lnSpc>
            <a:spcAft>
              <a:spcPts val="0"/>
            </a:spcAft>
          </a:pPr>
          <a:r>
            <a:rPr lang="en-US" sz="1800" b="1" dirty="0" smtClean="0">
              <a:solidFill>
                <a:schemeClr val="accent6"/>
              </a:solidFill>
            </a:rPr>
            <a:t>Bridge</a:t>
          </a:r>
        </a:p>
        <a:p>
          <a:pPr algn="ctr">
            <a:lnSpc>
              <a:spcPct val="100000"/>
            </a:lnSpc>
            <a:spcAft>
              <a:spcPts val="0"/>
            </a:spcAft>
          </a:pPr>
          <a:r>
            <a:rPr lang="en-US" sz="1800" b="1" i="1" dirty="0" smtClean="0">
              <a:solidFill>
                <a:schemeClr val="accent6"/>
              </a:solidFill>
            </a:rPr>
            <a:t>(4.0 – 5.9 GE)</a:t>
          </a:r>
          <a:endParaRPr lang="en-US" sz="1800" b="1" i="1" dirty="0">
            <a:solidFill>
              <a:schemeClr val="accent6"/>
            </a:solidFill>
          </a:endParaRPr>
        </a:p>
      </dgm:t>
    </dgm:pt>
    <dgm:pt modelId="{49D056A0-BB57-4C92-AB83-AE040715DA4A}" type="parTrans" cxnId="{359EAEED-17FB-4318-A2B6-891491A81D78}">
      <dgm:prSet/>
      <dgm:spPr/>
      <dgm:t>
        <a:bodyPr/>
        <a:lstStyle/>
        <a:p>
          <a:endParaRPr lang="en-US"/>
        </a:p>
      </dgm:t>
    </dgm:pt>
    <dgm:pt modelId="{135717D3-F858-4AC5-BB66-D6FA84677819}" type="sibTrans" cxnId="{359EAEED-17FB-4318-A2B6-891491A81D78}">
      <dgm:prSet/>
      <dgm:spPr/>
      <dgm:t>
        <a:bodyPr/>
        <a:lstStyle/>
        <a:p>
          <a:endParaRPr lang="en-US"/>
        </a:p>
      </dgm:t>
    </dgm:pt>
    <dgm:pt modelId="{B211C4E3-D051-4DE4-853B-7FB4C964699E}">
      <dgm:prSet phldrT="[Text]" custT="1"/>
      <dgm:spPr/>
      <dgm:t>
        <a:bodyPr/>
        <a:lstStyle/>
        <a:p>
          <a:pPr algn="ctr">
            <a:lnSpc>
              <a:spcPct val="100000"/>
            </a:lnSpc>
            <a:spcAft>
              <a:spcPts val="0"/>
            </a:spcAft>
          </a:pPr>
          <a:r>
            <a:rPr lang="en-US" sz="1800" b="1" dirty="0" smtClean="0">
              <a:solidFill>
                <a:srgbClr val="FF0000"/>
              </a:solidFill>
            </a:rPr>
            <a:t>MIBEST/IET</a:t>
          </a:r>
        </a:p>
        <a:p>
          <a:pPr algn="ctr">
            <a:lnSpc>
              <a:spcPct val="100000"/>
            </a:lnSpc>
            <a:spcAft>
              <a:spcPts val="0"/>
            </a:spcAft>
          </a:pPr>
          <a:r>
            <a:rPr lang="en-US" sz="1800" b="1" i="1" dirty="0" smtClean="0">
              <a:solidFill>
                <a:srgbClr val="FF0000"/>
              </a:solidFill>
            </a:rPr>
            <a:t>(6.8 – 8.9 GE)</a:t>
          </a:r>
          <a:endParaRPr lang="en-US" sz="1800" b="1" i="1" dirty="0">
            <a:solidFill>
              <a:srgbClr val="FF0000"/>
            </a:solidFill>
          </a:endParaRPr>
        </a:p>
      </dgm:t>
    </dgm:pt>
    <dgm:pt modelId="{CDF0164C-404D-40ED-A286-DBE27F2B4CD8}" type="parTrans" cxnId="{6D3CAB7B-81EB-4279-9ED6-9A739DE7A6B9}">
      <dgm:prSet/>
      <dgm:spPr/>
      <dgm:t>
        <a:bodyPr/>
        <a:lstStyle/>
        <a:p>
          <a:endParaRPr lang="en-US"/>
        </a:p>
      </dgm:t>
    </dgm:pt>
    <dgm:pt modelId="{EAF1787B-2D4D-4D2B-BA22-6F834E1315B1}" type="sibTrans" cxnId="{6D3CAB7B-81EB-4279-9ED6-9A739DE7A6B9}">
      <dgm:prSet/>
      <dgm:spPr/>
      <dgm:t>
        <a:bodyPr/>
        <a:lstStyle/>
        <a:p>
          <a:endParaRPr lang="en-US"/>
        </a:p>
      </dgm:t>
    </dgm:pt>
    <dgm:pt modelId="{AEFAFF72-A339-4661-900A-805D3F2323F2}" type="pres">
      <dgm:prSet presAssocID="{97054FD0-6696-4B6E-9306-9C6B56D53B30}" presName="arrowDiagram" presStyleCnt="0">
        <dgm:presLayoutVars>
          <dgm:chMax val="5"/>
          <dgm:dir/>
          <dgm:resizeHandles val="exact"/>
        </dgm:presLayoutVars>
      </dgm:prSet>
      <dgm:spPr/>
    </dgm:pt>
    <dgm:pt modelId="{C3EC56F2-71BD-48CB-A012-45CF43B3A5E4}" type="pres">
      <dgm:prSet presAssocID="{97054FD0-6696-4B6E-9306-9C6B56D53B30}" presName="arrow" presStyleLbl="bgShp" presStyleIdx="0" presStyleCnt="1" custScaleX="95396" custLinFactNeighborX="-16068" custLinFactNeighborY="-3904"/>
      <dgm:spPr>
        <a:solidFill>
          <a:schemeClr val="tx2">
            <a:lumMod val="25000"/>
            <a:lumOff val="75000"/>
          </a:schemeClr>
        </a:solidFill>
      </dgm:spPr>
    </dgm:pt>
    <dgm:pt modelId="{1EDE8BF3-7A41-4451-9AA1-04331C37F67B}" type="pres">
      <dgm:prSet presAssocID="{97054FD0-6696-4B6E-9306-9C6B56D53B30}" presName="arrowDiagram3" presStyleCnt="0"/>
      <dgm:spPr/>
    </dgm:pt>
    <dgm:pt modelId="{10FF6CE7-2727-475B-B9FE-A4E7852AD775}" type="pres">
      <dgm:prSet presAssocID="{8AC602A3-93DC-4877-8B57-1BC5D3705BFE}" presName="bullet3a" presStyleLbl="node1" presStyleIdx="0" presStyleCnt="3" custLinFactX="-100000" custLinFactNeighborX="-146350" custLinFactNeighborY="89287"/>
      <dgm:spPr/>
    </dgm:pt>
    <dgm:pt modelId="{D8B86811-7793-4493-9904-C72D58AA8D76}" type="pres">
      <dgm:prSet presAssocID="{8AC602A3-93DC-4877-8B57-1BC5D3705BFE}" presName="textBox3a" presStyleLbl="revTx" presStyleIdx="0" presStyleCnt="3" custScaleY="48670" custLinFactNeighborX="-59778" custLinFactNeighborY="-2636">
        <dgm:presLayoutVars>
          <dgm:bulletEnabled val="1"/>
        </dgm:presLayoutVars>
      </dgm:prSet>
      <dgm:spPr/>
      <dgm:t>
        <a:bodyPr/>
        <a:lstStyle/>
        <a:p>
          <a:endParaRPr lang="en-US"/>
        </a:p>
      </dgm:t>
    </dgm:pt>
    <dgm:pt modelId="{C3A102D1-57E1-4B7F-AF31-5CC81020DDCD}" type="pres">
      <dgm:prSet presAssocID="{80ED4E5E-57FF-45F9-94B5-2F66A2878B2A}" presName="bullet3b" presStyleLbl="node1" presStyleIdx="1" presStyleCnt="3" custLinFactX="-64595" custLinFactY="36693" custLinFactNeighborX="-100000" custLinFactNeighborY="100000"/>
      <dgm:spPr/>
    </dgm:pt>
    <dgm:pt modelId="{737CEE81-E73D-4B72-88F6-F6E6D9F8BCC7}" type="pres">
      <dgm:prSet presAssocID="{80ED4E5E-57FF-45F9-94B5-2F66A2878B2A}" presName="textBox3b" presStyleLbl="revTx" presStyleIdx="1" presStyleCnt="3" custAng="10800000" custFlipVert="1" custScaleX="109294" custScaleY="18392" custLinFactNeighborX="-65573" custLinFactNeighborY="-14373">
        <dgm:presLayoutVars>
          <dgm:bulletEnabled val="1"/>
        </dgm:presLayoutVars>
      </dgm:prSet>
      <dgm:spPr/>
      <dgm:t>
        <a:bodyPr/>
        <a:lstStyle/>
        <a:p>
          <a:endParaRPr lang="en-US"/>
        </a:p>
      </dgm:t>
    </dgm:pt>
    <dgm:pt modelId="{C133340C-DE0D-485C-9833-3724D62FEFB3}" type="pres">
      <dgm:prSet presAssocID="{B211C4E3-D051-4DE4-853B-7FB4C964699E}" presName="bullet3c" presStyleLbl="node1" presStyleIdx="2" presStyleCnt="3" custLinFactX="-58668" custLinFactY="68466" custLinFactNeighborX="-100000" custLinFactNeighborY="100000"/>
      <dgm:spPr/>
    </dgm:pt>
    <dgm:pt modelId="{C1AF8233-CD5C-4FB2-8DEB-DF7A0D79B418}" type="pres">
      <dgm:prSet presAssocID="{B211C4E3-D051-4DE4-853B-7FB4C964699E}" presName="textBox3c" presStyleLbl="revTx" presStyleIdx="2" presStyleCnt="3" custAng="10800000" custFlipVert="1" custScaleX="102735" custScaleY="33332" custLinFactNeighborX="-86563" custLinFactNeighborY="-1255">
        <dgm:presLayoutVars>
          <dgm:bulletEnabled val="1"/>
        </dgm:presLayoutVars>
      </dgm:prSet>
      <dgm:spPr/>
      <dgm:t>
        <a:bodyPr/>
        <a:lstStyle/>
        <a:p>
          <a:endParaRPr lang="en-US"/>
        </a:p>
      </dgm:t>
    </dgm:pt>
  </dgm:ptLst>
  <dgm:cxnLst>
    <dgm:cxn modelId="{6D3CAB7B-81EB-4279-9ED6-9A739DE7A6B9}" srcId="{97054FD0-6696-4B6E-9306-9C6B56D53B30}" destId="{B211C4E3-D051-4DE4-853B-7FB4C964699E}" srcOrd="2" destOrd="0" parTransId="{CDF0164C-404D-40ED-A286-DBE27F2B4CD8}" sibTransId="{EAF1787B-2D4D-4D2B-BA22-6F834E1315B1}"/>
    <dgm:cxn modelId="{359EAEED-17FB-4318-A2B6-891491A81D78}" srcId="{97054FD0-6696-4B6E-9306-9C6B56D53B30}" destId="{80ED4E5E-57FF-45F9-94B5-2F66A2878B2A}" srcOrd="1" destOrd="0" parTransId="{49D056A0-BB57-4C92-AB83-AE040715DA4A}" sibTransId="{135717D3-F858-4AC5-BB66-D6FA84677819}"/>
    <dgm:cxn modelId="{56E55DE6-C5CA-4CA7-9656-4DA72F1DCBFE}" type="presOf" srcId="{B211C4E3-D051-4DE4-853B-7FB4C964699E}" destId="{C1AF8233-CD5C-4FB2-8DEB-DF7A0D79B418}" srcOrd="0" destOrd="0" presId="urn:microsoft.com/office/officeart/2005/8/layout/arrow2"/>
    <dgm:cxn modelId="{90BF474D-07E1-4D5C-BBF1-5D0CDDF7ECD3}" type="presOf" srcId="{97054FD0-6696-4B6E-9306-9C6B56D53B30}" destId="{AEFAFF72-A339-4661-900A-805D3F2323F2}" srcOrd="0" destOrd="0" presId="urn:microsoft.com/office/officeart/2005/8/layout/arrow2"/>
    <dgm:cxn modelId="{0687A520-0033-4DA7-A41F-71FDDB88CED3}" type="presOf" srcId="{8AC602A3-93DC-4877-8B57-1BC5D3705BFE}" destId="{D8B86811-7793-4493-9904-C72D58AA8D76}" srcOrd="0" destOrd="0" presId="urn:microsoft.com/office/officeart/2005/8/layout/arrow2"/>
    <dgm:cxn modelId="{465AFCD7-1213-485C-95F2-881DE6EBD8D1}" type="presOf" srcId="{80ED4E5E-57FF-45F9-94B5-2F66A2878B2A}" destId="{737CEE81-E73D-4B72-88F6-F6E6D9F8BCC7}" srcOrd="0" destOrd="0" presId="urn:microsoft.com/office/officeart/2005/8/layout/arrow2"/>
    <dgm:cxn modelId="{8C784BB4-2960-45C0-A1B8-545E6B2E5631}" srcId="{97054FD0-6696-4B6E-9306-9C6B56D53B30}" destId="{8AC602A3-93DC-4877-8B57-1BC5D3705BFE}" srcOrd="0" destOrd="0" parTransId="{815A217D-9E17-4F61-95DE-CA548B885BD1}" sibTransId="{4C78114A-E429-46BE-A7EF-F8582E691549}"/>
    <dgm:cxn modelId="{E002D5CB-4372-4435-A961-75395B67F9ED}" type="presParOf" srcId="{AEFAFF72-A339-4661-900A-805D3F2323F2}" destId="{C3EC56F2-71BD-48CB-A012-45CF43B3A5E4}" srcOrd="0" destOrd="0" presId="urn:microsoft.com/office/officeart/2005/8/layout/arrow2"/>
    <dgm:cxn modelId="{9D7E4354-570D-4236-B6A5-4CCC319972A3}" type="presParOf" srcId="{AEFAFF72-A339-4661-900A-805D3F2323F2}" destId="{1EDE8BF3-7A41-4451-9AA1-04331C37F67B}" srcOrd="1" destOrd="0" presId="urn:microsoft.com/office/officeart/2005/8/layout/arrow2"/>
    <dgm:cxn modelId="{D6650FE1-0400-44F5-875B-C0D62EC60F66}" type="presParOf" srcId="{1EDE8BF3-7A41-4451-9AA1-04331C37F67B}" destId="{10FF6CE7-2727-475B-B9FE-A4E7852AD775}" srcOrd="0" destOrd="0" presId="urn:microsoft.com/office/officeart/2005/8/layout/arrow2"/>
    <dgm:cxn modelId="{F8253E87-2E62-499E-8D63-65DEF51BD5B1}" type="presParOf" srcId="{1EDE8BF3-7A41-4451-9AA1-04331C37F67B}" destId="{D8B86811-7793-4493-9904-C72D58AA8D76}" srcOrd="1" destOrd="0" presId="urn:microsoft.com/office/officeart/2005/8/layout/arrow2"/>
    <dgm:cxn modelId="{DF8A3730-ADDC-4522-908D-4F0BF17FB19E}" type="presParOf" srcId="{1EDE8BF3-7A41-4451-9AA1-04331C37F67B}" destId="{C3A102D1-57E1-4B7F-AF31-5CC81020DDCD}" srcOrd="2" destOrd="0" presId="urn:microsoft.com/office/officeart/2005/8/layout/arrow2"/>
    <dgm:cxn modelId="{83111DDF-4E9F-42DA-BA26-58A36A7040E1}" type="presParOf" srcId="{1EDE8BF3-7A41-4451-9AA1-04331C37F67B}" destId="{737CEE81-E73D-4B72-88F6-F6E6D9F8BCC7}" srcOrd="3" destOrd="0" presId="urn:microsoft.com/office/officeart/2005/8/layout/arrow2"/>
    <dgm:cxn modelId="{1BF0DECF-F73B-417A-93C1-765F8B0F67DC}" type="presParOf" srcId="{1EDE8BF3-7A41-4451-9AA1-04331C37F67B}" destId="{C133340C-DE0D-485C-9833-3724D62FEFB3}" srcOrd="4" destOrd="0" presId="urn:microsoft.com/office/officeart/2005/8/layout/arrow2"/>
    <dgm:cxn modelId="{1C5EFAF5-6FCE-4C4E-AFC5-6BBD7E4A04DC}" type="presParOf" srcId="{1EDE8BF3-7A41-4451-9AA1-04331C37F67B}" destId="{C1AF8233-CD5C-4FB2-8DEB-DF7A0D79B418}"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C56F2-71BD-48CB-A012-45CF43B3A5E4}">
      <dsp:nvSpPr>
        <dsp:cNvPr id="0" name=""/>
        <dsp:cNvSpPr/>
      </dsp:nvSpPr>
      <dsp:spPr>
        <a:xfrm>
          <a:off x="0" y="0"/>
          <a:ext cx="6692154" cy="4384457"/>
        </a:xfrm>
        <a:prstGeom prst="swooshArrow">
          <a:avLst>
            <a:gd name="adj1" fmla="val 25000"/>
            <a:gd name="adj2" fmla="val 25000"/>
          </a:avLst>
        </a:prstGeom>
        <a:solidFill>
          <a:schemeClr val="tx2">
            <a:lumMod val="25000"/>
            <a:lumOff val="75000"/>
          </a:schemeClr>
        </a:solidFill>
        <a:ln>
          <a:noFill/>
        </a:ln>
        <a:effectLst/>
      </dsp:spPr>
      <dsp:style>
        <a:lnRef idx="0">
          <a:scrgbClr r="0" g="0" b="0"/>
        </a:lnRef>
        <a:fillRef idx="1">
          <a:scrgbClr r="0" g="0" b="0"/>
        </a:fillRef>
        <a:effectRef idx="0">
          <a:scrgbClr r="0" g="0" b="0"/>
        </a:effectRef>
        <a:fontRef idx="minor"/>
      </dsp:style>
    </dsp:sp>
    <dsp:sp modelId="{10FF6CE7-2727-475B-B9FE-A4E7852AD775}">
      <dsp:nvSpPr>
        <dsp:cNvPr id="0" name=""/>
        <dsp:cNvSpPr/>
      </dsp:nvSpPr>
      <dsp:spPr>
        <a:xfrm>
          <a:off x="1242741" y="3189005"/>
          <a:ext cx="182393" cy="18239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B86811-7793-4493-9904-C72D58AA8D76}">
      <dsp:nvSpPr>
        <dsp:cNvPr id="0" name=""/>
        <dsp:cNvSpPr/>
      </dsp:nvSpPr>
      <dsp:spPr>
        <a:xfrm>
          <a:off x="806177" y="3409151"/>
          <a:ext cx="1634525" cy="61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646" tIns="0" rIns="0" bIns="0" numCol="1" spcCol="1270" anchor="t" anchorCtr="0">
          <a:noAutofit/>
        </a:bodyPr>
        <a:lstStyle/>
        <a:p>
          <a:pPr lvl="0" algn="ctr" defTabSz="800100">
            <a:lnSpc>
              <a:spcPct val="100000"/>
            </a:lnSpc>
            <a:spcBef>
              <a:spcPct val="0"/>
            </a:spcBef>
            <a:spcAft>
              <a:spcPts val="0"/>
            </a:spcAft>
          </a:pPr>
          <a:r>
            <a:rPr lang="en-US" sz="1800" b="1" kern="1200" dirty="0" smtClean="0">
              <a:solidFill>
                <a:srgbClr val="00B050"/>
              </a:solidFill>
            </a:rPr>
            <a:t>Foundation</a:t>
          </a:r>
        </a:p>
        <a:p>
          <a:pPr lvl="0" algn="ctr" defTabSz="800100">
            <a:lnSpc>
              <a:spcPct val="100000"/>
            </a:lnSpc>
            <a:spcBef>
              <a:spcPct val="0"/>
            </a:spcBef>
            <a:spcAft>
              <a:spcPts val="0"/>
            </a:spcAft>
          </a:pPr>
          <a:r>
            <a:rPr lang="en-US" sz="1800" b="1" i="1" kern="1200" dirty="0" smtClean="0">
              <a:solidFill>
                <a:srgbClr val="00B050"/>
              </a:solidFill>
            </a:rPr>
            <a:t>(1.0 – 3.9 GE)</a:t>
          </a:r>
          <a:endParaRPr lang="en-US" sz="1800" b="1" i="1" kern="1200" dirty="0">
            <a:solidFill>
              <a:srgbClr val="00B050"/>
            </a:solidFill>
          </a:endParaRPr>
        </a:p>
      </dsp:txBody>
      <dsp:txXfrm>
        <a:off x="806177" y="3409151"/>
        <a:ext cx="1634525" cy="616701"/>
      </dsp:txXfrm>
    </dsp:sp>
    <dsp:sp modelId="{C3A102D1-57E1-4B7F-AF31-5CC81020DDCD}">
      <dsp:nvSpPr>
        <dsp:cNvPr id="0" name=""/>
        <dsp:cNvSpPr/>
      </dsp:nvSpPr>
      <dsp:spPr>
        <a:xfrm>
          <a:off x="2759352" y="2285148"/>
          <a:ext cx="329711" cy="32971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7CEE81-E73D-4B72-88F6-F6E6D9F8BCC7}">
      <dsp:nvSpPr>
        <dsp:cNvPr id="0" name=""/>
        <dsp:cNvSpPr/>
      </dsp:nvSpPr>
      <dsp:spPr>
        <a:xfrm rot="10800000" flipV="1">
          <a:off x="2284649" y="2629729"/>
          <a:ext cx="1840108" cy="438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707" tIns="0" rIns="0" bIns="0" numCol="1" spcCol="1270" anchor="t" anchorCtr="0">
          <a:noAutofit/>
        </a:bodyPr>
        <a:lstStyle/>
        <a:p>
          <a:pPr lvl="0" algn="ctr" defTabSz="800100">
            <a:lnSpc>
              <a:spcPct val="100000"/>
            </a:lnSpc>
            <a:spcBef>
              <a:spcPct val="0"/>
            </a:spcBef>
            <a:spcAft>
              <a:spcPts val="0"/>
            </a:spcAft>
          </a:pPr>
          <a:r>
            <a:rPr lang="en-US" sz="1800" b="1" kern="1200" dirty="0" smtClean="0">
              <a:solidFill>
                <a:schemeClr val="accent6"/>
              </a:solidFill>
            </a:rPr>
            <a:t>Bridge</a:t>
          </a:r>
        </a:p>
        <a:p>
          <a:pPr lvl="0" algn="ctr" defTabSz="800100">
            <a:lnSpc>
              <a:spcPct val="100000"/>
            </a:lnSpc>
            <a:spcBef>
              <a:spcPct val="0"/>
            </a:spcBef>
            <a:spcAft>
              <a:spcPts val="0"/>
            </a:spcAft>
          </a:pPr>
          <a:r>
            <a:rPr lang="en-US" sz="1800" b="1" i="1" kern="1200" dirty="0" smtClean="0">
              <a:solidFill>
                <a:schemeClr val="accent6"/>
              </a:solidFill>
            </a:rPr>
            <a:t>(4.0 – 5.9 GE)</a:t>
          </a:r>
          <a:endParaRPr lang="en-US" sz="1800" b="1" i="1" kern="1200" dirty="0">
            <a:solidFill>
              <a:schemeClr val="accent6"/>
            </a:solidFill>
          </a:endParaRPr>
        </a:p>
      </dsp:txBody>
      <dsp:txXfrm rot="-10800000">
        <a:off x="2284649" y="2629729"/>
        <a:ext cx="1840108" cy="438675"/>
      </dsp:txXfrm>
    </dsp:sp>
    <dsp:sp modelId="{C133340C-DE0D-485C-9833-3724D62FEFB3}">
      <dsp:nvSpPr>
        <dsp:cNvPr id="0" name=""/>
        <dsp:cNvSpPr/>
      </dsp:nvSpPr>
      <dsp:spPr>
        <a:xfrm>
          <a:off x="4514716" y="1877444"/>
          <a:ext cx="455983" cy="4559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AF8233-CD5C-4FB2-8DEB-DF7A0D79B418}">
      <dsp:nvSpPr>
        <dsp:cNvPr id="0" name=""/>
        <dsp:cNvSpPr/>
      </dsp:nvSpPr>
      <dsp:spPr>
        <a:xfrm rot="10800000" flipV="1">
          <a:off x="3985782" y="2314769"/>
          <a:ext cx="1729678" cy="101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616" tIns="0" rIns="0" bIns="0" numCol="1" spcCol="1270" anchor="t" anchorCtr="0">
          <a:noAutofit/>
        </a:bodyPr>
        <a:lstStyle/>
        <a:p>
          <a:pPr lvl="0" algn="ctr" defTabSz="800100">
            <a:lnSpc>
              <a:spcPct val="100000"/>
            </a:lnSpc>
            <a:spcBef>
              <a:spcPct val="0"/>
            </a:spcBef>
            <a:spcAft>
              <a:spcPts val="0"/>
            </a:spcAft>
          </a:pPr>
          <a:r>
            <a:rPr lang="en-US" sz="1800" b="1" kern="1200" dirty="0" smtClean="0">
              <a:solidFill>
                <a:srgbClr val="FF0000"/>
              </a:solidFill>
            </a:rPr>
            <a:t>MIBEST/IET</a:t>
          </a:r>
        </a:p>
        <a:p>
          <a:pPr lvl="0" algn="ctr" defTabSz="800100">
            <a:lnSpc>
              <a:spcPct val="100000"/>
            </a:lnSpc>
            <a:spcBef>
              <a:spcPct val="0"/>
            </a:spcBef>
            <a:spcAft>
              <a:spcPts val="0"/>
            </a:spcAft>
          </a:pPr>
          <a:r>
            <a:rPr lang="en-US" sz="1800" b="1" i="1" kern="1200" dirty="0" smtClean="0">
              <a:solidFill>
                <a:srgbClr val="FF0000"/>
              </a:solidFill>
            </a:rPr>
            <a:t>(6.8 – 8.9 GE)</a:t>
          </a:r>
          <a:endParaRPr lang="en-US" sz="1800" b="1" i="1" kern="1200" dirty="0">
            <a:solidFill>
              <a:srgbClr val="FF0000"/>
            </a:solidFill>
          </a:endParaRPr>
        </a:p>
      </dsp:txBody>
      <dsp:txXfrm rot="-10800000">
        <a:off x="3985782" y="2314769"/>
        <a:ext cx="1729678" cy="1015691"/>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3175" tIns="46587" rIns="93175" bIns="46587" rtlCol="0"/>
          <a:lstStyle>
            <a:lvl1pPr algn="r">
              <a:defRPr sz="1200"/>
            </a:lvl1pPr>
          </a:lstStyle>
          <a:p>
            <a:fld id="{5C803F4E-C657-4ADE-A04D-9D4EEAA8EFEF}" type="datetimeFigureOut">
              <a:rPr lang="en-US" smtClean="0"/>
              <a:t>11/4/2021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4"/>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4"/>
          </a:xfrm>
          <a:prstGeom prst="rect">
            <a:avLst/>
          </a:prstGeom>
        </p:spPr>
        <p:txBody>
          <a:bodyPr vert="horz" lIns="93175" tIns="46587" rIns="93175" bIns="46587" rtlCol="0" anchor="b"/>
          <a:lstStyle>
            <a:lvl1pPr algn="r">
              <a:defRPr sz="1200"/>
            </a:lvl1pPr>
          </a:lstStyle>
          <a:p>
            <a:fld id="{73622DC5-B7D5-44F3-9239-1F921941BCA7}" type="slidenum">
              <a:rPr lang="en-US" smtClean="0"/>
              <a:t>‹#›</a:t>
            </a:fld>
            <a:endParaRPr lang="en-US"/>
          </a:p>
        </p:txBody>
      </p:sp>
    </p:spTree>
    <p:extLst>
      <p:ext uri="{BB962C8B-B14F-4D97-AF65-F5344CB8AC3E}">
        <p14:creationId xmlns:p14="http://schemas.microsoft.com/office/powerpoint/2010/main" val="2388715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so much Claudia…thank </a:t>
            </a:r>
            <a:r>
              <a:rPr lang="en-US" dirty="0" smtClean="0"/>
              <a:t>you for this opportunity to present on what we think are some great things happening in MS…With me today is Wendy Evans, Director of Adult Education &amp; Integrated Pathways at Jones College and Charlie Smart, College &amp; Career Navigator with Northeast MS Community College.</a:t>
            </a:r>
          </a:p>
          <a:p>
            <a:endParaRPr lang="en-US" dirty="0"/>
          </a:p>
          <a:p>
            <a:r>
              <a:rPr lang="en-US" dirty="0" smtClean="0"/>
              <a:t>It’s always good to be able to talk about MS, but does it really matter unless you hear from the local level – the boots on the ground and how this looks in the trenches…So, I’ll give a brief overview of state office guidance but I’m really excited for you to hear from them</a:t>
            </a:r>
            <a:r>
              <a:rPr lang="en-US" dirty="0" smtClean="0"/>
              <a:t>.</a:t>
            </a:r>
          </a:p>
          <a:p>
            <a:endParaRPr lang="en-US" dirty="0"/>
          </a:p>
          <a:p>
            <a:r>
              <a:rPr lang="en-US" dirty="0" smtClean="0"/>
              <a:t>In late 2018 into early 2019, I really started asking our previous director Sandy Crist—how can we get our economic/workforce leaders to let us sit at the table – to see that AE is really an untapped resource for employers needs in MS – That we’re more than just a GED program – That is how Skill UP MS came to be – </a:t>
            </a:r>
          </a:p>
          <a:p>
            <a:endParaRPr lang="en-US" dirty="0"/>
          </a:p>
          <a:p>
            <a:r>
              <a:rPr lang="en-US" dirty="0" smtClean="0"/>
              <a:t>But we noticed that not only did we have to change the mindset of our external partners, we had to really get in and change the mindset of our local programs &amp; I’m sure that resonates with a lot of people in the meeting – WIOA changed the entire landscape of AE – which is really a good thing, but it’s been a task for sure.</a:t>
            </a:r>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73622DC5-B7D5-44F3-9239-1F921941BCA7}" type="slidenum">
              <a:rPr lang="en-US" smtClean="0"/>
              <a:t>1</a:t>
            </a:fld>
            <a:endParaRPr lang="en-US"/>
          </a:p>
        </p:txBody>
      </p:sp>
    </p:spTree>
    <p:extLst>
      <p:ext uri="{BB962C8B-B14F-4D97-AF65-F5344CB8AC3E}">
        <p14:creationId xmlns:p14="http://schemas.microsoft.com/office/powerpoint/2010/main" val="718994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524">
              <a:defRPr/>
            </a:pPr>
            <a:r>
              <a:rPr lang="en-US"/>
              <a:t>Content can be arranged to meet the needs of the organization into customizable pathways. These pathways can show the cohort and individual progress to completion.  Will show the PSY / SSP pathway that is currently being used</a:t>
            </a:r>
          </a:p>
          <a:p>
            <a:endParaRPr lang="en-US"/>
          </a:p>
        </p:txBody>
      </p:sp>
      <p:sp>
        <p:nvSpPr>
          <p:cNvPr id="4" name="Slide Number Placeholder 3"/>
          <p:cNvSpPr>
            <a:spLocks noGrp="1"/>
          </p:cNvSpPr>
          <p:nvPr>
            <p:ph type="sldNum" sz="quarter" idx="5"/>
          </p:nvPr>
        </p:nvSpPr>
        <p:spPr/>
        <p:txBody>
          <a:bodyPr/>
          <a:lstStyle/>
          <a:p>
            <a:fld id="{C0A19750-FB93-45F1-BFEB-67A753CE0166}" type="slidenum">
              <a:rPr lang="en-US" smtClean="0"/>
              <a:t>10</a:t>
            </a:fld>
            <a:endParaRPr lang="en-US"/>
          </a:p>
        </p:txBody>
      </p:sp>
    </p:spTree>
    <p:extLst>
      <p:ext uri="{BB962C8B-B14F-4D97-AF65-F5344CB8AC3E}">
        <p14:creationId xmlns:p14="http://schemas.microsoft.com/office/powerpoint/2010/main" val="481790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524">
              <a:defRPr/>
            </a:pPr>
            <a:r>
              <a:rPr lang="en-US"/>
              <a:t>Once the learner has demonstrated mastery in this course. MSOWC uses Badger to issue, track, and share student progress. Each of these badges belong to the student to be shared with employers regardless of where they earn them. Employers can easily see that the learners have gained the knowledge they needs.</a:t>
            </a:r>
          </a:p>
          <a:p>
            <a:endParaRPr lang="en-US"/>
          </a:p>
          <a:p>
            <a:r>
              <a:rPr lang="en-US"/>
              <a:t>Custom badges can be developed to meet the need of the issuing entity. Badges are digital representations of an achievement and can be easily shared through a variety of ways. They are secure on the </a:t>
            </a:r>
            <a:r>
              <a:rPr lang="en-US" err="1"/>
              <a:t>Badgr</a:t>
            </a:r>
            <a:r>
              <a:rPr lang="en-US"/>
              <a:t> platform. </a:t>
            </a:r>
          </a:p>
        </p:txBody>
      </p:sp>
      <p:sp>
        <p:nvSpPr>
          <p:cNvPr id="4" name="Slide Number Placeholder 3"/>
          <p:cNvSpPr>
            <a:spLocks noGrp="1"/>
          </p:cNvSpPr>
          <p:nvPr>
            <p:ph type="sldNum" sz="quarter" idx="5"/>
          </p:nvPr>
        </p:nvSpPr>
        <p:spPr/>
        <p:txBody>
          <a:bodyPr/>
          <a:lstStyle/>
          <a:p>
            <a:fld id="{C0A19750-FB93-45F1-BFEB-67A753CE0166}" type="slidenum">
              <a:rPr lang="en-US" smtClean="0"/>
              <a:t>11</a:t>
            </a:fld>
            <a:endParaRPr lang="en-US"/>
          </a:p>
        </p:txBody>
      </p:sp>
    </p:spTree>
    <p:extLst>
      <p:ext uri="{BB962C8B-B14F-4D97-AF65-F5344CB8AC3E}">
        <p14:creationId xmlns:p14="http://schemas.microsoft.com/office/powerpoint/2010/main" val="3547154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22DC5-B7D5-44F3-9239-1F921941BCA7}" type="slidenum">
              <a:rPr lang="en-US" smtClean="0"/>
              <a:t>12</a:t>
            </a:fld>
            <a:endParaRPr lang="en-US"/>
          </a:p>
        </p:txBody>
      </p:sp>
    </p:spTree>
    <p:extLst>
      <p:ext uri="{BB962C8B-B14F-4D97-AF65-F5344CB8AC3E}">
        <p14:creationId xmlns:p14="http://schemas.microsoft.com/office/powerpoint/2010/main" val="3278056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22DC5-B7D5-44F3-9239-1F921941BCA7}" type="slidenum">
              <a:rPr lang="en-US" smtClean="0"/>
              <a:t>13</a:t>
            </a:fld>
            <a:endParaRPr lang="en-US"/>
          </a:p>
        </p:txBody>
      </p:sp>
    </p:spTree>
    <p:extLst>
      <p:ext uri="{BB962C8B-B14F-4D97-AF65-F5344CB8AC3E}">
        <p14:creationId xmlns:p14="http://schemas.microsoft.com/office/powerpoint/2010/main" val="2485729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22DC5-B7D5-44F3-9239-1F921941BCA7}" type="slidenum">
              <a:rPr lang="en-US" smtClean="0"/>
              <a:t>14</a:t>
            </a:fld>
            <a:endParaRPr lang="en-US"/>
          </a:p>
        </p:txBody>
      </p:sp>
    </p:spTree>
    <p:extLst>
      <p:ext uri="{BB962C8B-B14F-4D97-AF65-F5344CB8AC3E}">
        <p14:creationId xmlns:p14="http://schemas.microsoft.com/office/powerpoint/2010/main" val="2858855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22DC5-B7D5-44F3-9239-1F921941BCA7}" type="slidenum">
              <a:rPr lang="en-US" smtClean="0"/>
              <a:t>15</a:t>
            </a:fld>
            <a:endParaRPr lang="en-US"/>
          </a:p>
        </p:txBody>
      </p:sp>
    </p:spTree>
    <p:extLst>
      <p:ext uri="{BB962C8B-B14F-4D97-AF65-F5344CB8AC3E}">
        <p14:creationId xmlns:p14="http://schemas.microsoft.com/office/powerpoint/2010/main" val="2720119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22DC5-B7D5-44F3-9239-1F921941BCA7}" type="slidenum">
              <a:rPr lang="en-US" smtClean="0"/>
              <a:t>16</a:t>
            </a:fld>
            <a:endParaRPr lang="en-US"/>
          </a:p>
        </p:txBody>
      </p:sp>
    </p:spTree>
    <p:extLst>
      <p:ext uri="{BB962C8B-B14F-4D97-AF65-F5344CB8AC3E}">
        <p14:creationId xmlns:p14="http://schemas.microsoft.com/office/powerpoint/2010/main" val="3373081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accent2"/>
                </a:solidFill>
              </a:rPr>
              <a:t>Students receiving these essential elements have shown tremendous results in their overall development:</a:t>
            </a:r>
          </a:p>
          <a:p>
            <a:pPr marL="339197" indent="-339197">
              <a:buFont typeface="Arial" panose="020B0604020202020204" pitchFamily="34" charset="0"/>
              <a:buChar char="•"/>
            </a:pPr>
            <a:r>
              <a:rPr lang="en-US" dirty="0">
                <a:solidFill>
                  <a:schemeClr val="accent2"/>
                </a:solidFill>
              </a:rPr>
              <a:t>Retention</a:t>
            </a:r>
          </a:p>
          <a:p>
            <a:pPr marL="339197" indent="-339197">
              <a:buFont typeface="Arial" panose="020B0604020202020204" pitchFamily="34" charset="0"/>
              <a:buChar char="•"/>
            </a:pPr>
            <a:r>
              <a:rPr lang="en-US" dirty="0">
                <a:solidFill>
                  <a:schemeClr val="accent2"/>
                </a:solidFill>
              </a:rPr>
              <a:t>Engaged/Increased interest</a:t>
            </a:r>
          </a:p>
          <a:p>
            <a:pPr marL="339197" indent="-339197">
              <a:buFont typeface="Arial" panose="020B0604020202020204" pitchFamily="34" charset="0"/>
              <a:buChar char="•"/>
            </a:pPr>
            <a:r>
              <a:rPr lang="en-US" dirty="0">
                <a:solidFill>
                  <a:schemeClr val="accent2"/>
                </a:solidFill>
              </a:rPr>
              <a:t>Self-confidence</a:t>
            </a:r>
          </a:p>
          <a:p>
            <a:pPr marL="339197" indent="-339197">
              <a:buFont typeface="Arial" panose="020B0604020202020204" pitchFamily="34" charset="0"/>
              <a:buChar char="•"/>
            </a:pPr>
            <a:r>
              <a:rPr lang="en-US" dirty="0">
                <a:solidFill>
                  <a:schemeClr val="accent2"/>
                </a:solidFill>
              </a:rPr>
              <a:t>Prepared/Equipped in pathway</a:t>
            </a:r>
          </a:p>
          <a:p>
            <a:pPr marL="339197" indent="-339197">
              <a:buFont typeface="Arial" panose="020B0604020202020204" pitchFamily="34" charset="0"/>
              <a:buChar char="•"/>
            </a:pPr>
            <a:r>
              <a:rPr lang="en-US" dirty="0">
                <a:solidFill>
                  <a:schemeClr val="accent2"/>
                </a:solidFill>
              </a:rPr>
              <a:t>Outcomes/Results higher</a:t>
            </a:r>
            <a:endParaRPr lang="en-US" sz="1400" dirty="0">
              <a:solidFill>
                <a:schemeClr val="accent2"/>
              </a:solidFill>
            </a:endParaRPr>
          </a:p>
          <a:p>
            <a:endParaRPr lang="en-US" dirty="0"/>
          </a:p>
        </p:txBody>
      </p:sp>
      <p:sp>
        <p:nvSpPr>
          <p:cNvPr id="4" name="Slide Number Placeholder 3"/>
          <p:cNvSpPr>
            <a:spLocks noGrp="1"/>
          </p:cNvSpPr>
          <p:nvPr>
            <p:ph type="sldNum" sz="quarter" idx="10"/>
          </p:nvPr>
        </p:nvSpPr>
        <p:spPr/>
        <p:txBody>
          <a:bodyPr/>
          <a:lstStyle/>
          <a:p>
            <a:fld id="{73622DC5-B7D5-44F3-9239-1F921941BCA7}" type="slidenum">
              <a:rPr lang="en-US" smtClean="0"/>
              <a:t>17</a:t>
            </a:fld>
            <a:endParaRPr lang="en-US"/>
          </a:p>
        </p:txBody>
      </p:sp>
    </p:spTree>
    <p:extLst>
      <p:ext uri="{BB962C8B-B14F-4D97-AF65-F5344CB8AC3E}">
        <p14:creationId xmlns:p14="http://schemas.microsoft.com/office/powerpoint/2010/main" val="2259579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5D4EF0-FF96-4BE0-9CE8-D5AD5274E4D5}" type="slidenum">
              <a:rPr lang="en-US" smtClean="0"/>
              <a:t>18</a:t>
            </a:fld>
            <a:endParaRPr lang="en-US" dirty="0"/>
          </a:p>
        </p:txBody>
      </p:sp>
    </p:spTree>
    <p:extLst>
      <p:ext uri="{BB962C8B-B14F-4D97-AF65-F5344CB8AC3E}">
        <p14:creationId xmlns:p14="http://schemas.microsoft.com/office/powerpoint/2010/main" val="2315668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MS has over 361,000 individuals 18 years or older that do not have a high school diplom</a:t>
            </a:r>
            <a:r>
              <a:rPr lang="en-US" dirty="0" smtClean="0"/>
              <a:t>a or equivalency…That effects so many things…poverty, incarceration, health, and our state’s workforce participation rate which sits around the 54-55% mark. </a:t>
            </a:r>
          </a:p>
          <a:p>
            <a:endParaRPr lang="en-US" dirty="0" smtClean="0"/>
          </a:p>
          <a:p>
            <a:r>
              <a:rPr lang="en-US" dirty="0" smtClean="0"/>
              <a:t>Our SWIB </a:t>
            </a:r>
            <a:r>
              <a:rPr lang="en-US" dirty="0"/>
              <a:t>works to consolidate &amp; strengthen our state’s workforce development system – installing an accountability system to track core partner outcomes; consolidating workforce training efforts; and ensuring business/industry define the training needs of our state…</a:t>
            </a:r>
          </a:p>
          <a:p>
            <a:endParaRPr lang="en-US" dirty="0"/>
          </a:p>
          <a:p>
            <a:r>
              <a:rPr lang="en-US" dirty="0"/>
              <a:t>Our state’s plan, calls for closer alignment of all public workforce &amp; education programs – Under SWIB, we have four local workforce regions -- When it comes to business/industry needs, adult education refers to their strategic plan, which I’ll elaborate on in the next slide or so, within their partnerships with CTE/WD.</a:t>
            </a:r>
          </a:p>
          <a:p>
            <a:endParaRPr lang="en-US" dirty="0"/>
          </a:p>
          <a:p>
            <a:r>
              <a:rPr lang="en-US" dirty="0" smtClean="0"/>
              <a:t>In 2016, cross training across our state was happening in all agencies– I was a transitional specialist at Holmes Community College at the time, so I remember all the training I attended -- How are all the agencies working together to connect participants to training/education leading to the workforce? </a:t>
            </a:r>
          </a:p>
          <a:p>
            <a:endParaRPr lang="en-US" dirty="0" smtClean="0"/>
          </a:p>
          <a:p>
            <a:endParaRPr lang="en-US" dirty="0"/>
          </a:p>
          <a:p>
            <a:endParaRPr lang="en-US" dirty="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73622DC5-B7D5-44F3-9239-1F921941BCA7}" type="slidenum">
              <a:rPr lang="en-US" smtClean="0"/>
              <a:t>2</a:t>
            </a:fld>
            <a:endParaRPr lang="en-US" dirty="0"/>
          </a:p>
        </p:txBody>
      </p:sp>
    </p:spTree>
    <p:extLst>
      <p:ext uri="{BB962C8B-B14F-4D97-AF65-F5344CB8AC3E}">
        <p14:creationId xmlns:p14="http://schemas.microsoft.com/office/powerpoint/2010/main" val="3381876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OAE’s mission to offer various options for students at all educational levels – to have the opportunity to participate in training to enhance opportunities to become work ready. </a:t>
            </a:r>
          </a:p>
          <a:p>
            <a:endParaRPr lang="en-US" dirty="0"/>
          </a:p>
          <a:p>
            <a:r>
              <a:rPr lang="en-US" dirty="0" smtClean="0"/>
              <a:t>The entire model is student-centered &amp; based on the needs, goals, aptitude, and interests of the individual – Comprehensive student support involving a wrap around approach – Identifying barriers early is critical in order for students to have an appropriate instructional plan – Assists with retention &amp; completion </a:t>
            </a:r>
          </a:p>
          <a:p>
            <a:endParaRPr lang="en-US" dirty="0"/>
          </a:p>
          <a:p>
            <a:r>
              <a:rPr lang="en-US" dirty="0" smtClean="0"/>
              <a:t>Components of the model directly around the student which are the foundational units of all our students – Beginning with Smart Start --</a:t>
            </a:r>
            <a:endParaRPr lang="en-US" dirty="0"/>
          </a:p>
        </p:txBody>
      </p:sp>
      <p:sp>
        <p:nvSpPr>
          <p:cNvPr id="4" name="Slide Number Placeholder 3"/>
          <p:cNvSpPr>
            <a:spLocks noGrp="1"/>
          </p:cNvSpPr>
          <p:nvPr>
            <p:ph type="sldNum" sz="quarter" idx="10"/>
          </p:nvPr>
        </p:nvSpPr>
        <p:spPr/>
        <p:txBody>
          <a:bodyPr/>
          <a:lstStyle/>
          <a:p>
            <a:pPr defTabSz="465876">
              <a:defRPr/>
            </a:pPr>
            <a:fld id="{AEB64AD0-DC76-4919-9A1E-9973A70B6B20}" type="slidenum">
              <a:rPr lang="en-US">
                <a:solidFill>
                  <a:prstClr val="black"/>
                </a:solidFill>
                <a:latin typeface="Calibri" panose="020F0502020204030204"/>
              </a:rPr>
              <a:pPr defTabSz="465876">
                <a:defRPr/>
              </a:pPr>
              <a:t>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95460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smtClean="0"/>
              <a:t>2019, I worked with a team of Smart Start instructors from across the state to update our employability skills class, Smart Start. I really wanted it to be not just about career exploration or job search strategies…but to be MS focused. </a:t>
            </a:r>
            <a:r>
              <a:rPr lang="en-US" dirty="0" smtClean="0"/>
              <a:t>I </a:t>
            </a:r>
            <a:r>
              <a:rPr lang="en-US" dirty="0" smtClean="0"/>
              <a:t>also wanted relevant curriculum…not just to our students, but to our teachers – To hear what our employers are saying. </a:t>
            </a:r>
            <a:endParaRPr lang="en-US" dirty="0"/>
          </a:p>
          <a:p>
            <a:endParaRPr lang="en-US" dirty="0" smtClean="0"/>
          </a:p>
          <a:p>
            <a:r>
              <a:rPr lang="en-US" dirty="0" smtClean="0"/>
              <a:t>Going back to our State Workforce Investment Board to our local PDD’s…I wanted to show that AE is supporting the overall mission of our state beginning with teaching our students about the employers &amp; training needed to connecting them (statewide &amp; regionally</a:t>
            </a:r>
            <a:r>
              <a:rPr lang="en-US" dirty="0" smtClean="0"/>
              <a:t>)</a:t>
            </a:r>
          </a:p>
          <a:p>
            <a:endParaRPr lang="en-US" dirty="0"/>
          </a:p>
          <a:p>
            <a:r>
              <a:rPr lang="en-US" dirty="0" smtClean="0"/>
              <a:t>MS Works – That is our state’s labor exchange through the WJC, which in many states is called a one-stop center. Students have a direct connect to employers as well as other services the one-stop center offers.</a:t>
            </a:r>
          </a:p>
          <a:p>
            <a:endParaRPr lang="en-US" dirty="0"/>
          </a:p>
          <a:p>
            <a:r>
              <a:rPr lang="en-US" dirty="0" smtClean="0"/>
              <a:t>Get on the Grid – Created by the Skills Foundation of MS – Great resource for our students to learn about the top sector strategies of our state – They can click on a sector—choose their choice, for instance, Energy – And career options pop up – They can click on that career– And see all the key facts as well as take it a step further &amp; see all the training programs in our state (requirements to be accepted, etc.)</a:t>
            </a:r>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A55D4EF0-FF96-4BE0-9CE8-D5AD5274E4D5}" type="slidenum">
              <a:rPr lang="en-US" smtClean="0"/>
              <a:t>4</a:t>
            </a:fld>
            <a:endParaRPr lang="en-US" dirty="0"/>
          </a:p>
        </p:txBody>
      </p:sp>
    </p:spTree>
    <p:extLst>
      <p:ext uri="{BB962C8B-B14F-4D97-AF65-F5344CB8AC3E}">
        <p14:creationId xmlns:p14="http://schemas.microsoft.com/office/powerpoint/2010/main" val="3886834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mentioned earlier, Smart Start is embedded into all of our adult education programs --- With in Smart Start, since we are a state working toward becoming a work-ready state, we have also included ACT’s WorkKeys Curriculum into Smart Start – Not to mention 85-90% of CTE/WD programs require it for entry. </a:t>
            </a:r>
          </a:p>
          <a:p>
            <a:endParaRPr lang="en-US" dirty="0"/>
          </a:p>
          <a:p>
            <a:r>
              <a:rPr lang="en-US" dirty="0" smtClean="0"/>
              <a:t>I’ll say this too – We are seeing our students progress toward HSE completion faster than those who choose to not finish Smart Start – This was a selling point to our instructors in the very beginning.</a:t>
            </a:r>
          </a:p>
          <a:p>
            <a:endParaRPr lang="en-US" dirty="0"/>
          </a:p>
          <a:p>
            <a:r>
              <a:rPr lang="en-US" dirty="0" smtClean="0"/>
              <a:t>So, we believe these two elements are crucial for our programs to have the opportunity to counsel and really get to know a students – their interest and capability to enroll in other opportunities which is how we have provided guidance to our programs.</a:t>
            </a:r>
            <a:endParaRPr lang="en-US" dirty="0"/>
          </a:p>
        </p:txBody>
      </p:sp>
      <p:sp>
        <p:nvSpPr>
          <p:cNvPr id="4" name="Slide Number Placeholder 3"/>
          <p:cNvSpPr>
            <a:spLocks noGrp="1"/>
          </p:cNvSpPr>
          <p:nvPr>
            <p:ph type="sldNum" sz="quarter" idx="10"/>
          </p:nvPr>
        </p:nvSpPr>
        <p:spPr/>
        <p:txBody>
          <a:bodyPr/>
          <a:lstStyle/>
          <a:p>
            <a:fld id="{73622DC5-B7D5-44F3-9239-1F921941BCA7}" type="slidenum">
              <a:rPr lang="en-US" smtClean="0"/>
              <a:t>5</a:t>
            </a:fld>
            <a:endParaRPr lang="en-US"/>
          </a:p>
        </p:txBody>
      </p:sp>
    </p:spTree>
    <p:extLst>
      <p:ext uri="{BB962C8B-B14F-4D97-AF65-F5344CB8AC3E}">
        <p14:creationId xmlns:p14="http://schemas.microsoft.com/office/powerpoint/2010/main" val="3635666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past year, we really honed in on training our programs to consider relevant pathways…We must assess if we are delivery relevant, effective opportunities to our students that will help them connect to the workforce?</a:t>
            </a:r>
          </a:p>
          <a:p>
            <a:endParaRPr lang="en-US" dirty="0"/>
          </a:p>
          <a:p>
            <a:r>
              <a:rPr lang="en-US" dirty="0" smtClean="0"/>
              <a:t>How are our students learning about skills needed in a certain business/industry? </a:t>
            </a:r>
          </a:p>
          <a:p>
            <a:r>
              <a:rPr lang="en-US" dirty="0" smtClean="0"/>
              <a:t>What partnerships, externally/internally, do we need to develop or maintain within our environment? Assess the extent of that partnership (no activity, being discussed, underway)</a:t>
            </a:r>
          </a:p>
          <a:p>
            <a:r>
              <a:rPr lang="en-US" dirty="0" smtClean="0"/>
              <a:t>How do we actually prepare individuals to progress? Career development, Smart Start, connecting WJCs (one-stop centers)?</a:t>
            </a:r>
          </a:p>
          <a:p>
            <a:r>
              <a:rPr lang="en-US" dirty="0" smtClean="0"/>
              <a:t>What services/resources are available to assist with persistence/retention? The role of our CCN? </a:t>
            </a:r>
          </a:p>
          <a:p>
            <a:endParaRPr lang="en-US" dirty="0"/>
          </a:p>
        </p:txBody>
      </p:sp>
      <p:sp>
        <p:nvSpPr>
          <p:cNvPr id="4" name="Slide Number Placeholder 3"/>
          <p:cNvSpPr>
            <a:spLocks noGrp="1"/>
          </p:cNvSpPr>
          <p:nvPr>
            <p:ph type="sldNum" sz="quarter" idx="10"/>
          </p:nvPr>
        </p:nvSpPr>
        <p:spPr/>
        <p:txBody>
          <a:bodyPr/>
          <a:lstStyle/>
          <a:p>
            <a:fld id="{73622DC5-B7D5-44F3-9239-1F921941BCA7}" type="slidenum">
              <a:rPr lang="en-US" smtClean="0"/>
              <a:t>6</a:t>
            </a:fld>
            <a:endParaRPr lang="en-US" dirty="0"/>
          </a:p>
        </p:txBody>
      </p:sp>
    </p:spTree>
    <p:extLst>
      <p:ext uri="{BB962C8B-B14F-4D97-AF65-F5344CB8AC3E}">
        <p14:creationId xmlns:p14="http://schemas.microsoft.com/office/powerpoint/2010/main" val="1364013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2050"/>
            <a:ext cx="5576887" cy="3138488"/>
          </a:xfrm>
        </p:spPr>
      </p:sp>
      <p:sp>
        <p:nvSpPr>
          <p:cNvPr id="3" name="Notes Placeholder 2"/>
          <p:cNvSpPr>
            <a:spLocks noGrp="1"/>
          </p:cNvSpPr>
          <p:nvPr>
            <p:ph type="body" idx="1"/>
          </p:nvPr>
        </p:nvSpPr>
        <p:spPr/>
        <p:txBody>
          <a:bodyPr/>
          <a:lstStyle/>
          <a:p>
            <a:pPr defTabSz="466121">
              <a:lnSpc>
                <a:spcPct val="117999"/>
              </a:lnSpc>
              <a:defRPr/>
            </a:pPr>
            <a:r>
              <a:rPr lang="en-US" dirty="0" smtClean="0">
                <a:latin typeface="Calibri" panose="020F0502020204030204" pitchFamily="34" charset="0"/>
              </a:rPr>
              <a:t>In 2020, all of our AE programs began to meet with CTE and WD partners to basically say…My student wants to be a nurse…But I know there are skills that he/she is going to need to be better prepared…to be successful…to transition further…What are they? What are we offering at our college or in the private sector that my student can work on? </a:t>
            </a:r>
          </a:p>
          <a:p>
            <a:pPr defTabSz="466121">
              <a:lnSpc>
                <a:spcPct val="117999"/>
              </a:lnSpc>
              <a:defRPr/>
            </a:pPr>
            <a:endParaRPr lang="en-US" dirty="0">
              <a:latin typeface="Calibri" panose="020F0502020204030204" pitchFamily="34" charset="0"/>
            </a:endParaRPr>
          </a:p>
          <a:p>
            <a:pPr defTabSz="466121">
              <a:lnSpc>
                <a:spcPct val="117999"/>
              </a:lnSpc>
              <a:defRPr/>
            </a:pPr>
            <a:r>
              <a:rPr lang="en-US" dirty="0" smtClean="0">
                <a:latin typeface="Calibri" panose="020F0502020204030204" pitchFamily="34" charset="0"/>
              </a:rPr>
              <a:t>After I met with several programs and provided a few training on CPs…this is a very generic/broad view of that I created for more in-depth training for our programs--- as you’ll see Jones and NE’s here in a moment. </a:t>
            </a:r>
          </a:p>
          <a:p>
            <a:pPr defTabSz="466121">
              <a:lnSpc>
                <a:spcPct val="117999"/>
              </a:lnSpc>
              <a:defRPr/>
            </a:pPr>
            <a:endParaRPr lang="en-US" dirty="0">
              <a:latin typeface="Calibri" panose="020F0502020204030204" pitchFamily="34" charset="0"/>
            </a:endParaRPr>
          </a:p>
          <a:p>
            <a:pPr defTabSz="466121">
              <a:lnSpc>
                <a:spcPct val="117999"/>
              </a:lnSpc>
              <a:defRPr/>
            </a:pPr>
            <a:r>
              <a:rPr lang="en-US" dirty="0" smtClean="0">
                <a:latin typeface="Calibri" panose="020F0502020204030204" pitchFamily="34" charset="0"/>
              </a:rPr>
              <a:t>Our mindset is what happens if a student doesn’t get accepted into CAN…Have we enhanced their skill level to where if they needed to get a job…Can they? </a:t>
            </a:r>
          </a:p>
          <a:p>
            <a:pPr defTabSz="466121">
              <a:lnSpc>
                <a:spcPct val="117999"/>
              </a:lnSpc>
              <a:defRPr/>
            </a:pPr>
            <a:endParaRPr lang="en-US" dirty="0">
              <a:latin typeface="Calibri" panose="020F0502020204030204" pitchFamily="34" charset="0"/>
            </a:endParaRPr>
          </a:p>
          <a:p>
            <a:pPr defTabSz="466121">
              <a:lnSpc>
                <a:spcPct val="117999"/>
              </a:lnSpc>
              <a:defRPr/>
            </a:pPr>
            <a:endParaRPr lang="en-US" dirty="0" smtClean="0">
              <a:latin typeface="Calibri" panose="020F0502020204030204" pitchFamily="34" charset="0"/>
            </a:endParaRPr>
          </a:p>
        </p:txBody>
      </p:sp>
    </p:spTree>
    <p:extLst>
      <p:ext uri="{BB962C8B-B14F-4D97-AF65-F5344CB8AC3E}">
        <p14:creationId xmlns:p14="http://schemas.microsoft.com/office/powerpoint/2010/main" val="672684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22DC5-B7D5-44F3-9239-1F921941BCA7}" type="slidenum">
              <a:rPr lang="en-US" smtClean="0"/>
              <a:t>8</a:t>
            </a:fld>
            <a:endParaRPr lang="en-US"/>
          </a:p>
        </p:txBody>
      </p:sp>
    </p:spTree>
    <p:extLst>
      <p:ext uri="{BB962C8B-B14F-4D97-AF65-F5344CB8AC3E}">
        <p14:creationId xmlns:p14="http://schemas.microsoft.com/office/powerpoint/2010/main" val="2415585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22DC5-B7D5-44F3-9239-1F921941BCA7}" type="slidenum">
              <a:rPr lang="en-US" smtClean="0"/>
              <a:t>9</a:t>
            </a:fld>
            <a:endParaRPr lang="en-US"/>
          </a:p>
        </p:txBody>
      </p:sp>
    </p:spTree>
    <p:extLst>
      <p:ext uri="{BB962C8B-B14F-4D97-AF65-F5344CB8AC3E}">
        <p14:creationId xmlns:p14="http://schemas.microsoft.com/office/powerpoint/2010/main" val="22157800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CB5B032-0779-B142-AFD4-DA5A542CF914}"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55FF78-5181-5449-AC16-50AA742D4016}" type="slidenum">
              <a:rPr lang="en-US" smtClean="0"/>
              <a:t>‹#›</a:t>
            </a:fld>
            <a:endParaRPr lang="en-US"/>
          </a:p>
        </p:txBody>
      </p:sp>
      <p:pic>
        <p:nvPicPr>
          <p:cNvPr id="8" name="Picture 7">
            <a:extLst>
              <a:ext uri="{FF2B5EF4-FFF2-40B4-BE49-F238E27FC236}">
                <a16:creationId xmlns:a16="http://schemas.microsoft.com/office/drawing/2014/main" xmlns="" id="{333BE7A0-5A82-9F43-9079-7B8A52C5E502}"/>
              </a:ext>
            </a:extLst>
          </p:cNvPr>
          <p:cNvPicPr>
            <a:picLocks noChangeAspect="1"/>
          </p:cNvPicPr>
          <p:nvPr userDrawn="1"/>
        </p:nvPicPr>
        <p:blipFill>
          <a:blip r:embed="rId3"/>
          <a:stretch>
            <a:fillRect/>
          </a:stretch>
        </p:blipFill>
        <p:spPr>
          <a:xfrm>
            <a:off x="6452181" y="1521230"/>
            <a:ext cx="5163814" cy="3148667"/>
          </a:xfrm>
          <a:prstGeom prst="rect">
            <a:avLst/>
          </a:prstGeom>
        </p:spPr>
      </p:pic>
      <p:pic>
        <p:nvPicPr>
          <p:cNvPr id="12" name="Picture 11">
            <a:extLst>
              <a:ext uri="{FF2B5EF4-FFF2-40B4-BE49-F238E27FC236}">
                <a16:creationId xmlns:a16="http://schemas.microsoft.com/office/drawing/2014/main" xmlns="" id="{38D4AAF9-2300-6E4E-921E-D7AF2141A6F1}"/>
              </a:ext>
            </a:extLst>
          </p:cNvPr>
          <p:cNvPicPr>
            <a:picLocks noChangeAspect="1"/>
          </p:cNvPicPr>
          <p:nvPr userDrawn="1"/>
        </p:nvPicPr>
        <p:blipFill>
          <a:blip r:embed="rId4"/>
          <a:stretch>
            <a:fillRect/>
          </a:stretch>
        </p:blipFill>
        <p:spPr>
          <a:xfrm>
            <a:off x="3581400" y="4978773"/>
            <a:ext cx="1231669" cy="1209329"/>
          </a:xfrm>
          <a:prstGeom prst="rect">
            <a:avLst/>
          </a:prstGeom>
        </p:spPr>
      </p:pic>
      <p:grpSp>
        <p:nvGrpSpPr>
          <p:cNvPr id="13" name="Group 12">
            <a:extLst>
              <a:ext uri="{FF2B5EF4-FFF2-40B4-BE49-F238E27FC236}">
                <a16:creationId xmlns:a16="http://schemas.microsoft.com/office/drawing/2014/main" xmlns="" id="{F488ACA5-BD26-FB40-B46D-70D955AC9E6F}"/>
              </a:ext>
            </a:extLst>
          </p:cNvPr>
          <p:cNvGrpSpPr/>
          <p:nvPr userDrawn="1"/>
        </p:nvGrpSpPr>
        <p:grpSpPr>
          <a:xfrm>
            <a:off x="0" y="6716684"/>
            <a:ext cx="12219708" cy="141316"/>
            <a:chOff x="0" y="6716684"/>
            <a:chExt cx="12219708" cy="141316"/>
          </a:xfrm>
        </p:grpSpPr>
        <p:sp>
          <p:nvSpPr>
            <p:cNvPr id="14" name="Rectangle 13">
              <a:extLst>
                <a:ext uri="{FF2B5EF4-FFF2-40B4-BE49-F238E27FC236}">
                  <a16:creationId xmlns:a16="http://schemas.microsoft.com/office/drawing/2014/main" xmlns="" id="{DD54D084-56C7-E34E-AAF9-2A3C0B5C3FF2}"/>
                </a:ext>
              </a:extLst>
            </p:cNvPr>
            <p:cNvSpPr/>
            <p:nvPr userDrawn="1"/>
          </p:nvSpPr>
          <p:spPr>
            <a:xfrm>
              <a:off x="0" y="6716684"/>
              <a:ext cx="2036618" cy="141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14D6C84-B897-FF4B-9C23-746034D2E479}"/>
                </a:ext>
              </a:extLst>
            </p:cNvPr>
            <p:cNvSpPr/>
            <p:nvPr userDrawn="1"/>
          </p:nvSpPr>
          <p:spPr>
            <a:xfrm>
              <a:off x="2036618" y="6716684"/>
              <a:ext cx="2036618" cy="1413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FD4611F8-6427-E944-9DDB-D11959995B8B}"/>
                </a:ext>
              </a:extLst>
            </p:cNvPr>
            <p:cNvSpPr/>
            <p:nvPr userDrawn="1"/>
          </p:nvSpPr>
          <p:spPr>
            <a:xfrm>
              <a:off x="4073236" y="6716684"/>
              <a:ext cx="2036618" cy="1413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97EBCE8B-667C-0F41-B09C-027982F8963D}"/>
                </a:ext>
              </a:extLst>
            </p:cNvPr>
            <p:cNvSpPr/>
            <p:nvPr userDrawn="1"/>
          </p:nvSpPr>
          <p:spPr>
            <a:xfrm>
              <a:off x="6109854" y="6716684"/>
              <a:ext cx="2036618" cy="1413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570A8BC6-6ADA-C947-B2A0-8C543C4233E3}"/>
                </a:ext>
              </a:extLst>
            </p:cNvPr>
            <p:cNvSpPr/>
            <p:nvPr userDrawn="1"/>
          </p:nvSpPr>
          <p:spPr>
            <a:xfrm>
              <a:off x="8146472" y="6716684"/>
              <a:ext cx="2036618" cy="1413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3EEA6073-62B0-4444-AFEF-F88CB9AA3A5A}"/>
                </a:ext>
              </a:extLst>
            </p:cNvPr>
            <p:cNvSpPr/>
            <p:nvPr userDrawn="1"/>
          </p:nvSpPr>
          <p:spPr>
            <a:xfrm>
              <a:off x="10183090" y="6716684"/>
              <a:ext cx="2036618" cy="1413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90566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B5B032-0779-B142-AFD4-DA5A542CF914}"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55FF78-5181-5449-AC16-50AA742D4016}" type="slidenum">
              <a:rPr lang="en-US" smtClean="0"/>
              <a:t>‹#›</a:t>
            </a:fld>
            <a:endParaRPr lang="en-US"/>
          </a:p>
        </p:txBody>
      </p:sp>
    </p:spTree>
    <p:extLst>
      <p:ext uri="{BB962C8B-B14F-4D97-AF65-F5344CB8AC3E}">
        <p14:creationId xmlns:p14="http://schemas.microsoft.com/office/powerpoint/2010/main" val="3055951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B5B032-0779-B142-AFD4-DA5A542CF914}"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55FF78-5181-5449-AC16-50AA742D4016}" type="slidenum">
              <a:rPr lang="en-US" smtClean="0"/>
              <a:t>‹#›</a:t>
            </a:fld>
            <a:endParaRPr lang="en-US"/>
          </a:p>
        </p:txBody>
      </p:sp>
    </p:spTree>
    <p:extLst>
      <p:ext uri="{BB962C8B-B14F-4D97-AF65-F5344CB8AC3E}">
        <p14:creationId xmlns:p14="http://schemas.microsoft.com/office/powerpoint/2010/main" val="11671134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9FFFB4-400D-1240-AB24-6F86C96D4DFB}" type="datetimeFigureOut">
              <a:rPr lang="en-US" smtClean="0"/>
              <a:t>11/4/2021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FF749D49-418E-4D4E-A1D3-C1DF4B651927}" type="slidenum">
              <a:rPr lang="en-US" smtClean="0"/>
              <a:pPr>
                <a:defRPr/>
              </a:pPr>
              <a:t>‹#›</a:t>
            </a:fld>
            <a:endParaRPr lang="en-US" dirty="0"/>
          </a:p>
        </p:txBody>
      </p:sp>
    </p:spTree>
    <p:extLst>
      <p:ext uri="{BB962C8B-B14F-4D97-AF65-F5344CB8AC3E}">
        <p14:creationId xmlns:p14="http://schemas.microsoft.com/office/powerpoint/2010/main" val="29337261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6"/>
            <a:ext cx="10515600" cy="1144588"/>
          </a:xfrm>
          <a:prstGeom prst="rect">
            <a:avLst/>
          </a:prstGeom>
        </p:spPr>
        <p:txBody>
          <a:bodyPr>
            <a:normAutofit/>
          </a:bodyPr>
          <a:lstStyle>
            <a:lvl1pPr>
              <a:defRPr sz="5400" b="1">
                <a:solidFill>
                  <a:schemeClr val="accent2"/>
                </a:solidFill>
              </a:defRPr>
            </a:lvl1pPr>
          </a:lstStyle>
          <a:p>
            <a:r>
              <a:rPr lang="en-US" dirty="0"/>
              <a:t>SLIDE TITLE</a:t>
            </a:r>
          </a:p>
        </p:txBody>
      </p:sp>
      <p:sp>
        <p:nvSpPr>
          <p:cNvPr id="3" name="Content Placeholder 2"/>
          <p:cNvSpPr>
            <a:spLocks noGrp="1"/>
          </p:cNvSpPr>
          <p:nvPr>
            <p:ph idx="1"/>
          </p:nvPr>
        </p:nvSpPr>
        <p:spPr>
          <a:xfrm>
            <a:off x="838200" y="1738661"/>
            <a:ext cx="10515600" cy="446263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 name="Group 12">
            <a:extLst>
              <a:ext uri="{FF2B5EF4-FFF2-40B4-BE49-F238E27FC236}">
                <a16:creationId xmlns:a16="http://schemas.microsoft.com/office/drawing/2014/main" xmlns="" id="{42714A5B-0233-174C-9E24-F94B4874DC8F}"/>
              </a:ext>
            </a:extLst>
          </p:cNvPr>
          <p:cNvGrpSpPr/>
          <p:nvPr userDrawn="1"/>
        </p:nvGrpSpPr>
        <p:grpSpPr>
          <a:xfrm>
            <a:off x="0" y="6716684"/>
            <a:ext cx="12219708" cy="141316"/>
            <a:chOff x="0" y="6716684"/>
            <a:chExt cx="12219708" cy="141316"/>
          </a:xfrm>
        </p:grpSpPr>
        <p:sp>
          <p:nvSpPr>
            <p:cNvPr id="7" name="Rectangle 6">
              <a:extLst>
                <a:ext uri="{FF2B5EF4-FFF2-40B4-BE49-F238E27FC236}">
                  <a16:creationId xmlns:a16="http://schemas.microsoft.com/office/drawing/2014/main" xmlns="" id="{2E6AFABE-7F64-9242-A1E0-279765C5B05F}"/>
                </a:ext>
              </a:extLst>
            </p:cNvPr>
            <p:cNvSpPr/>
            <p:nvPr userDrawn="1"/>
          </p:nvSpPr>
          <p:spPr>
            <a:xfrm>
              <a:off x="0" y="6716684"/>
              <a:ext cx="2036618" cy="141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196DB659-3213-7C49-A267-9195850D69B7}"/>
                </a:ext>
              </a:extLst>
            </p:cNvPr>
            <p:cNvSpPr/>
            <p:nvPr userDrawn="1"/>
          </p:nvSpPr>
          <p:spPr>
            <a:xfrm>
              <a:off x="2036618" y="6716684"/>
              <a:ext cx="2036618" cy="1413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C5B3D410-6F14-544F-A248-0F1A5EB7A29F}"/>
                </a:ext>
              </a:extLst>
            </p:cNvPr>
            <p:cNvSpPr/>
            <p:nvPr userDrawn="1"/>
          </p:nvSpPr>
          <p:spPr>
            <a:xfrm>
              <a:off x="4073236" y="6716684"/>
              <a:ext cx="2036618" cy="1413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AACE5023-5410-3F4A-899E-1D92B5B411ED}"/>
                </a:ext>
              </a:extLst>
            </p:cNvPr>
            <p:cNvSpPr/>
            <p:nvPr userDrawn="1"/>
          </p:nvSpPr>
          <p:spPr>
            <a:xfrm>
              <a:off x="6109854" y="6716684"/>
              <a:ext cx="2036618" cy="1413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1D54569-F3B2-4947-83E9-E0A3BD33E7CF}"/>
                </a:ext>
              </a:extLst>
            </p:cNvPr>
            <p:cNvSpPr/>
            <p:nvPr userDrawn="1"/>
          </p:nvSpPr>
          <p:spPr>
            <a:xfrm>
              <a:off x="8146472" y="6716684"/>
              <a:ext cx="2036618" cy="1413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0258FDE8-52AB-BF44-8346-DA6CA91180A2}"/>
                </a:ext>
              </a:extLst>
            </p:cNvPr>
            <p:cNvSpPr/>
            <p:nvPr userDrawn="1"/>
          </p:nvSpPr>
          <p:spPr>
            <a:xfrm>
              <a:off x="10183090" y="6716684"/>
              <a:ext cx="2036618" cy="1413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xmlns="" id="{4D33388D-A9EE-D64D-A4A1-A1DEC4D8D422}"/>
              </a:ext>
            </a:extLst>
          </p:cNvPr>
          <p:cNvPicPr>
            <a:picLocks noChangeAspect="1"/>
          </p:cNvPicPr>
          <p:nvPr userDrawn="1"/>
        </p:nvPicPr>
        <p:blipFill>
          <a:blip r:embed="rId2"/>
          <a:stretch>
            <a:fillRect/>
          </a:stretch>
        </p:blipFill>
        <p:spPr>
          <a:xfrm>
            <a:off x="10812388" y="5811055"/>
            <a:ext cx="1236574" cy="754009"/>
          </a:xfrm>
          <a:prstGeom prst="rect">
            <a:avLst/>
          </a:prstGeom>
        </p:spPr>
      </p:pic>
      <p:cxnSp>
        <p:nvCxnSpPr>
          <p:cNvPr id="17" name="Straight Connector 16">
            <a:extLst>
              <a:ext uri="{FF2B5EF4-FFF2-40B4-BE49-F238E27FC236}">
                <a16:creationId xmlns:a16="http://schemas.microsoft.com/office/drawing/2014/main" xmlns="" id="{FB29BE8D-C995-EB47-A2C5-52BFFFD55B6D}"/>
              </a:ext>
            </a:extLst>
          </p:cNvPr>
          <p:cNvCxnSpPr/>
          <p:nvPr userDrawn="1"/>
        </p:nvCxnSpPr>
        <p:spPr>
          <a:xfrm>
            <a:off x="838200" y="1379912"/>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705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range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86D0D0EC-5AC5-3340-ADC4-825B6E88FD9B}"/>
              </a:ext>
            </a:extLst>
          </p:cNvPr>
          <p:cNvSpPr>
            <a:spLocks noGrp="1"/>
          </p:cNvSpPr>
          <p:nvPr>
            <p:ph type="title" hasCustomPrompt="1"/>
          </p:nvPr>
        </p:nvSpPr>
        <p:spPr>
          <a:xfrm>
            <a:off x="2361391" y="2784765"/>
            <a:ext cx="7713634" cy="997526"/>
          </a:xfrm>
          <a:prstGeom prst="rect">
            <a:avLst/>
          </a:prstGeom>
        </p:spPr>
        <p:txBody>
          <a:bodyPr anchor="b"/>
          <a:lstStyle>
            <a:lvl1pPr>
              <a:defRPr sz="6000" b="1">
                <a:solidFill>
                  <a:schemeClr val="bg1"/>
                </a:solidFill>
              </a:defRPr>
            </a:lvl1pPr>
          </a:lstStyle>
          <a:p>
            <a:r>
              <a:rPr lang="en-US" dirty="0"/>
              <a:t>SECTION HEADING</a:t>
            </a:r>
          </a:p>
        </p:txBody>
      </p:sp>
    </p:spTree>
    <p:extLst>
      <p:ext uri="{BB962C8B-B14F-4D97-AF65-F5344CB8AC3E}">
        <p14:creationId xmlns:p14="http://schemas.microsoft.com/office/powerpoint/2010/main" val="1207343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Split Slide Layout">
    <p:bg>
      <p:bgPr>
        <a:blipFill dpi="0" rotWithShape="1">
          <a:blip r:embed="rId2">
            <a:alphaModFix amt="9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80018" y="361074"/>
            <a:ext cx="5257800" cy="924830"/>
          </a:xfrm>
          <a:prstGeom prst="rect">
            <a:avLst/>
          </a:prstGeom>
        </p:spPr>
        <p:txBody>
          <a:bodyPr>
            <a:normAutofit/>
          </a:bodyPr>
          <a:lstStyle>
            <a:lvl1pPr>
              <a:defRPr sz="4800" b="1">
                <a:solidFill>
                  <a:schemeClr val="accent2"/>
                </a:solidFill>
              </a:defRPr>
            </a:lvl1pPr>
          </a:lstStyle>
          <a:p>
            <a:r>
              <a:rPr lang="en-US" dirty="0"/>
              <a:t>SLIDE TITLE</a:t>
            </a:r>
          </a:p>
        </p:txBody>
      </p:sp>
      <p:sp>
        <p:nvSpPr>
          <p:cNvPr id="3" name="Content Placeholder 2"/>
          <p:cNvSpPr>
            <a:spLocks noGrp="1"/>
          </p:cNvSpPr>
          <p:nvPr>
            <p:ph sz="half" idx="1" hasCustomPrompt="1"/>
          </p:nvPr>
        </p:nvSpPr>
        <p:spPr>
          <a:xfrm>
            <a:off x="725977" y="1825625"/>
            <a:ext cx="4332316" cy="3677400"/>
          </a:xfrm>
          <a:prstGeom prst="rect">
            <a:avLst/>
          </a:prstGeom>
        </p:spPr>
        <p:txBody>
          <a:bodyPr>
            <a:normAutofit/>
          </a:bodyPr>
          <a:lstStyle>
            <a:lvl1pPr marL="0" indent="0">
              <a:buNone/>
              <a:defRPr sz="4400">
                <a:solidFill>
                  <a:schemeClr val="accent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Fact or highlighted text here</a:t>
            </a:r>
          </a:p>
        </p:txBody>
      </p:sp>
      <p:sp>
        <p:nvSpPr>
          <p:cNvPr id="4" name="Content Placeholder 3"/>
          <p:cNvSpPr>
            <a:spLocks noGrp="1"/>
          </p:cNvSpPr>
          <p:nvPr>
            <p:ph sz="half" idx="2"/>
          </p:nvPr>
        </p:nvSpPr>
        <p:spPr>
          <a:xfrm>
            <a:off x="6380018" y="1825625"/>
            <a:ext cx="52578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a:extLst>
              <a:ext uri="{FF2B5EF4-FFF2-40B4-BE49-F238E27FC236}">
                <a16:creationId xmlns:a16="http://schemas.microsoft.com/office/drawing/2014/main" xmlns="" id="{7C3000F2-99BF-E140-88E5-8049C75F8664}"/>
              </a:ext>
            </a:extLst>
          </p:cNvPr>
          <p:cNvGrpSpPr/>
          <p:nvPr userDrawn="1"/>
        </p:nvGrpSpPr>
        <p:grpSpPr>
          <a:xfrm>
            <a:off x="0" y="6716684"/>
            <a:ext cx="12219708" cy="141316"/>
            <a:chOff x="0" y="6716684"/>
            <a:chExt cx="12219708" cy="141316"/>
          </a:xfrm>
        </p:grpSpPr>
        <p:sp>
          <p:nvSpPr>
            <p:cNvPr id="9" name="Rectangle 8">
              <a:extLst>
                <a:ext uri="{FF2B5EF4-FFF2-40B4-BE49-F238E27FC236}">
                  <a16:creationId xmlns:a16="http://schemas.microsoft.com/office/drawing/2014/main" xmlns="" id="{30CACD57-D684-D142-A402-BAF1A5BBABD4}"/>
                </a:ext>
              </a:extLst>
            </p:cNvPr>
            <p:cNvSpPr/>
            <p:nvPr userDrawn="1"/>
          </p:nvSpPr>
          <p:spPr>
            <a:xfrm>
              <a:off x="0" y="6716684"/>
              <a:ext cx="2036618" cy="141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3B929CE5-E58D-7949-BDBC-28300A3D7EC0}"/>
                </a:ext>
              </a:extLst>
            </p:cNvPr>
            <p:cNvSpPr/>
            <p:nvPr userDrawn="1"/>
          </p:nvSpPr>
          <p:spPr>
            <a:xfrm>
              <a:off x="2036618" y="6716684"/>
              <a:ext cx="2036618" cy="1413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3F36DB24-2FF0-294E-A766-8110CC439714}"/>
                </a:ext>
              </a:extLst>
            </p:cNvPr>
            <p:cNvSpPr/>
            <p:nvPr userDrawn="1"/>
          </p:nvSpPr>
          <p:spPr>
            <a:xfrm>
              <a:off x="4073236" y="6716684"/>
              <a:ext cx="2036618" cy="1413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5517D641-5AD5-A14A-AAAC-3A1880DE9460}"/>
                </a:ext>
              </a:extLst>
            </p:cNvPr>
            <p:cNvSpPr/>
            <p:nvPr userDrawn="1"/>
          </p:nvSpPr>
          <p:spPr>
            <a:xfrm>
              <a:off x="6109854" y="6716684"/>
              <a:ext cx="2036618" cy="1413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48C1F755-5088-2C4D-92DA-99DF36A1CBE6}"/>
                </a:ext>
              </a:extLst>
            </p:cNvPr>
            <p:cNvSpPr/>
            <p:nvPr userDrawn="1"/>
          </p:nvSpPr>
          <p:spPr>
            <a:xfrm>
              <a:off x="8146472" y="6716684"/>
              <a:ext cx="2036618" cy="1413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5528F7CC-3D1E-2E49-8D6F-B71282C271A8}"/>
                </a:ext>
              </a:extLst>
            </p:cNvPr>
            <p:cNvSpPr/>
            <p:nvPr userDrawn="1"/>
          </p:nvSpPr>
          <p:spPr>
            <a:xfrm>
              <a:off x="10183090" y="6716684"/>
              <a:ext cx="2036618" cy="1413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xmlns="" id="{9F1C58A9-8646-D54F-B4BC-16D1A8D1392D}"/>
              </a:ext>
            </a:extLst>
          </p:cNvPr>
          <p:cNvCxnSpPr/>
          <p:nvPr userDrawn="1"/>
        </p:nvCxnSpPr>
        <p:spPr>
          <a:xfrm>
            <a:off x="838200" y="1379912"/>
            <a:ext cx="113538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2986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61391" y="2784765"/>
            <a:ext cx="7713634" cy="997526"/>
          </a:xfrm>
          <a:prstGeom prst="rect">
            <a:avLst/>
          </a:prstGeom>
        </p:spPr>
        <p:txBody>
          <a:bodyPr anchor="b"/>
          <a:lstStyle>
            <a:lvl1pPr>
              <a:defRPr sz="6000" b="1">
                <a:solidFill>
                  <a:schemeClr val="bg1"/>
                </a:solidFill>
              </a:defRPr>
            </a:lvl1pPr>
          </a:lstStyle>
          <a:p>
            <a:r>
              <a:rPr lang="en-US" dirty="0"/>
              <a:t>SECTION HEADING</a:t>
            </a:r>
          </a:p>
        </p:txBody>
      </p:sp>
    </p:spTree>
    <p:extLst>
      <p:ext uri="{BB962C8B-B14F-4D97-AF65-F5344CB8AC3E}">
        <p14:creationId xmlns:p14="http://schemas.microsoft.com/office/powerpoint/2010/main" val="2322181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reer Pho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37E40788-48D5-DF45-805F-D7D31A0B3946}"/>
              </a:ext>
            </a:extLst>
          </p:cNvPr>
          <p:cNvSpPr>
            <a:spLocks noGrp="1"/>
          </p:cNvSpPr>
          <p:nvPr>
            <p:ph type="title" hasCustomPrompt="1"/>
          </p:nvPr>
        </p:nvSpPr>
        <p:spPr>
          <a:xfrm>
            <a:off x="838200" y="365126"/>
            <a:ext cx="10515600" cy="821990"/>
          </a:xfrm>
          <a:prstGeom prst="rect">
            <a:avLst/>
          </a:prstGeom>
        </p:spPr>
        <p:txBody>
          <a:bodyPr>
            <a:normAutofit/>
          </a:bodyPr>
          <a:lstStyle>
            <a:lvl1pPr>
              <a:defRPr sz="5400" b="1">
                <a:solidFill>
                  <a:schemeClr val="accent2"/>
                </a:solidFill>
              </a:defRPr>
            </a:lvl1pPr>
          </a:lstStyle>
          <a:p>
            <a:r>
              <a:rPr lang="en-US" dirty="0"/>
              <a:t>SLIDE TITLE</a:t>
            </a:r>
          </a:p>
        </p:txBody>
      </p:sp>
      <p:sp>
        <p:nvSpPr>
          <p:cNvPr id="9" name="Content Placeholder 2">
            <a:extLst>
              <a:ext uri="{FF2B5EF4-FFF2-40B4-BE49-F238E27FC236}">
                <a16:creationId xmlns:a16="http://schemas.microsoft.com/office/drawing/2014/main" xmlns="" id="{B336648B-9877-A641-996A-3125B27626B3}"/>
              </a:ext>
            </a:extLst>
          </p:cNvPr>
          <p:cNvSpPr>
            <a:spLocks noGrp="1"/>
          </p:cNvSpPr>
          <p:nvPr>
            <p:ph idx="1"/>
          </p:nvPr>
        </p:nvSpPr>
        <p:spPr>
          <a:xfrm>
            <a:off x="838200" y="1738661"/>
            <a:ext cx="5602705" cy="446263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a:extLst>
              <a:ext uri="{FF2B5EF4-FFF2-40B4-BE49-F238E27FC236}">
                <a16:creationId xmlns:a16="http://schemas.microsoft.com/office/drawing/2014/main" xmlns="" id="{B93962F4-3B85-184F-9E93-B48A62049560}"/>
              </a:ext>
            </a:extLst>
          </p:cNvPr>
          <p:cNvGrpSpPr/>
          <p:nvPr userDrawn="1"/>
        </p:nvGrpSpPr>
        <p:grpSpPr>
          <a:xfrm>
            <a:off x="0" y="6716684"/>
            <a:ext cx="12219708" cy="141316"/>
            <a:chOff x="0" y="6716684"/>
            <a:chExt cx="12219708" cy="141316"/>
          </a:xfrm>
        </p:grpSpPr>
        <p:sp>
          <p:nvSpPr>
            <p:cNvPr id="11" name="Rectangle 10">
              <a:extLst>
                <a:ext uri="{FF2B5EF4-FFF2-40B4-BE49-F238E27FC236}">
                  <a16:creationId xmlns:a16="http://schemas.microsoft.com/office/drawing/2014/main" xmlns="" id="{6876A6BD-F729-1641-9F12-53E23577C31C}"/>
                </a:ext>
              </a:extLst>
            </p:cNvPr>
            <p:cNvSpPr/>
            <p:nvPr userDrawn="1"/>
          </p:nvSpPr>
          <p:spPr>
            <a:xfrm>
              <a:off x="0" y="6716684"/>
              <a:ext cx="2036618" cy="141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161D8E82-2052-014D-AA17-F82021DCD4FF}"/>
                </a:ext>
              </a:extLst>
            </p:cNvPr>
            <p:cNvSpPr/>
            <p:nvPr userDrawn="1"/>
          </p:nvSpPr>
          <p:spPr>
            <a:xfrm>
              <a:off x="2036618" y="6716684"/>
              <a:ext cx="2036618" cy="1413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B76DE7DB-32A4-F34E-BB4A-DCDD7406EDEF}"/>
                </a:ext>
              </a:extLst>
            </p:cNvPr>
            <p:cNvSpPr/>
            <p:nvPr userDrawn="1"/>
          </p:nvSpPr>
          <p:spPr>
            <a:xfrm>
              <a:off x="4073236" y="6716684"/>
              <a:ext cx="2036618" cy="1413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6618473A-4FF1-D64A-99FD-1C0BBEE332B0}"/>
                </a:ext>
              </a:extLst>
            </p:cNvPr>
            <p:cNvSpPr/>
            <p:nvPr userDrawn="1"/>
          </p:nvSpPr>
          <p:spPr>
            <a:xfrm>
              <a:off x="6109854" y="6716684"/>
              <a:ext cx="2036618" cy="1413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241C17D-528E-5643-910E-4F09CEE8063B}"/>
                </a:ext>
              </a:extLst>
            </p:cNvPr>
            <p:cNvSpPr/>
            <p:nvPr userDrawn="1"/>
          </p:nvSpPr>
          <p:spPr>
            <a:xfrm>
              <a:off x="8146472" y="6716684"/>
              <a:ext cx="2036618" cy="1413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129653DE-D437-0848-8247-FA2F2C358E45}"/>
                </a:ext>
              </a:extLst>
            </p:cNvPr>
            <p:cNvSpPr/>
            <p:nvPr userDrawn="1"/>
          </p:nvSpPr>
          <p:spPr>
            <a:xfrm>
              <a:off x="10183090" y="6716684"/>
              <a:ext cx="2036618" cy="1413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9372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C445B286-CADA-B244-842E-29AA3078D834}"/>
              </a:ext>
            </a:extLst>
          </p:cNvPr>
          <p:cNvSpPr>
            <a:spLocks noGrp="1"/>
          </p:cNvSpPr>
          <p:nvPr>
            <p:ph type="title" hasCustomPrompt="1"/>
          </p:nvPr>
        </p:nvSpPr>
        <p:spPr>
          <a:xfrm>
            <a:off x="6096000" y="2533012"/>
            <a:ext cx="4852737" cy="997526"/>
          </a:xfrm>
          <a:prstGeom prst="rect">
            <a:avLst/>
          </a:prstGeom>
        </p:spPr>
        <p:txBody>
          <a:bodyPr anchor="b"/>
          <a:lstStyle>
            <a:lvl1pPr>
              <a:defRPr sz="6000" b="1">
                <a:solidFill>
                  <a:schemeClr val="accent5"/>
                </a:solidFill>
              </a:defRPr>
            </a:lvl1pPr>
          </a:lstStyle>
          <a:p>
            <a:r>
              <a:rPr lang="en-US" dirty="0"/>
              <a:t>QUESTIONS?</a:t>
            </a:r>
          </a:p>
        </p:txBody>
      </p:sp>
      <p:pic>
        <p:nvPicPr>
          <p:cNvPr id="7" name="Picture 6">
            <a:extLst>
              <a:ext uri="{FF2B5EF4-FFF2-40B4-BE49-F238E27FC236}">
                <a16:creationId xmlns:a16="http://schemas.microsoft.com/office/drawing/2014/main" xmlns="" id="{0A42CB1A-E90C-2848-AF2F-99D7DE795AF7}"/>
              </a:ext>
            </a:extLst>
          </p:cNvPr>
          <p:cNvPicPr>
            <a:picLocks noChangeAspect="1"/>
          </p:cNvPicPr>
          <p:nvPr userDrawn="1"/>
        </p:nvPicPr>
        <p:blipFill>
          <a:blip r:embed="rId3"/>
          <a:stretch>
            <a:fillRect/>
          </a:stretch>
        </p:blipFill>
        <p:spPr>
          <a:xfrm>
            <a:off x="729583" y="1539909"/>
            <a:ext cx="3441365" cy="2106024"/>
          </a:xfrm>
          <a:prstGeom prst="rect">
            <a:avLst/>
          </a:prstGeom>
        </p:spPr>
      </p:pic>
    </p:spTree>
    <p:extLst>
      <p:ext uri="{BB962C8B-B14F-4D97-AF65-F5344CB8AC3E}">
        <p14:creationId xmlns:p14="http://schemas.microsoft.com/office/powerpoint/2010/main" val="15044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B5B032-0779-B142-AFD4-DA5A542CF914}"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55FF78-5181-5449-AC16-50AA742D4016}" type="slidenum">
              <a:rPr lang="en-US" smtClean="0"/>
              <a:t>‹#›</a:t>
            </a:fld>
            <a:endParaRPr lang="en-US"/>
          </a:p>
        </p:txBody>
      </p:sp>
    </p:spTree>
    <p:extLst>
      <p:ext uri="{BB962C8B-B14F-4D97-AF65-F5344CB8AC3E}">
        <p14:creationId xmlns:p14="http://schemas.microsoft.com/office/powerpoint/2010/main" val="3760771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B5B032-0779-B142-AFD4-DA5A542CF914}"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55FF78-5181-5449-AC16-50AA742D4016}" type="slidenum">
              <a:rPr lang="en-US" smtClean="0"/>
              <a:t>‹#›</a:t>
            </a:fld>
            <a:endParaRPr lang="en-US"/>
          </a:p>
        </p:txBody>
      </p:sp>
    </p:spTree>
    <p:extLst>
      <p:ext uri="{BB962C8B-B14F-4D97-AF65-F5344CB8AC3E}">
        <p14:creationId xmlns:p14="http://schemas.microsoft.com/office/powerpoint/2010/main" val="280229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5B032-0779-B142-AFD4-DA5A542CF914}" type="datetimeFigureOut">
              <a:rPr lang="en-US" smtClean="0"/>
              <a:t>11/4/2021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5FF78-5181-5449-AC16-50AA742D4016}" type="slidenum">
              <a:rPr lang="en-US" smtClean="0"/>
              <a:t>‹#›</a:t>
            </a:fld>
            <a:endParaRPr lang="en-US"/>
          </a:p>
        </p:txBody>
      </p:sp>
    </p:spTree>
    <p:extLst>
      <p:ext uri="{BB962C8B-B14F-4D97-AF65-F5344CB8AC3E}">
        <p14:creationId xmlns:p14="http://schemas.microsoft.com/office/powerpoint/2010/main" val="14480516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2" r:id="rId5"/>
    <p:sldLayoutId id="2147483666" r:id="rId6"/>
    <p:sldLayoutId id="2147483667" r:id="rId7"/>
    <p:sldLayoutId id="2147483668" r:id="rId8"/>
    <p:sldLayoutId id="2147483669" r:id="rId9"/>
    <p:sldLayoutId id="2147483670" r:id="rId10"/>
    <p:sldLayoutId id="2147483671" r:id="rId11"/>
    <p:sldLayoutId id="2147483674" r:id="rId12"/>
  </p:sldLayoutIdLst>
  <p:txStyles>
    <p:titleStyle>
      <a:lvl1pPr algn="l" defTabSz="914400" rtl="0" eaLnBrk="1" latinLnBrk="0" hangingPunct="1">
        <a:lnSpc>
          <a:spcPct val="90000"/>
        </a:lnSpc>
        <a:spcBef>
          <a:spcPct val="0"/>
        </a:spcBef>
        <a:buNone/>
        <a:defRPr sz="44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package" Target="../embeddings/Microsoft_Word_Document1.docx"/></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hyperlink" Target="https://medium.com/@CollegeAndCareerNavigatorSmart/i-cannot-give-up-8419786a0331"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35.jpg"/><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hyperlink" Target="http://www.jcjc.edu/" TargetMode="External"/><Relationship Id="rId3" Type="http://schemas.openxmlformats.org/officeDocument/2006/relationships/hyperlink" Target="mailto:brobertson@mccb.edu" TargetMode="External"/><Relationship Id="rId7" Type="http://schemas.openxmlformats.org/officeDocument/2006/relationships/hyperlink" Target="mailto:wendy.evans@jcjc.edu"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mailto:cksmart@nemcc.edu" TargetMode="External"/><Relationship Id="rId5" Type="http://schemas.openxmlformats.org/officeDocument/2006/relationships/hyperlink" Target="http://www.nemcc.edu/" TargetMode="External"/><Relationship Id="rId10" Type="http://schemas.openxmlformats.org/officeDocument/2006/relationships/hyperlink" Target="http://www.mccb.edu/" TargetMode="External"/><Relationship Id="rId4" Type="http://schemas.openxmlformats.org/officeDocument/2006/relationships/hyperlink" Target="mailto:lgkesler@nemcc.edu" TargetMode="External"/><Relationship Id="rId9" Type="http://schemas.openxmlformats.org/officeDocument/2006/relationships/hyperlink" Target="http://www.skillupmississippi.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3.png"/><Relationship Id="rId4" Type="http://schemas.openxmlformats.org/officeDocument/2006/relationships/diagramLayout" Target="../diagrams/layout1.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5554" y="4959548"/>
            <a:ext cx="5875156" cy="1569660"/>
          </a:xfrm>
          <a:prstGeom prst="rect">
            <a:avLst/>
          </a:prstGeom>
        </p:spPr>
        <p:txBody>
          <a:bodyPr wrap="square">
            <a:spAutoFit/>
          </a:bodyPr>
          <a:lstStyle/>
          <a:p>
            <a:pPr lvl="0" algn="ctr"/>
            <a:r>
              <a:rPr lang="en-US" sz="3200" b="1" i="1" dirty="0">
                <a:solidFill>
                  <a:schemeClr val="tx2"/>
                </a:solidFill>
              </a:rPr>
              <a:t>Pathways to Employment:</a:t>
            </a:r>
          </a:p>
          <a:p>
            <a:pPr lvl="0" algn="ctr"/>
            <a:r>
              <a:rPr lang="en-US" sz="3200" b="1" i="1" dirty="0">
                <a:solidFill>
                  <a:schemeClr val="tx2"/>
                </a:solidFill>
              </a:rPr>
              <a:t>Earning Credentials of Value at Every Level</a:t>
            </a:r>
          </a:p>
        </p:txBody>
      </p:sp>
    </p:spTree>
    <p:extLst>
      <p:ext uri="{BB962C8B-B14F-4D97-AF65-F5344CB8AC3E}">
        <p14:creationId xmlns:p14="http://schemas.microsoft.com/office/powerpoint/2010/main" val="32744520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1">
            <a:extLst>
              <a:ext uri="{FF2B5EF4-FFF2-40B4-BE49-F238E27FC236}">
                <a16:creationId xmlns:a16="http://schemas.microsoft.com/office/drawing/2014/main" xmlns="" id="{B48B7D47-8776-49DC-A570-62F96A0A58C2}"/>
              </a:ext>
            </a:extLst>
          </p:cNvPr>
          <p:cNvSpPr txBox="1">
            <a:spLocks/>
          </p:cNvSpPr>
          <p:nvPr/>
        </p:nvSpPr>
        <p:spPr>
          <a:xfrm>
            <a:off x="609600" y="683883"/>
            <a:ext cx="3613608" cy="553998"/>
          </a:xfrm>
          <a:prstGeom prst="rect">
            <a:avLst/>
          </a:prstGeom>
        </p:spPr>
        <p:txBody>
          <a:bodyPr/>
          <a:lstStyle>
            <a:lvl1pPr>
              <a:defRPr>
                <a:latin typeface="+mj-lt"/>
                <a:ea typeface="+mj-ea"/>
                <a:cs typeface="+mj-cs"/>
              </a:defRPr>
            </a:lvl1pPr>
          </a:lstStyle>
          <a:p>
            <a:pPr algn="ctr"/>
            <a:r>
              <a:rPr lang="en-US" sz="3200" b="1" kern="0" dirty="0">
                <a:solidFill>
                  <a:srgbClr val="253340"/>
                </a:solidFill>
                <a:latin typeface="Acumin Pro"/>
              </a:rPr>
              <a:t>Custom Pathways</a:t>
            </a:r>
          </a:p>
        </p:txBody>
      </p:sp>
      <p:sp>
        <p:nvSpPr>
          <p:cNvPr id="13" name="object 19">
            <a:extLst>
              <a:ext uri="{FF2B5EF4-FFF2-40B4-BE49-F238E27FC236}">
                <a16:creationId xmlns:a16="http://schemas.microsoft.com/office/drawing/2014/main" xmlns="" id="{41043E18-F95F-478B-A02D-1EC757E08DA4}"/>
              </a:ext>
            </a:extLst>
          </p:cNvPr>
          <p:cNvSpPr/>
          <p:nvPr/>
        </p:nvSpPr>
        <p:spPr>
          <a:xfrm>
            <a:off x="7392161" y="6519671"/>
            <a:ext cx="4587240" cy="0"/>
          </a:xfrm>
          <a:custGeom>
            <a:avLst/>
            <a:gdLst/>
            <a:ahLst/>
            <a:cxnLst/>
            <a:rect l="l" t="t" r="r" b="b"/>
            <a:pathLst>
              <a:path w="4587240">
                <a:moveTo>
                  <a:pt x="0" y="0"/>
                </a:moveTo>
                <a:lnTo>
                  <a:pt x="4586859" y="0"/>
                </a:lnTo>
              </a:path>
            </a:pathLst>
          </a:custGeom>
          <a:ln w="28575">
            <a:solidFill>
              <a:srgbClr val="F5BE17"/>
            </a:solidFill>
          </a:ln>
        </p:spPr>
        <p:txBody>
          <a:bodyPr wrap="square" lIns="0" tIns="0" rIns="0" bIns="0" rtlCol="0"/>
          <a:lstStyle/>
          <a:p>
            <a:endParaRPr/>
          </a:p>
        </p:txBody>
      </p:sp>
      <p:sp>
        <p:nvSpPr>
          <p:cNvPr id="14" name="object 20">
            <a:extLst>
              <a:ext uri="{FF2B5EF4-FFF2-40B4-BE49-F238E27FC236}">
                <a16:creationId xmlns:a16="http://schemas.microsoft.com/office/drawing/2014/main" xmlns="" id="{FFCDC7E7-E25A-4CBC-AE0C-97695ED8C65D}"/>
              </a:ext>
            </a:extLst>
          </p:cNvPr>
          <p:cNvSpPr/>
          <p:nvPr/>
        </p:nvSpPr>
        <p:spPr>
          <a:xfrm>
            <a:off x="229361" y="6519671"/>
            <a:ext cx="4587240" cy="0"/>
          </a:xfrm>
          <a:custGeom>
            <a:avLst/>
            <a:gdLst/>
            <a:ahLst/>
            <a:cxnLst/>
            <a:rect l="l" t="t" r="r" b="b"/>
            <a:pathLst>
              <a:path w="4587240">
                <a:moveTo>
                  <a:pt x="0" y="0"/>
                </a:moveTo>
                <a:lnTo>
                  <a:pt x="4586859" y="0"/>
                </a:lnTo>
              </a:path>
            </a:pathLst>
          </a:custGeom>
          <a:ln w="28575">
            <a:solidFill>
              <a:srgbClr val="F5BE17"/>
            </a:solidFill>
          </a:ln>
        </p:spPr>
        <p:txBody>
          <a:bodyPr wrap="square" lIns="0" tIns="0" rIns="0" bIns="0" rtlCol="0"/>
          <a:lstStyle/>
          <a:p>
            <a:endParaRPr/>
          </a:p>
        </p:txBody>
      </p:sp>
      <p:sp>
        <p:nvSpPr>
          <p:cNvPr id="15" name="object 21">
            <a:extLst>
              <a:ext uri="{FF2B5EF4-FFF2-40B4-BE49-F238E27FC236}">
                <a16:creationId xmlns:a16="http://schemas.microsoft.com/office/drawing/2014/main" xmlns="" id="{B5C731BB-D4BE-45F2-B0E6-C7BCDD8A408E}"/>
              </a:ext>
            </a:extLst>
          </p:cNvPr>
          <p:cNvSpPr/>
          <p:nvPr/>
        </p:nvSpPr>
        <p:spPr>
          <a:xfrm>
            <a:off x="290322" y="344424"/>
            <a:ext cx="11627485" cy="0"/>
          </a:xfrm>
          <a:custGeom>
            <a:avLst/>
            <a:gdLst/>
            <a:ahLst/>
            <a:cxnLst/>
            <a:rect l="l" t="t" r="r" b="b"/>
            <a:pathLst>
              <a:path w="11627485">
                <a:moveTo>
                  <a:pt x="0" y="0"/>
                </a:moveTo>
                <a:lnTo>
                  <a:pt x="11627104" y="0"/>
                </a:lnTo>
              </a:path>
            </a:pathLst>
          </a:custGeom>
          <a:ln w="28575">
            <a:solidFill>
              <a:srgbClr val="F5BE17"/>
            </a:solidFill>
          </a:ln>
        </p:spPr>
        <p:txBody>
          <a:bodyPr wrap="square" lIns="0" tIns="0" rIns="0" bIns="0" rtlCol="0"/>
          <a:lstStyle/>
          <a:p>
            <a:endParaRPr/>
          </a:p>
        </p:txBody>
      </p:sp>
      <p:pic>
        <p:nvPicPr>
          <p:cNvPr id="5" name="Picture 4">
            <a:extLst>
              <a:ext uri="{FF2B5EF4-FFF2-40B4-BE49-F238E27FC236}">
                <a16:creationId xmlns:a16="http://schemas.microsoft.com/office/drawing/2014/main" xmlns="" id="{3616038F-1E84-4090-A868-461D0DECE49D}"/>
              </a:ext>
            </a:extLst>
          </p:cNvPr>
          <p:cNvPicPr>
            <a:picLocks noChangeAspect="1"/>
          </p:cNvPicPr>
          <p:nvPr/>
        </p:nvPicPr>
        <p:blipFill rotWithShape="1">
          <a:blip r:embed="rId3"/>
          <a:srcRect t="1533" b="-1533"/>
          <a:stretch/>
        </p:blipFill>
        <p:spPr>
          <a:xfrm>
            <a:off x="5640796" y="683883"/>
            <a:ext cx="4521638" cy="51206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TextBox 15">
            <a:extLst>
              <a:ext uri="{FF2B5EF4-FFF2-40B4-BE49-F238E27FC236}">
                <a16:creationId xmlns:a16="http://schemas.microsoft.com/office/drawing/2014/main" xmlns="" id="{10C0DB4D-EF53-4F2A-9386-73D6DCC17BE3}"/>
              </a:ext>
            </a:extLst>
          </p:cNvPr>
          <p:cNvSpPr txBox="1"/>
          <p:nvPr/>
        </p:nvSpPr>
        <p:spPr>
          <a:xfrm>
            <a:off x="1031508" y="1937771"/>
            <a:ext cx="2982946" cy="523220"/>
          </a:xfrm>
          <a:prstGeom prst="rect">
            <a:avLst/>
          </a:prstGeom>
          <a:noFill/>
        </p:spPr>
        <p:txBody>
          <a:bodyPr wrap="square">
            <a:spAutoFit/>
          </a:bodyPr>
          <a:lstStyle/>
          <a:p>
            <a:pPr algn="ctr"/>
            <a:r>
              <a:rPr lang="en-US" sz="1400" b="1" i="1" dirty="0">
                <a:solidFill>
                  <a:schemeClr val="bg2">
                    <a:lumMod val="25000"/>
                  </a:schemeClr>
                </a:solidFill>
                <a:latin typeface="Acumin Pro" panose="020B0504020202020204" pitchFamily="34" charset="0"/>
              </a:rPr>
              <a:t>Example</a:t>
            </a:r>
            <a:r>
              <a:rPr lang="en-US" sz="1400" i="1" dirty="0">
                <a:solidFill>
                  <a:schemeClr val="bg2">
                    <a:lumMod val="25000"/>
                  </a:schemeClr>
                </a:solidFill>
                <a:latin typeface="Acumin Pro" panose="020B0504020202020204" pitchFamily="34" charset="0"/>
              </a:rPr>
              <a:t>: Pathway being used in a Jones College Smart Start Class</a:t>
            </a:r>
          </a:p>
        </p:txBody>
      </p:sp>
      <p:pic>
        <p:nvPicPr>
          <p:cNvPr id="17" name="Picture 16" descr="Text&#10;&#10;Description automatically generated">
            <a:extLst>
              <a:ext uri="{FF2B5EF4-FFF2-40B4-BE49-F238E27FC236}">
                <a16:creationId xmlns:a16="http://schemas.microsoft.com/office/drawing/2014/main" xmlns="" id="{2A7C4532-2884-4283-937C-D8C27AE59FE3}"/>
              </a:ext>
            </a:extLst>
          </p:cNvPr>
          <p:cNvPicPr>
            <a:picLocks noChangeAspect="1"/>
          </p:cNvPicPr>
          <p:nvPr/>
        </p:nvPicPr>
        <p:blipFill rotWithShape="1">
          <a:blip r:embed="rId4">
            <a:extLst>
              <a:ext uri="{28A0092B-C50C-407E-A947-70E740481C1C}">
                <a14:useLocalDpi xmlns:a14="http://schemas.microsoft.com/office/drawing/2010/main" val="0"/>
              </a:ext>
            </a:extLst>
          </a:blip>
          <a:srcRect l="-327" t="-353" r="13125" b="3676"/>
          <a:stretch/>
        </p:blipFill>
        <p:spPr>
          <a:xfrm>
            <a:off x="5372414" y="6233478"/>
            <a:ext cx="1447171" cy="560195"/>
          </a:xfrm>
          <a:prstGeom prst="rect">
            <a:avLst/>
          </a:prstGeom>
        </p:spPr>
      </p:pic>
    </p:spTree>
    <p:extLst>
      <p:ext uri="{BB962C8B-B14F-4D97-AF65-F5344CB8AC3E}">
        <p14:creationId xmlns:p14="http://schemas.microsoft.com/office/powerpoint/2010/main" val="587895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19">
            <a:extLst>
              <a:ext uri="{FF2B5EF4-FFF2-40B4-BE49-F238E27FC236}">
                <a16:creationId xmlns:a16="http://schemas.microsoft.com/office/drawing/2014/main" xmlns="" id="{D4998919-8C9F-49C1-AD0B-E66EAD640290}"/>
              </a:ext>
            </a:extLst>
          </p:cNvPr>
          <p:cNvSpPr/>
          <p:nvPr/>
        </p:nvSpPr>
        <p:spPr>
          <a:xfrm>
            <a:off x="7392161" y="6519671"/>
            <a:ext cx="4587240" cy="0"/>
          </a:xfrm>
          <a:custGeom>
            <a:avLst/>
            <a:gdLst/>
            <a:ahLst/>
            <a:cxnLst/>
            <a:rect l="l" t="t" r="r" b="b"/>
            <a:pathLst>
              <a:path w="4587240">
                <a:moveTo>
                  <a:pt x="0" y="0"/>
                </a:moveTo>
                <a:lnTo>
                  <a:pt x="4586859" y="0"/>
                </a:lnTo>
              </a:path>
            </a:pathLst>
          </a:custGeom>
          <a:ln w="28575">
            <a:solidFill>
              <a:srgbClr val="F5BE17"/>
            </a:solidFill>
          </a:ln>
        </p:spPr>
        <p:txBody>
          <a:bodyPr wrap="square" lIns="0" tIns="0" rIns="0" bIns="0" rtlCol="0"/>
          <a:lstStyle/>
          <a:p>
            <a:endParaRPr/>
          </a:p>
        </p:txBody>
      </p:sp>
      <p:sp>
        <p:nvSpPr>
          <p:cNvPr id="10" name="object 20">
            <a:extLst>
              <a:ext uri="{FF2B5EF4-FFF2-40B4-BE49-F238E27FC236}">
                <a16:creationId xmlns:a16="http://schemas.microsoft.com/office/drawing/2014/main" xmlns="" id="{5483EE6A-E1DB-4AB5-B2D8-07DE6ECB3B2A}"/>
              </a:ext>
            </a:extLst>
          </p:cNvPr>
          <p:cNvSpPr/>
          <p:nvPr/>
        </p:nvSpPr>
        <p:spPr>
          <a:xfrm>
            <a:off x="229361" y="6519671"/>
            <a:ext cx="4587240" cy="0"/>
          </a:xfrm>
          <a:custGeom>
            <a:avLst/>
            <a:gdLst/>
            <a:ahLst/>
            <a:cxnLst/>
            <a:rect l="l" t="t" r="r" b="b"/>
            <a:pathLst>
              <a:path w="4587240">
                <a:moveTo>
                  <a:pt x="0" y="0"/>
                </a:moveTo>
                <a:lnTo>
                  <a:pt x="4586859" y="0"/>
                </a:lnTo>
              </a:path>
            </a:pathLst>
          </a:custGeom>
          <a:ln w="28575">
            <a:solidFill>
              <a:srgbClr val="F5BE17"/>
            </a:solidFill>
          </a:ln>
        </p:spPr>
        <p:txBody>
          <a:bodyPr wrap="square" lIns="0" tIns="0" rIns="0" bIns="0" rtlCol="0"/>
          <a:lstStyle/>
          <a:p>
            <a:endParaRPr/>
          </a:p>
        </p:txBody>
      </p:sp>
      <p:sp>
        <p:nvSpPr>
          <p:cNvPr id="11" name="object 21">
            <a:extLst>
              <a:ext uri="{FF2B5EF4-FFF2-40B4-BE49-F238E27FC236}">
                <a16:creationId xmlns:a16="http://schemas.microsoft.com/office/drawing/2014/main" xmlns="" id="{6BCBEE05-2573-4823-B9F4-A8CE0C4A0952}"/>
              </a:ext>
            </a:extLst>
          </p:cNvPr>
          <p:cNvSpPr/>
          <p:nvPr/>
        </p:nvSpPr>
        <p:spPr>
          <a:xfrm>
            <a:off x="290322" y="344424"/>
            <a:ext cx="11627485" cy="0"/>
          </a:xfrm>
          <a:custGeom>
            <a:avLst/>
            <a:gdLst/>
            <a:ahLst/>
            <a:cxnLst/>
            <a:rect l="l" t="t" r="r" b="b"/>
            <a:pathLst>
              <a:path w="11627485">
                <a:moveTo>
                  <a:pt x="0" y="0"/>
                </a:moveTo>
                <a:lnTo>
                  <a:pt x="11627104" y="0"/>
                </a:lnTo>
              </a:path>
            </a:pathLst>
          </a:custGeom>
          <a:ln w="28575">
            <a:solidFill>
              <a:srgbClr val="F5BE17"/>
            </a:solidFill>
          </a:ln>
        </p:spPr>
        <p:txBody>
          <a:bodyPr wrap="square" lIns="0" tIns="0" rIns="0" bIns="0" rtlCol="0"/>
          <a:lstStyle/>
          <a:p>
            <a:endParaRPr/>
          </a:p>
        </p:txBody>
      </p:sp>
      <p:sp>
        <p:nvSpPr>
          <p:cNvPr id="12" name="Title 21">
            <a:extLst>
              <a:ext uri="{FF2B5EF4-FFF2-40B4-BE49-F238E27FC236}">
                <a16:creationId xmlns:a16="http://schemas.microsoft.com/office/drawing/2014/main" xmlns="" id="{07D686F9-2CC9-4140-A889-B06BAAE47220}"/>
              </a:ext>
            </a:extLst>
          </p:cNvPr>
          <p:cNvSpPr txBox="1">
            <a:spLocks/>
          </p:cNvSpPr>
          <p:nvPr/>
        </p:nvSpPr>
        <p:spPr>
          <a:xfrm>
            <a:off x="996916" y="766261"/>
            <a:ext cx="2726724" cy="5539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253340"/>
                </a:solidFill>
                <a:latin typeface="Acumin Pro"/>
              </a:rPr>
              <a:t>Custom </a:t>
            </a:r>
            <a:endParaRPr lang="en-US" sz="3200" b="1" dirty="0" smtClean="0">
              <a:solidFill>
                <a:srgbClr val="253340"/>
              </a:solidFill>
              <a:latin typeface="Acumin Pro"/>
            </a:endParaRPr>
          </a:p>
          <a:p>
            <a:pPr algn="ctr"/>
            <a:r>
              <a:rPr lang="en-US" sz="3200" b="1" dirty="0" smtClean="0">
                <a:solidFill>
                  <a:srgbClr val="253340"/>
                </a:solidFill>
                <a:latin typeface="Acumin Pro"/>
              </a:rPr>
              <a:t>Badges</a:t>
            </a:r>
            <a:endParaRPr lang="en-US" sz="3200" b="1" dirty="0">
              <a:solidFill>
                <a:srgbClr val="253340"/>
              </a:solidFill>
              <a:latin typeface="Acumin Pro"/>
            </a:endParaRPr>
          </a:p>
        </p:txBody>
      </p:sp>
      <p:pic>
        <p:nvPicPr>
          <p:cNvPr id="13" name="Picture 12" descr="A picture containing text, sign, vector graphics&#10;&#10;Description automatically generated">
            <a:extLst>
              <a:ext uri="{FF2B5EF4-FFF2-40B4-BE49-F238E27FC236}">
                <a16:creationId xmlns:a16="http://schemas.microsoft.com/office/drawing/2014/main" xmlns="" id="{27AE8380-293C-4025-B642-8B88D29C1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398" y="683883"/>
            <a:ext cx="5212080" cy="5130884"/>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xmlns="" id="{51F09FDA-CA33-46B7-9E29-055BCF50AE52}"/>
              </a:ext>
            </a:extLst>
          </p:cNvPr>
          <p:cNvSpPr txBox="1"/>
          <p:nvPr/>
        </p:nvSpPr>
        <p:spPr>
          <a:xfrm>
            <a:off x="933067" y="1814529"/>
            <a:ext cx="2854422" cy="523220"/>
          </a:xfrm>
          <a:prstGeom prst="rect">
            <a:avLst/>
          </a:prstGeom>
          <a:noFill/>
        </p:spPr>
        <p:txBody>
          <a:bodyPr wrap="square">
            <a:spAutoFit/>
          </a:bodyPr>
          <a:lstStyle/>
          <a:p>
            <a:pPr algn="ctr"/>
            <a:r>
              <a:rPr lang="en-US" sz="1400" b="1" i="1" dirty="0">
                <a:solidFill>
                  <a:schemeClr val="bg2">
                    <a:lumMod val="25000"/>
                  </a:schemeClr>
                </a:solidFill>
                <a:latin typeface="Acumin Pro" panose="020B0504020202020204" pitchFamily="34" charset="0"/>
              </a:rPr>
              <a:t>Example</a:t>
            </a:r>
            <a:r>
              <a:rPr lang="en-US" sz="1400" i="1" dirty="0">
                <a:solidFill>
                  <a:schemeClr val="bg2">
                    <a:lumMod val="25000"/>
                  </a:schemeClr>
                </a:solidFill>
                <a:latin typeface="Acumin Pro" panose="020B0504020202020204" pitchFamily="34" charset="0"/>
              </a:rPr>
              <a:t>: Custom Milestone Badge for a Smart Start Pathway</a:t>
            </a:r>
          </a:p>
        </p:txBody>
      </p:sp>
      <p:pic>
        <p:nvPicPr>
          <p:cNvPr id="16" name="Picture 15" descr="Text&#10;&#10;Description automatically generated">
            <a:extLst>
              <a:ext uri="{FF2B5EF4-FFF2-40B4-BE49-F238E27FC236}">
                <a16:creationId xmlns:a16="http://schemas.microsoft.com/office/drawing/2014/main" xmlns="" id="{7D1FB176-7B3B-4463-A99A-DEF554841125}"/>
              </a:ext>
            </a:extLst>
          </p:cNvPr>
          <p:cNvPicPr>
            <a:picLocks noChangeAspect="1"/>
          </p:cNvPicPr>
          <p:nvPr/>
        </p:nvPicPr>
        <p:blipFill rotWithShape="1">
          <a:blip r:embed="rId4">
            <a:extLst>
              <a:ext uri="{28A0092B-C50C-407E-A947-70E740481C1C}">
                <a14:useLocalDpi xmlns:a14="http://schemas.microsoft.com/office/drawing/2010/main" val="0"/>
              </a:ext>
            </a:extLst>
          </a:blip>
          <a:srcRect l="-327" t="-353" r="13125" b="3676"/>
          <a:stretch/>
        </p:blipFill>
        <p:spPr>
          <a:xfrm>
            <a:off x="5372414" y="6233478"/>
            <a:ext cx="1447171" cy="560195"/>
          </a:xfrm>
          <a:prstGeom prst="rect">
            <a:avLst/>
          </a:prstGeom>
        </p:spPr>
      </p:pic>
    </p:spTree>
    <p:extLst>
      <p:ext uri="{BB962C8B-B14F-4D97-AF65-F5344CB8AC3E}">
        <p14:creationId xmlns:p14="http://schemas.microsoft.com/office/powerpoint/2010/main" val="3830076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928" y="3080435"/>
            <a:ext cx="7713634" cy="997526"/>
          </a:xfrm>
        </p:spPr>
        <p:txBody>
          <a:bodyPr/>
          <a:lstStyle/>
          <a:p>
            <a:pPr algn="ctr">
              <a:lnSpc>
                <a:spcPct val="100000"/>
              </a:lnSpc>
            </a:pPr>
            <a:r>
              <a:rPr lang="en-US" dirty="0"/>
              <a:t/>
            </a:r>
            <a:br>
              <a:rPr lang="en-US" dirty="0"/>
            </a:br>
            <a:r>
              <a:rPr lang="en-US" dirty="0"/>
              <a:t>Northeast Mississippi Community College</a:t>
            </a:r>
          </a:p>
        </p:txBody>
      </p:sp>
    </p:spTree>
    <p:extLst>
      <p:ext uri="{BB962C8B-B14F-4D97-AF65-F5344CB8AC3E}">
        <p14:creationId xmlns:p14="http://schemas.microsoft.com/office/powerpoint/2010/main" val="3847684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4174" y="702469"/>
            <a:ext cx="10515600" cy="707886"/>
          </a:xfrm>
        </p:spPr>
        <p:txBody>
          <a:bodyPr>
            <a:noAutofit/>
          </a:bodyPr>
          <a:lstStyle/>
          <a:p>
            <a:r>
              <a:rPr lang="en-US" sz="4500" u="sng" dirty="0"/>
              <a:t>Northeast Mississippi Community College</a:t>
            </a:r>
            <a:endParaRPr lang="en-US" sz="4500" dirty="0"/>
          </a:p>
        </p:txBody>
      </p:sp>
      <p:sp>
        <p:nvSpPr>
          <p:cNvPr id="14" name="TextBox 13">
            <a:extLst>
              <a:ext uri="{FF2B5EF4-FFF2-40B4-BE49-F238E27FC236}">
                <a16:creationId xmlns="" xmlns:a16="http://schemas.microsoft.com/office/drawing/2014/main" id="{DA279A38-0313-F241-8AD6-065BCABA65FE}"/>
              </a:ext>
            </a:extLst>
          </p:cNvPr>
          <p:cNvSpPr txBox="1"/>
          <p:nvPr/>
        </p:nvSpPr>
        <p:spPr>
          <a:xfrm>
            <a:off x="901547" y="1410355"/>
            <a:ext cx="4843355" cy="5170646"/>
          </a:xfrm>
          <a:prstGeom prst="rect">
            <a:avLst/>
          </a:prstGeom>
          <a:noFill/>
        </p:spPr>
        <p:txBody>
          <a:bodyPr wrap="square" rtlCol="0">
            <a:spAutoFit/>
          </a:bodyPr>
          <a:lstStyle/>
          <a:p>
            <a:r>
              <a:rPr lang="en-US" sz="3200" dirty="0"/>
              <a:t>I attended an INTERESTING COMMITTEE MEETING!</a:t>
            </a:r>
          </a:p>
          <a:p>
            <a:r>
              <a:rPr lang="en-US" sz="3200" dirty="0"/>
              <a:t>(Somewhat uncommon.)</a:t>
            </a:r>
          </a:p>
          <a:p>
            <a:endParaRPr lang="en-US" dirty="0"/>
          </a:p>
          <a:p>
            <a:pPr marL="285750" indent="-285750">
              <a:buFont typeface="Arial" panose="020B0604020202020204" pitchFamily="34" charset="0"/>
              <a:buChar char="•"/>
            </a:pPr>
            <a:r>
              <a:rPr lang="en-US" dirty="0"/>
              <a:t>Advising committee.</a:t>
            </a:r>
          </a:p>
          <a:p>
            <a:pPr marL="285750" indent="-285750">
              <a:buFont typeface="Arial" panose="020B0604020202020204" pitchFamily="34" charset="0"/>
              <a:buChar char="•"/>
            </a:pPr>
            <a:r>
              <a:rPr lang="en-US" dirty="0"/>
              <a:t>They discussed a new term they are working with: CAREER PATHWAYS.</a:t>
            </a:r>
          </a:p>
          <a:p>
            <a:pPr marL="285750" indent="-285750">
              <a:buFont typeface="Arial" panose="020B0604020202020204" pitchFamily="34" charset="0"/>
              <a:buChar char="•"/>
            </a:pPr>
            <a:r>
              <a:rPr lang="en-US" dirty="0"/>
              <a:t>Challenge: Go with “pathways” or stick with more familiar “major”.</a:t>
            </a:r>
          </a:p>
          <a:p>
            <a:pPr marL="285750" indent="-285750">
              <a:buFont typeface="Arial" panose="020B0604020202020204" pitchFamily="34" charset="0"/>
              <a:buChar char="•"/>
            </a:pPr>
            <a:r>
              <a:rPr lang="en-US" dirty="0"/>
              <a:t>Not just schedule-making; also relationship-building.</a:t>
            </a:r>
          </a:p>
          <a:p>
            <a:pPr marL="285750" indent="-285750">
              <a:buFont typeface="Arial" panose="020B0604020202020204" pitchFamily="34" charset="0"/>
              <a:buChar char="•"/>
            </a:pPr>
            <a:r>
              <a:rPr lang="en-US" dirty="0"/>
              <a:t>Pathways: general to specific</a:t>
            </a:r>
          </a:p>
          <a:p>
            <a:pPr marL="285750" indent="-285750">
              <a:buFont typeface="Arial" panose="020B0604020202020204" pitchFamily="34" charset="0"/>
              <a:buChar char="•"/>
            </a:pPr>
            <a:r>
              <a:rPr lang="en-US" dirty="0"/>
              <a:t>Pathway: structure</a:t>
            </a:r>
          </a:p>
          <a:p>
            <a:pPr marL="742950" lvl="1" indent="-285750">
              <a:buFont typeface="Arial" panose="020B0604020202020204" pitchFamily="34" charset="0"/>
              <a:buChar char="•"/>
            </a:pPr>
            <a:r>
              <a:rPr lang="en-US" dirty="0"/>
              <a:t>Metaphor</a:t>
            </a:r>
          </a:p>
          <a:p>
            <a:pPr marL="742950" lvl="1" indent="-285750">
              <a:buFont typeface="Arial" panose="020B0604020202020204" pitchFamily="34" charset="0"/>
              <a:buChar char="•"/>
            </a:pPr>
            <a:r>
              <a:rPr lang="en-US" dirty="0"/>
              <a:t>Plan their lives</a:t>
            </a:r>
          </a:p>
          <a:p>
            <a:pPr marL="742950" lvl="1" indent="-285750">
              <a:buFont typeface="Arial" panose="020B0604020202020204" pitchFamily="34" charset="0"/>
              <a:buChar char="•"/>
            </a:pPr>
            <a:r>
              <a:rPr lang="en-US" dirty="0"/>
              <a:t>Build </a:t>
            </a:r>
            <a:r>
              <a:rPr lang="en-US" dirty="0" smtClean="0"/>
              <a:t>relationship</a:t>
            </a:r>
            <a:endParaRPr lang="en-US" dirty="0"/>
          </a:p>
        </p:txBody>
      </p:sp>
      <p:pic>
        <p:nvPicPr>
          <p:cNvPr id="3" name="Picture 2" descr="A person riding a bicycle on a road surrounded by grass&#10;&#10;Description automatically generated with low confidence">
            <a:extLst>
              <a:ext uri="{FF2B5EF4-FFF2-40B4-BE49-F238E27FC236}">
                <a16:creationId xmlns="" xmlns:a16="http://schemas.microsoft.com/office/drawing/2014/main" id="{2FB61757-502B-BD4D-9A58-16074D38FE73}"/>
              </a:ext>
            </a:extLst>
          </p:cNvPr>
          <p:cNvPicPr>
            <a:picLocks noChangeAspect="1"/>
          </p:cNvPicPr>
          <p:nvPr/>
        </p:nvPicPr>
        <p:blipFill>
          <a:blip r:embed="rId3"/>
          <a:stretch>
            <a:fillRect/>
          </a:stretch>
        </p:blipFill>
        <p:spPr>
          <a:xfrm>
            <a:off x="5898292" y="1875100"/>
            <a:ext cx="5539365" cy="3684882"/>
          </a:xfrm>
          <a:prstGeom prst="rect">
            <a:avLst/>
          </a:prstGeom>
          <a:ln>
            <a:noFill/>
          </a:ln>
          <a:effectLst>
            <a:softEdge rad="112500"/>
          </a:effectLst>
        </p:spPr>
      </p:pic>
    </p:spTree>
    <p:extLst>
      <p:ext uri="{BB962C8B-B14F-4D97-AF65-F5344CB8AC3E}">
        <p14:creationId xmlns:p14="http://schemas.microsoft.com/office/powerpoint/2010/main" val="937508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4174" y="743725"/>
            <a:ext cx="10515600" cy="707886"/>
          </a:xfrm>
        </p:spPr>
        <p:txBody>
          <a:bodyPr>
            <a:noAutofit/>
          </a:bodyPr>
          <a:lstStyle/>
          <a:p>
            <a:r>
              <a:rPr lang="en-US" sz="4500" u="sng" dirty="0" smtClean="0"/>
              <a:t>Career Pathway – Medical Pathway </a:t>
            </a:r>
            <a:endParaRPr lang="en-US" sz="4500" dirty="0"/>
          </a:p>
        </p:txBody>
      </p:sp>
      <p:graphicFrame>
        <p:nvGraphicFramePr>
          <p:cNvPr id="4" name="Content Placeholder 3">
            <a:extLst>
              <a:ext uri="{FF2B5EF4-FFF2-40B4-BE49-F238E27FC236}">
                <a16:creationId xmlns:a16="http://schemas.microsoft.com/office/drawing/2014/main" xmlns="" id="{EDE7EA2D-CBBF-B843-8745-DEFF5B593FBB}"/>
              </a:ext>
            </a:extLst>
          </p:cNvPr>
          <p:cNvGraphicFramePr>
            <a:graphicFrameLocks noGrp="1" noChangeAspect="1"/>
          </p:cNvGraphicFramePr>
          <p:nvPr>
            <p:ph idx="1"/>
            <p:extLst>
              <p:ext uri="{D42A27DB-BD31-4B8C-83A1-F6EECF244321}">
                <p14:modId xmlns:p14="http://schemas.microsoft.com/office/powerpoint/2010/main" val="3282215269"/>
              </p:ext>
            </p:extLst>
          </p:nvPr>
        </p:nvGraphicFramePr>
        <p:xfrm>
          <a:off x="4856220" y="1647518"/>
          <a:ext cx="6309360" cy="4832095"/>
        </p:xfrm>
        <a:graphic>
          <a:graphicData uri="http://schemas.openxmlformats.org/presentationml/2006/ole">
            <mc:AlternateContent xmlns:mc="http://schemas.openxmlformats.org/markup-compatibility/2006">
              <mc:Choice xmlns:v="urn:schemas-microsoft-com:vml" Requires="v">
                <p:oleObj spid="_x0000_s1034" name="Document" r:id="rId4" imgW="8407400" imgH="6438900" progId="Word.Document.12">
                  <p:embed/>
                </p:oleObj>
              </mc:Choice>
              <mc:Fallback>
                <p:oleObj name="Document" r:id="rId4" imgW="8407400" imgH="6438900" progId="Word.Document.12">
                  <p:embed/>
                  <p:pic>
                    <p:nvPicPr>
                      <p:cNvPr id="0" name=""/>
                      <p:cNvPicPr/>
                      <p:nvPr/>
                    </p:nvPicPr>
                    <p:blipFill>
                      <a:blip r:embed="rId5"/>
                      <a:stretch>
                        <a:fillRect/>
                      </a:stretch>
                    </p:blipFill>
                    <p:spPr>
                      <a:xfrm>
                        <a:off x="4856220" y="1647518"/>
                        <a:ext cx="6309360" cy="4832095"/>
                      </a:xfrm>
                      <a:prstGeom prst="rect">
                        <a:avLst/>
                      </a:prstGeom>
                    </p:spPr>
                  </p:pic>
                </p:oleObj>
              </mc:Fallback>
            </mc:AlternateContent>
          </a:graphicData>
        </a:graphic>
      </p:graphicFrame>
      <p:pic>
        <p:nvPicPr>
          <p:cNvPr id="2" name="Picture 1"/>
          <p:cNvPicPr>
            <a:picLocks noChangeAspect="1"/>
          </p:cNvPicPr>
          <p:nvPr/>
        </p:nvPicPr>
        <p:blipFill>
          <a:blip r:embed="rId6"/>
          <a:stretch>
            <a:fillRect/>
          </a:stretch>
        </p:blipFill>
        <p:spPr>
          <a:xfrm>
            <a:off x="640607" y="3070911"/>
            <a:ext cx="3809130" cy="822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13887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4174" y="714627"/>
            <a:ext cx="10515600" cy="707886"/>
          </a:xfrm>
        </p:spPr>
        <p:txBody>
          <a:bodyPr>
            <a:noAutofit/>
          </a:bodyPr>
          <a:lstStyle/>
          <a:p>
            <a:r>
              <a:rPr lang="en-US" sz="4500" u="sng" dirty="0"/>
              <a:t>Northeast Mississippi Community College</a:t>
            </a:r>
            <a:endParaRPr lang="en-US" sz="4500" dirty="0"/>
          </a:p>
        </p:txBody>
      </p:sp>
      <p:sp>
        <p:nvSpPr>
          <p:cNvPr id="14" name="TextBox 13">
            <a:extLst>
              <a:ext uri="{FF2B5EF4-FFF2-40B4-BE49-F238E27FC236}">
                <a16:creationId xmlns="" xmlns:a16="http://schemas.microsoft.com/office/drawing/2014/main" id="{DA279A38-0313-F241-8AD6-065BCABA65FE}"/>
              </a:ext>
            </a:extLst>
          </p:cNvPr>
          <p:cNvSpPr txBox="1"/>
          <p:nvPr/>
        </p:nvSpPr>
        <p:spPr>
          <a:xfrm>
            <a:off x="764174" y="1565203"/>
            <a:ext cx="4843355" cy="5170646"/>
          </a:xfrm>
          <a:prstGeom prst="rect">
            <a:avLst/>
          </a:prstGeom>
          <a:noFill/>
        </p:spPr>
        <p:txBody>
          <a:bodyPr wrap="square" rtlCol="0">
            <a:spAutoFit/>
          </a:bodyPr>
          <a:lstStyle/>
          <a:p>
            <a:r>
              <a:rPr lang="en-US" sz="2400" dirty="0"/>
              <a:t>What we do with the structure.</a:t>
            </a:r>
          </a:p>
          <a:p>
            <a:endParaRPr lang="en-US" dirty="0"/>
          </a:p>
          <a:p>
            <a:pPr marL="285750" indent="-285750">
              <a:buFont typeface="Arial" panose="020B0604020202020204" pitchFamily="34" charset="0"/>
              <a:buChar char="•"/>
            </a:pPr>
            <a:r>
              <a:rPr lang="en-US" dirty="0"/>
              <a:t>Smart Start class.</a:t>
            </a:r>
          </a:p>
          <a:p>
            <a:pPr marL="742950" lvl="1" indent="-285750">
              <a:buFont typeface="Arial" panose="020B0604020202020204" pitchFamily="34" charset="0"/>
              <a:buChar char="•"/>
            </a:pPr>
            <a:r>
              <a:rPr lang="en-US" dirty="0"/>
              <a:t>Teach career and goal-setting lesson.</a:t>
            </a:r>
          </a:p>
          <a:p>
            <a:pPr marL="742950" lvl="1" indent="-285750">
              <a:buFont typeface="Arial" panose="020B0604020202020204" pitchFamily="34" charset="0"/>
              <a:buChar char="•"/>
            </a:pPr>
            <a:r>
              <a:rPr lang="en-US" dirty="0"/>
              <a:t>One-on-one meetings.</a:t>
            </a:r>
          </a:p>
          <a:p>
            <a:pPr marL="1200150" lvl="2" indent="-285750">
              <a:buFont typeface="Arial" panose="020B0604020202020204" pitchFamily="34" charset="0"/>
              <a:buChar char="•"/>
            </a:pPr>
            <a:r>
              <a:rPr lang="en-US" dirty="0"/>
              <a:t>Put in a pathway.</a:t>
            </a:r>
          </a:p>
          <a:p>
            <a:pPr marL="1200150" lvl="2" indent="-285750">
              <a:buFont typeface="Arial" panose="020B0604020202020204" pitchFamily="34" charset="0"/>
              <a:buChar char="•"/>
            </a:pPr>
            <a:r>
              <a:rPr lang="en-US" dirty="0"/>
              <a:t>Discuss possibilities (menu).</a:t>
            </a:r>
          </a:p>
          <a:p>
            <a:pPr marL="1200150" lvl="2" indent="-285750">
              <a:buFont typeface="Arial" panose="020B0604020202020204" pitchFamily="34" charset="0"/>
              <a:buChar char="•"/>
            </a:pPr>
            <a:r>
              <a:rPr lang="en-US" dirty="0"/>
              <a:t>Provide motivation (bookmark).</a:t>
            </a:r>
          </a:p>
          <a:p>
            <a:pPr marL="285750" indent="-285750">
              <a:buFont typeface="Arial" panose="020B0604020202020204" pitchFamily="34" charset="0"/>
              <a:buChar char="•"/>
            </a:pPr>
            <a:r>
              <a:rPr lang="en-US" dirty="0"/>
              <a:t>Learning lesson</a:t>
            </a:r>
          </a:p>
          <a:p>
            <a:pPr marL="285750" indent="-285750">
              <a:buFont typeface="Arial" panose="020B0604020202020204" pitchFamily="34" charset="0"/>
              <a:buChar char="•"/>
            </a:pPr>
            <a:r>
              <a:rPr lang="en-US" dirty="0"/>
              <a:t>MIBEST</a:t>
            </a:r>
          </a:p>
          <a:p>
            <a:pPr marL="742950" lvl="1" indent="-285750">
              <a:buFont typeface="Arial" panose="020B0604020202020204" pitchFamily="34" charset="0"/>
              <a:buChar char="•"/>
            </a:pPr>
            <a:r>
              <a:rPr lang="en-US" dirty="0"/>
              <a:t>Extra support</a:t>
            </a:r>
          </a:p>
          <a:p>
            <a:pPr marL="742950" lvl="1" indent="-285750">
              <a:buFont typeface="Arial" panose="020B0604020202020204" pitchFamily="34" charset="0"/>
              <a:buChar char="•"/>
            </a:pPr>
            <a:r>
              <a:rPr lang="en-US" dirty="0"/>
              <a:t>Specific pathways</a:t>
            </a:r>
          </a:p>
          <a:p>
            <a:pPr marL="285750" indent="-285750">
              <a:buFont typeface="Arial" panose="020B0604020202020204" pitchFamily="34" charset="0"/>
              <a:buChar char="•"/>
            </a:pPr>
            <a:r>
              <a:rPr lang="en-US" dirty="0"/>
              <a:t>Transitions</a:t>
            </a:r>
          </a:p>
          <a:p>
            <a:pPr marL="742950" lvl="1" indent="-285750">
              <a:buFont typeface="Arial" panose="020B0604020202020204" pitchFamily="34" charset="0"/>
              <a:buChar char="•"/>
            </a:pPr>
            <a:r>
              <a:rPr lang="en-US" dirty="0"/>
              <a:t>Work</a:t>
            </a:r>
          </a:p>
          <a:p>
            <a:pPr marL="742950" lvl="1" indent="-285750">
              <a:buFont typeface="Arial" panose="020B0604020202020204" pitchFamily="34" charset="0"/>
              <a:buChar char="•"/>
            </a:pPr>
            <a:r>
              <a:rPr lang="en-US" dirty="0"/>
              <a:t>Military</a:t>
            </a:r>
          </a:p>
          <a:p>
            <a:pPr marL="742950" lvl="1" indent="-285750">
              <a:buFont typeface="Arial" panose="020B0604020202020204" pitchFamily="34" charset="0"/>
              <a:buChar char="•"/>
            </a:pPr>
            <a:r>
              <a:rPr lang="en-US" dirty="0"/>
              <a:t>Training-EMPHASIS</a:t>
            </a:r>
          </a:p>
          <a:p>
            <a:pPr marL="742950" lvl="1" indent="-285750">
              <a:buFont typeface="Arial" panose="020B0604020202020204" pitchFamily="34" charset="0"/>
              <a:buChar char="•"/>
            </a:pPr>
            <a:endParaRPr lang="en-US" dirty="0"/>
          </a:p>
          <a:p>
            <a:endParaRPr lang="en-US" dirty="0"/>
          </a:p>
        </p:txBody>
      </p:sp>
      <p:pic>
        <p:nvPicPr>
          <p:cNvPr id="6" name="Picture 5" descr="A picture containing text&#10;&#10;Description automatically generated">
            <a:extLst>
              <a:ext uri="{FF2B5EF4-FFF2-40B4-BE49-F238E27FC236}">
                <a16:creationId xmlns="" xmlns:a16="http://schemas.microsoft.com/office/drawing/2014/main" id="{7F8B292E-31B7-1440-ACBE-853DC9E76ACF}"/>
              </a:ext>
            </a:extLst>
          </p:cNvPr>
          <p:cNvPicPr>
            <a:picLocks noChangeAspect="1"/>
          </p:cNvPicPr>
          <p:nvPr/>
        </p:nvPicPr>
        <p:blipFill>
          <a:blip r:embed="rId3"/>
          <a:stretch>
            <a:fillRect/>
          </a:stretch>
        </p:blipFill>
        <p:spPr>
          <a:xfrm>
            <a:off x="5496005" y="1565203"/>
            <a:ext cx="1678213" cy="2188558"/>
          </a:xfrm>
          <a:prstGeom prst="rect">
            <a:avLst/>
          </a:prstGeom>
        </p:spPr>
      </p:pic>
      <p:pic>
        <p:nvPicPr>
          <p:cNvPr id="9" name="Picture 8" descr="Text, table&#10;&#10;Description automatically generated">
            <a:extLst>
              <a:ext uri="{FF2B5EF4-FFF2-40B4-BE49-F238E27FC236}">
                <a16:creationId xmlns="" xmlns:a16="http://schemas.microsoft.com/office/drawing/2014/main" id="{1CC99767-12B6-8744-AD80-28331614B52F}"/>
              </a:ext>
            </a:extLst>
          </p:cNvPr>
          <p:cNvPicPr>
            <a:picLocks noChangeAspect="1"/>
          </p:cNvPicPr>
          <p:nvPr/>
        </p:nvPicPr>
        <p:blipFill>
          <a:blip r:embed="rId4"/>
          <a:stretch>
            <a:fillRect/>
          </a:stretch>
        </p:blipFill>
        <p:spPr>
          <a:xfrm>
            <a:off x="5471587" y="3753760"/>
            <a:ext cx="1688809" cy="2188559"/>
          </a:xfrm>
          <a:prstGeom prst="rect">
            <a:avLst/>
          </a:prstGeom>
        </p:spPr>
      </p:pic>
      <p:pic>
        <p:nvPicPr>
          <p:cNvPr id="12" name="Picture 11" descr="Text, letter&#10;&#10;Description automatically generated">
            <a:extLst>
              <a:ext uri="{FF2B5EF4-FFF2-40B4-BE49-F238E27FC236}">
                <a16:creationId xmlns="" xmlns:a16="http://schemas.microsoft.com/office/drawing/2014/main" id="{AEB005DC-CC2F-8A46-AA10-36D06C374C28}"/>
              </a:ext>
            </a:extLst>
          </p:cNvPr>
          <p:cNvPicPr>
            <a:picLocks noChangeAspect="1"/>
          </p:cNvPicPr>
          <p:nvPr/>
        </p:nvPicPr>
        <p:blipFill>
          <a:blip r:embed="rId5"/>
          <a:stretch>
            <a:fillRect/>
          </a:stretch>
        </p:blipFill>
        <p:spPr>
          <a:xfrm>
            <a:off x="3904898" y="4150526"/>
            <a:ext cx="782976" cy="2521263"/>
          </a:xfrm>
          <a:prstGeom prst="rect">
            <a:avLst/>
          </a:prstGeom>
        </p:spPr>
      </p:pic>
      <p:cxnSp>
        <p:nvCxnSpPr>
          <p:cNvPr id="16" name="Straight Arrow Connector 15">
            <a:extLst>
              <a:ext uri="{FF2B5EF4-FFF2-40B4-BE49-F238E27FC236}">
                <a16:creationId xmlns="" xmlns:a16="http://schemas.microsoft.com/office/drawing/2014/main" id="{82DE24BB-E934-1443-8B31-47F7650EFE00}"/>
              </a:ext>
            </a:extLst>
          </p:cNvPr>
          <p:cNvCxnSpPr>
            <a:cxnSpLocks/>
          </p:cNvCxnSpPr>
          <p:nvPr/>
        </p:nvCxnSpPr>
        <p:spPr>
          <a:xfrm>
            <a:off x="4619691" y="3451860"/>
            <a:ext cx="8518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0EEAB386-A562-DE43-8F07-C893C8C4D265}"/>
              </a:ext>
            </a:extLst>
          </p:cNvPr>
          <p:cNvCxnSpPr/>
          <p:nvPr/>
        </p:nvCxnSpPr>
        <p:spPr>
          <a:xfrm>
            <a:off x="4300769" y="3897630"/>
            <a:ext cx="0" cy="2528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person riding a bicycle on a road surrounded by grass&#10;&#10;Description automatically generated with low confidence">
            <a:extLst>
              <a:ext uri="{FF2B5EF4-FFF2-40B4-BE49-F238E27FC236}">
                <a16:creationId xmlns="" xmlns:a16="http://schemas.microsoft.com/office/drawing/2014/main" id="{4C3B8AB7-31D6-8A44-A9BA-55391B6AA897}"/>
              </a:ext>
            </a:extLst>
          </p:cNvPr>
          <p:cNvPicPr>
            <a:picLocks noChangeAspect="1"/>
          </p:cNvPicPr>
          <p:nvPr/>
        </p:nvPicPr>
        <p:blipFill>
          <a:blip r:embed="rId6"/>
          <a:stretch>
            <a:fillRect/>
          </a:stretch>
        </p:blipFill>
        <p:spPr>
          <a:xfrm>
            <a:off x="7198636" y="1875322"/>
            <a:ext cx="4894556" cy="3255944"/>
          </a:xfrm>
          <a:prstGeom prst="rect">
            <a:avLst/>
          </a:prstGeom>
          <a:ln>
            <a:noFill/>
          </a:ln>
          <a:effectLst>
            <a:softEdge rad="112500"/>
          </a:effectLst>
        </p:spPr>
      </p:pic>
      <p:sp>
        <p:nvSpPr>
          <p:cNvPr id="2" name="Rectangle 1"/>
          <p:cNvSpPr/>
          <p:nvPr/>
        </p:nvSpPr>
        <p:spPr>
          <a:xfrm>
            <a:off x="7135352" y="5874886"/>
            <a:ext cx="3385207" cy="738664"/>
          </a:xfrm>
          <a:prstGeom prst="rect">
            <a:avLst/>
          </a:prstGeom>
        </p:spPr>
        <p:txBody>
          <a:bodyPr wrap="square">
            <a:spAutoFit/>
          </a:bodyPr>
          <a:lstStyle/>
          <a:p>
            <a:pPr algn="ctr"/>
            <a:r>
              <a:rPr lang="en-US" sz="1400" b="1" u="sng" dirty="0">
                <a:solidFill>
                  <a:srgbClr val="0563C1"/>
                </a:solidFill>
                <a:latin typeface="Times New Roman" panose="02020603050405020304" pitchFamily="18" charset="0"/>
                <a:ea typeface="Times New Roman" panose="02020603050405020304" pitchFamily="18" charset="0"/>
                <a:hlinkClick r:id="rId7" tooltip="https://medium.com/@CollegeAndCareerNavigatorSmart/i-cannot-give-up-8419786a0331"/>
              </a:rPr>
              <a:t>https://medium.com/@CollegeAndCareerNavigatorSmart/i-cannot-give-up-8419786a0331</a:t>
            </a:r>
            <a:endParaRPr lang="en-US" sz="1400" b="1" dirty="0"/>
          </a:p>
        </p:txBody>
      </p:sp>
    </p:spTree>
    <p:extLst>
      <p:ext uri="{BB962C8B-B14F-4D97-AF65-F5344CB8AC3E}">
        <p14:creationId xmlns:p14="http://schemas.microsoft.com/office/powerpoint/2010/main" val="77397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61391" y="2784765"/>
            <a:ext cx="8863958" cy="997526"/>
          </a:xfrm>
        </p:spPr>
        <p:txBody>
          <a:bodyPr>
            <a:normAutofit/>
          </a:bodyPr>
          <a:lstStyle/>
          <a:p>
            <a:pPr algn="l"/>
            <a:r>
              <a:rPr lang="en-US" dirty="0"/>
              <a:t>Outcomes</a:t>
            </a:r>
          </a:p>
        </p:txBody>
      </p:sp>
    </p:spTree>
    <p:extLst>
      <p:ext uri="{BB962C8B-B14F-4D97-AF65-F5344CB8AC3E}">
        <p14:creationId xmlns:p14="http://schemas.microsoft.com/office/powerpoint/2010/main" val="3568858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24FA8C-80C0-7143-A36F-D875A33C2CC8}"/>
              </a:ext>
            </a:extLst>
          </p:cNvPr>
          <p:cNvSpPr>
            <a:spLocks noGrp="1"/>
          </p:cNvSpPr>
          <p:nvPr>
            <p:ph type="title"/>
          </p:nvPr>
        </p:nvSpPr>
        <p:spPr>
          <a:xfrm>
            <a:off x="5994400" y="508911"/>
            <a:ext cx="5643418" cy="765762"/>
          </a:xfrm>
        </p:spPr>
        <p:txBody>
          <a:bodyPr>
            <a:normAutofit/>
          </a:bodyPr>
          <a:lstStyle/>
          <a:p>
            <a:pPr algn="ctr"/>
            <a:r>
              <a:rPr lang="en-US" sz="4400" u="sng" dirty="0"/>
              <a:t>OUTCOMES</a:t>
            </a:r>
          </a:p>
        </p:txBody>
      </p:sp>
      <p:sp>
        <p:nvSpPr>
          <p:cNvPr id="4" name="Content Placeholder 3">
            <a:extLst>
              <a:ext uri="{FF2B5EF4-FFF2-40B4-BE49-F238E27FC236}">
                <a16:creationId xmlns:a16="http://schemas.microsoft.com/office/drawing/2014/main" xmlns="" id="{64F5C422-6293-D84E-8197-97AAD5EE9567}"/>
              </a:ext>
            </a:extLst>
          </p:cNvPr>
          <p:cNvSpPr>
            <a:spLocks noGrp="1"/>
          </p:cNvSpPr>
          <p:nvPr>
            <p:ph sz="half" idx="2"/>
          </p:nvPr>
        </p:nvSpPr>
        <p:spPr>
          <a:xfrm>
            <a:off x="6189560" y="1470276"/>
            <a:ext cx="5754254" cy="5144708"/>
          </a:xfrm>
        </p:spPr>
        <p:txBody>
          <a:bodyPr/>
          <a:lstStyle/>
          <a:p>
            <a:pPr marL="0" indent="0">
              <a:lnSpc>
                <a:spcPct val="100000"/>
              </a:lnSpc>
              <a:spcBef>
                <a:spcPts val="0"/>
              </a:spcBef>
              <a:buNone/>
            </a:pPr>
            <a:r>
              <a:rPr lang="en-US" sz="1600" b="1" u="sng" dirty="0">
                <a:solidFill>
                  <a:schemeClr val="accent3"/>
                </a:solidFill>
              </a:rPr>
              <a:t>Since implementation of MS’ WIOA State Plan in 2015, adult education participants have</a:t>
            </a:r>
            <a:r>
              <a:rPr lang="en-US" sz="1600" b="1" dirty="0">
                <a:solidFill>
                  <a:schemeClr val="accent3"/>
                </a:solidFill>
              </a:rPr>
              <a:t>:</a:t>
            </a:r>
          </a:p>
          <a:p>
            <a:pPr marL="0" indent="0">
              <a:lnSpc>
                <a:spcPct val="100000"/>
              </a:lnSpc>
              <a:spcBef>
                <a:spcPts val="0"/>
              </a:spcBef>
              <a:buNone/>
            </a:pPr>
            <a:endParaRPr lang="en-US" sz="400" b="1" dirty="0">
              <a:solidFill>
                <a:schemeClr val="accent3"/>
              </a:solidFill>
            </a:endParaRPr>
          </a:p>
          <a:p>
            <a:pPr>
              <a:lnSpc>
                <a:spcPct val="100000"/>
              </a:lnSpc>
              <a:spcBef>
                <a:spcPts val="0"/>
              </a:spcBef>
            </a:pPr>
            <a:r>
              <a:rPr lang="en-US" sz="1400" b="1" i="1" dirty="0">
                <a:solidFill>
                  <a:schemeClr val="accent3"/>
                </a:solidFill>
              </a:rPr>
              <a:t>9,208</a:t>
            </a:r>
            <a:r>
              <a:rPr lang="en-US" sz="1400" dirty="0">
                <a:solidFill>
                  <a:schemeClr val="accent3"/>
                </a:solidFill>
              </a:rPr>
              <a:t> – Earned </a:t>
            </a:r>
            <a:r>
              <a:rPr lang="en-US" sz="1400" b="1" i="1" dirty="0">
                <a:solidFill>
                  <a:schemeClr val="accent1"/>
                </a:solidFill>
              </a:rPr>
              <a:t>High School Equivalency Diploma</a:t>
            </a:r>
          </a:p>
          <a:p>
            <a:pPr>
              <a:lnSpc>
                <a:spcPct val="100000"/>
              </a:lnSpc>
              <a:spcBef>
                <a:spcPts val="0"/>
              </a:spcBef>
            </a:pPr>
            <a:r>
              <a:rPr lang="en-US" sz="1400" b="1" i="1" dirty="0">
                <a:solidFill>
                  <a:schemeClr val="accent3"/>
                </a:solidFill>
              </a:rPr>
              <a:t>3,283</a:t>
            </a:r>
            <a:r>
              <a:rPr lang="en-US" sz="1400" dirty="0">
                <a:solidFill>
                  <a:schemeClr val="accent3"/>
                </a:solidFill>
              </a:rPr>
              <a:t> – Entered </a:t>
            </a:r>
            <a:r>
              <a:rPr lang="en-US" sz="1400" b="1" i="1" dirty="0">
                <a:solidFill>
                  <a:schemeClr val="accent1"/>
                </a:solidFill>
              </a:rPr>
              <a:t>Post-Secondary Institutions</a:t>
            </a:r>
          </a:p>
          <a:p>
            <a:pPr>
              <a:lnSpc>
                <a:spcPct val="100000"/>
              </a:lnSpc>
              <a:spcBef>
                <a:spcPts val="0"/>
              </a:spcBef>
            </a:pPr>
            <a:r>
              <a:rPr lang="en-US" sz="1400" b="1" i="1" dirty="0" smtClean="0">
                <a:solidFill>
                  <a:schemeClr val="accent3"/>
                </a:solidFill>
              </a:rPr>
              <a:t>9,042</a:t>
            </a:r>
            <a:r>
              <a:rPr lang="en-US" sz="1400" dirty="0" smtClean="0">
                <a:solidFill>
                  <a:schemeClr val="accent3"/>
                </a:solidFill>
              </a:rPr>
              <a:t> </a:t>
            </a:r>
            <a:r>
              <a:rPr lang="en-US" sz="1400" dirty="0">
                <a:solidFill>
                  <a:schemeClr val="accent3"/>
                </a:solidFill>
              </a:rPr>
              <a:t>– Earned </a:t>
            </a:r>
            <a:r>
              <a:rPr lang="en-US" sz="1400" b="1" i="1" dirty="0">
                <a:solidFill>
                  <a:schemeClr val="accent1"/>
                </a:solidFill>
              </a:rPr>
              <a:t>Smart Start Credentials</a:t>
            </a:r>
          </a:p>
          <a:p>
            <a:pPr>
              <a:lnSpc>
                <a:spcPct val="100000"/>
              </a:lnSpc>
              <a:spcBef>
                <a:spcPts val="0"/>
              </a:spcBef>
            </a:pPr>
            <a:r>
              <a:rPr lang="en-US" sz="1400" b="1" i="1" dirty="0">
                <a:solidFill>
                  <a:schemeClr val="accent3"/>
                </a:solidFill>
              </a:rPr>
              <a:t>12,177</a:t>
            </a:r>
            <a:r>
              <a:rPr lang="en-US" sz="1400" b="1" dirty="0">
                <a:solidFill>
                  <a:schemeClr val="accent3"/>
                </a:solidFill>
              </a:rPr>
              <a:t> </a:t>
            </a:r>
            <a:r>
              <a:rPr lang="en-US" sz="1400" dirty="0">
                <a:solidFill>
                  <a:schemeClr val="accent3"/>
                </a:solidFill>
              </a:rPr>
              <a:t>– Earned </a:t>
            </a:r>
            <a:r>
              <a:rPr lang="en-US" sz="1400" b="1" i="1" dirty="0">
                <a:solidFill>
                  <a:schemeClr val="accent1"/>
                </a:solidFill>
              </a:rPr>
              <a:t>National Career Readiness Certificates</a:t>
            </a:r>
          </a:p>
          <a:p>
            <a:pPr marL="0" indent="0">
              <a:lnSpc>
                <a:spcPct val="100000"/>
              </a:lnSpc>
              <a:spcBef>
                <a:spcPts val="0"/>
              </a:spcBef>
              <a:buNone/>
            </a:pPr>
            <a:endParaRPr lang="en-US" sz="1600" dirty="0">
              <a:solidFill>
                <a:schemeClr val="accent3"/>
              </a:solidFill>
            </a:endParaRPr>
          </a:p>
          <a:p>
            <a:pPr marL="0" indent="0">
              <a:buNone/>
            </a:pPr>
            <a:r>
              <a:rPr lang="en-US" sz="1600" b="1" u="sng" dirty="0" smtClean="0">
                <a:solidFill>
                  <a:schemeClr val="accent3"/>
                </a:solidFill>
              </a:rPr>
              <a:t>MIBEST:</a:t>
            </a:r>
          </a:p>
          <a:p>
            <a:r>
              <a:rPr lang="en-US" sz="1400" b="1" dirty="0" smtClean="0">
                <a:solidFill>
                  <a:schemeClr val="accent3"/>
                </a:solidFill>
              </a:rPr>
              <a:t>1,967</a:t>
            </a:r>
            <a:r>
              <a:rPr lang="en-US" sz="1400" dirty="0" smtClean="0">
                <a:solidFill>
                  <a:schemeClr val="accent3"/>
                </a:solidFill>
              </a:rPr>
              <a:t> – Enrolled to date</a:t>
            </a:r>
          </a:p>
          <a:p>
            <a:pPr lvl="1"/>
            <a:r>
              <a:rPr lang="en-US" sz="1200" b="1" dirty="0" smtClean="0">
                <a:solidFill>
                  <a:schemeClr val="accent3"/>
                </a:solidFill>
              </a:rPr>
              <a:t>55%</a:t>
            </a:r>
            <a:r>
              <a:rPr lang="en-US" sz="1200" dirty="0" smtClean="0">
                <a:solidFill>
                  <a:schemeClr val="accent3"/>
                </a:solidFill>
              </a:rPr>
              <a:t> -- </a:t>
            </a:r>
            <a:r>
              <a:rPr lang="en-US" sz="1200" b="1" i="1" dirty="0" smtClean="0">
                <a:solidFill>
                  <a:schemeClr val="accent1"/>
                </a:solidFill>
              </a:rPr>
              <a:t>Earned an HSE</a:t>
            </a:r>
          </a:p>
          <a:p>
            <a:pPr lvl="1"/>
            <a:r>
              <a:rPr lang="en-US" sz="1200" b="1" dirty="0" smtClean="0">
                <a:solidFill>
                  <a:schemeClr val="accent3"/>
                </a:solidFill>
              </a:rPr>
              <a:t>53%</a:t>
            </a:r>
            <a:r>
              <a:rPr lang="en-US" sz="1200" dirty="0" smtClean="0">
                <a:solidFill>
                  <a:schemeClr val="accent3"/>
                </a:solidFill>
              </a:rPr>
              <a:t> -- Earned at least six (6) CTE </a:t>
            </a:r>
            <a:r>
              <a:rPr lang="en-US" sz="1200" b="1" i="1" dirty="0" smtClean="0">
                <a:solidFill>
                  <a:schemeClr val="accent1"/>
                </a:solidFill>
              </a:rPr>
              <a:t>college credits</a:t>
            </a:r>
          </a:p>
          <a:p>
            <a:pPr lvl="1"/>
            <a:r>
              <a:rPr lang="en-US" sz="1200" b="1" dirty="0" smtClean="0">
                <a:solidFill>
                  <a:schemeClr val="accent3"/>
                </a:solidFill>
              </a:rPr>
              <a:t>59%</a:t>
            </a:r>
            <a:r>
              <a:rPr lang="en-US" sz="1200" dirty="0" smtClean="0">
                <a:solidFill>
                  <a:schemeClr val="accent3"/>
                </a:solidFill>
              </a:rPr>
              <a:t> -- Earned at least one </a:t>
            </a:r>
            <a:r>
              <a:rPr lang="en-US" sz="1200" b="1" i="1" dirty="0" smtClean="0">
                <a:solidFill>
                  <a:schemeClr val="accent1"/>
                </a:solidFill>
              </a:rPr>
              <a:t>occupational industry credential</a:t>
            </a:r>
          </a:p>
          <a:p>
            <a:pPr marL="0" indent="0">
              <a:buNone/>
            </a:pPr>
            <a:r>
              <a:rPr lang="en-US" sz="1600" b="1" u="sng" dirty="0" smtClean="0">
                <a:solidFill>
                  <a:schemeClr val="accent3"/>
                </a:solidFill>
              </a:rPr>
              <a:t>FY </a:t>
            </a:r>
            <a:r>
              <a:rPr lang="en-US" sz="1600" b="1" u="sng" dirty="0">
                <a:solidFill>
                  <a:schemeClr val="accent3"/>
                </a:solidFill>
              </a:rPr>
              <a:t>2020:</a:t>
            </a:r>
          </a:p>
          <a:p>
            <a:pPr>
              <a:lnSpc>
                <a:spcPct val="100000"/>
              </a:lnSpc>
              <a:spcBef>
                <a:spcPts val="0"/>
              </a:spcBef>
            </a:pPr>
            <a:r>
              <a:rPr lang="en-US" sz="1400" b="1" dirty="0">
                <a:solidFill>
                  <a:schemeClr val="accent3"/>
                </a:solidFill>
              </a:rPr>
              <a:t>48% </a:t>
            </a:r>
            <a:r>
              <a:rPr lang="en-US" sz="1400" dirty="0">
                <a:solidFill>
                  <a:schemeClr val="accent3"/>
                </a:solidFill>
              </a:rPr>
              <a:t>- Employed </a:t>
            </a:r>
            <a:r>
              <a:rPr lang="en-US" sz="1400" b="1" i="1" dirty="0">
                <a:solidFill>
                  <a:schemeClr val="accent1"/>
                </a:solidFill>
              </a:rPr>
              <a:t>2</a:t>
            </a:r>
            <a:r>
              <a:rPr lang="en-US" sz="1400" b="1" i="1" baseline="30000" dirty="0">
                <a:solidFill>
                  <a:schemeClr val="accent1"/>
                </a:solidFill>
              </a:rPr>
              <a:t>nd</a:t>
            </a:r>
            <a:r>
              <a:rPr lang="en-US" sz="1400" b="1" i="1" dirty="0">
                <a:solidFill>
                  <a:schemeClr val="accent1"/>
                </a:solidFill>
              </a:rPr>
              <a:t> Quarter after Exit </a:t>
            </a:r>
          </a:p>
          <a:p>
            <a:pPr>
              <a:lnSpc>
                <a:spcPct val="100000"/>
              </a:lnSpc>
              <a:spcBef>
                <a:spcPts val="0"/>
              </a:spcBef>
            </a:pPr>
            <a:r>
              <a:rPr lang="en-US" sz="1400" b="1" i="1" dirty="0">
                <a:solidFill>
                  <a:schemeClr val="accent3"/>
                </a:solidFill>
              </a:rPr>
              <a:t>47%</a:t>
            </a:r>
            <a:r>
              <a:rPr lang="en-US" sz="1400" b="1" dirty="0">
                <a:solidFill>
                  <a:schemeClr val="accent3"/>
                </a:solidFill>
              </a:rPr>
              <a:t> </a:t>
            </a:r>
            <a:r>
              <a:rPr lang="en-US" sz="1400" dirty="0">
                <a:solidFill>
                  <a:schemeClr val="accent3"/>
                </a:solidFill>
              </a:rPr>
              <a:t>- Employed </a:t>
            </a:r>
            <a:r>
              <a:rPr lang="en-US" sz="1400" b="1" i="1" dirty="0">
                <a:solidFill>
                  <a:schemeClr val="accent1"/>
                </a:solidFill>
              </a:rPr>
              <a:t>4</a:t>
            </a:r>
            <a:r>
              <a:rPr lang="en-US" sz="1400" b="1" i="1" baseline="30000" dirty="0">
                <a:solidFill>
                  <a:schemeClr val="accent1"/>
                </a:solidFill>
              </a:rPr>
              <a:t>th</a:t>
            </a:r>
            <a:r>
              <a:rPr lang="en-US" sz="1400" b="1" i="1" dirty="0">
                <a:solidFill>
                  <a:schemeClr val="accent1"/>
                </a:solidFill>
              </a:rPr>
              <a:t> Quarter after Exit</a:t>
            </a:r>
          </a:p>
          <a:p>
            <a:pPr>
              <a:lnSpc>
                <a:spcPct val="100000"/>
              </a:lnSpc>
              <a:spcBef>
                <a:spcPts val="0"/>
              </a:spcBef>
            </a:pPr>
            <a:r>
              <a:rPr lang="en-US" sz="1400" b="1" i="1" dirty="0">
                <a:solidFill>
                  <a:schemeClr val="accent3"/>
                </a:solidFill>
              </a:rPr>
              <a:t>43%</a:t>
            </a:r>
            <a:r>
              <a:rPr lang="en-US" sz="1400" dirty="0">
                <a:solidFill>
                  <a:schemeClr val="accent3"/>
                </a:solidFill>
              </a:rPr>
              <a:t> - Attained </a:t>
            </a:r>
            <a:r>
              <a:rPr lang="en-US" sz="1400" b="1" i="1" dirty="0">
                <a:solidFill>
                  <a:schemeClr val="accent1"/>
                </a:solidFill>
              </a:rPr>
              <a:t>Secondary School Diploma </a:t>
            </a:r>
            <a:r>
              <a:rPr lang="en-US" sz="1400" dirty="0">
                <a:solidFill>
                  <a:schemeClr val="accent3"/>
                </a:solidFill>
              </a:rPr>
              <a:t>&amp; </a:t>
            </a:r>
            <a:r>
              <a:rPr lang="en-US" sz="1400" b="1" i="1" dirty="0">
                <a:solidFill>
                  <a:schemeClr val="accent1"/>
                </a:solidFill>
              </a:rPr>
              <a:t>Enrolled in PS Ed/Training </a:t>
            </a:r>
            <a:r>
              <a:rPr lang="en-US" sz="1400" dirty="0">
                <a:solidFill>
                  <a:schemeClr val="accent3"/>
                </a:solidFill>
              </a:rPr>
              <a:t>within 1 year of exit</a:t>
            </a:r>
          </a:p>
          <a:p>
            <a:pPr>
              <a:lnSpc>
                <a:spcPct val="100000"/>
              </a:lnSpc>
              <a:spcBef>
                <a:spcPts val="0"/>
              </a:spcBef>
            </a:pPr>
            <a:r>
              <a:rPr lang="en-US" sz="1400" b="1" i="1" dirty="0">
                <a:solidFill>
                  <a:schemeClr val="accent3"/>
                </a:solidFill>
              </a:rPr>
              <a:t>47%</a:t>
            </a:r>
            <a:r>
              <a:rPr lang="en-US" sz="1400" dirty="0">
                <a:solidFill>
                  <a:schemeClr val="accent3"/>
                </a:solidFill>
              </a:rPr>
              <a:t> - Attained a </a:t>
            </a:r>
            <a:r>
              <a:rPr lang="en-US" sz="1400" b="1" i="1" dirty="0">
                <a:solidFill>
                  <a:schemeClr val="accent1"/>
                </a:solidFill>
              </a:rPr>
              <a:t>Secondary School Diploma </a:t>
            </a:r>
            <a:r>
              <a:rPr lang="en-US" sz="1400" dirty="0">
                <a:solidFill>
                  <a:schemeClr val="accent3"/>
                </a:solidFill>
              </a:rPr>
              <a:t>&amp; </a:t>
            </a:r>
            <a:r>
              <a:rPr lang="en-US" sz="1400" i="1" dirty="0">
                <a:solidFill>
                  <a:schemeClr val="accent1"/>
                </a:solidFill>
              </a:rPr>
              <a:t>Employed</a:t>
            </a:r>
            <a:r>
              <a:rPr lang="en-US" sz="1400" dirty="0">
                <a:solidFill>
                  <a:schemeClr val="accent3"/>
                </a:solidFill>
              </a:rPr>
              <a:t> within 1 year of exit</a:t>
            </a:r>
          </a:p>
          <a:p>
            <a:pPr>
              <a:lnSpc>
                <a:spcPct val="100000"/>
              </a:lnSpc>
              <a:spcBef>
                <a:spcPts val="0"/>
              </a:spcBef>
            </a:pPr>
            <a:r>
              <a:rPr lang="en-US" sz="1400" b="1" i="1" dirty="0">
                <a:solidFill>
                  <a:schemeClr val="accent3"/>
                </a:solidFill>
              </a:rPr>
              <a:t>44%</a:t>
            </a:r>
            <a:r>
              <a:rPr lang="en-US" sz="1400" dirty="0">
                <a:solidFill>
                  <a:schemeClr val="accent3"/>
                </a:solidFill>
              </a:rPr>
              <a:t> - Attained any </a:t>
            </a:r>
            <a:r>
              <a:rPr lang="en-US" sz="1400" b="1" i="1" dirty="0">
                <a:solidFill>
                  <a:schemeClr val="accent1"/>
                </a:solidFill>
              </a:rPr>
              <a:t>credential</a:t>
            </a:r>
            <a:r>
              <a:rPr lang="en-US" sz="1400" dirty="0">
                <a:solidFill>
                  <a:schemeClr val="accent3"/>
                </a:solidFill>
              </a:rPr>
              <a:t> (unduplicated)</a:t>
            </a:r>
          </a:p>
          <a:p>
            <a:pPr>
              <a:lnSpc>
                <a:spcPct val="100000"/>
              </a:lnSpc>
              <a:spcBef>
                <a:spcPts val="0"/>
              </a:spcBef>
            </a:pPr>
            <a:r>
              <a:rPr lang="en-US" sz="1400" b="1" i="1" dirty="0">
                <a:solidFill>
                  <a:schemeClr val="accent3"/>
                </a:solidFill>
              </a:rPr>
              <a:t>$2,948 </a:t>
            </a:r>
            <a:r>
              <a:rPr lang="en-US" sz="1400" dirty="0">
                <a:solidFill>
                  <a:schemeClr val="accent3"/>
                </a:solidFill>
              </a:rPr>
              <a:t>- </a:t>
            </a:r>
            <a:r>
              <a:rPr lang="en-US" sz="1400" b="1" i="1" dirty="0">
                <a:solidFill>
                  <a:schemeClr val="accent1"/>
                </a:solidFill>
              </a:rPr>
              <a:t>Median Earnings </a:t>
            </a:r>
            <a:r>
              <a:rPr lang="en-US" sz="1400" dirty="0">
                <a:solidFill>
                  <a:schemeClr val="accent3"/>
                </a:solidFill>
              </a:rPr>
              <a:t>2</a:t>
            </a:r>
            <a:r>
              <a:rPr lang="en-US" sz="1400" baseline="30000" dirty="0">
                <a:solidFill>
                  <a:schemeClr val="accent3"/>
                </a:solidFill>
              </a:rPr>
              <a:t>nd</a:t>
            </a:r>
            <a:r>
              <a:rPr lang="en-US" sz="1400" dirty="0">
                <a:solidFill>
                  <a:schemeClr val="accent3"/>
                </a:solidFill>
              </a:rPr>
              <a:t> Quarter after Exit</a:t>
            </a:r>
          </a:p>
          <a:p>
            <a:pPr marL="0" indent="0">
              <a:lnSpc>
                <a:spcPct val="100000"/>
              </a:lnSpc>
              <a:spcBef>
                <a:spcPts val="0"/>
              </a:spcBef>
              <a:buNone/>
            </a:pPr>
            <a:endParaRPr lang="en-US" sz="400" dirty="0">
              <a:solidFill>
                <a:schemeClr val="accent3"/>
              </a:solidFill>
            </a:endParaRPr>
          </a:p>
          <a:p>
            <a:pPr marL="0" indent="0">
              <a:buNone/>
            </a:pPr>
            <a:endParaRPr lang="en-US" dirty="0"/>
          </a:p>
        </p:txBody>
      </p:sp>
      <p:pic>
        <p:nvPicPr>
          <p:cNvPr id="8" name="Picture 7"/>
          <p:cNvPicPr>
            <a:picLocks noChangeAspect="1"/>
          </p:cNvPicPr>
          <p:nvPr/>
        </p:nvPicPr>
        <p:blipFill>
          <a:blip r:embed="rId3"/>
          <a:stretch>
            <a:fillRect/>
          </a:stretch>
        </p:blipFill>
        <p:spPr>
          <a:xfrm>
            <a:off x="830791" y="5914045"/>
            <a:ext cx="2028825" cy="409575"/>
          </a:xfrm>
          <a:prstGeom prst="rect">
            <a:avLst/>
          </a:prstGeom>
        </p:spPr>
      </p:pic>
      <p:pic>
        <p:nvPicPr>
          <p:cNvPr id="3" name="Picture 2"/>
          <p:cNvPicPr>
            <a:picLocks noChangeAspect="1"/>
          </p:cNvPicPr>
          <p:nvPr/>
        </p:nvPicPr>
        <p:blipFill>
          <a:blip r:embed="rId4"/>
          <a:stretch>
            <a:fillRect/>
          </a:stretch>
        </p:blipFill>
        <p:spPr>
          <a:xfrm>
            <a:off x="838792" y="1720798"/>
            <a:ext cx="2020824" cy="31706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5"/>
          <a:stretch>
            <a:fillRect/>
          </a:stretch>
        </p:blipFill>
        <p:spPr>
          <a:xfrm>
            <a:off x="3028233" y="1481379"/>
            <a:ext cx="1920240" cy="1868342"/>
          </a:xfrm>
          <a:prstGeom prst="rect">
            <a:avLst/>
          </a:prstGeom>
        </p:spPr>
      </p:pic>
      <p:pic>
        <p:nvPicPr>
          <p:cNvPr id="7" name="Picture 6"/>
          <p:cNvPicPr>
            <a:picLocks noChangeAspect="1"/>
          </p:cNvPicPr>
          <p:nvPr/>
        </p:nvPicPr>
        <p:blipFill>
          <a:blip r:embed="rId6"/>
          <a:stretch>
            <a:fillRect/>
          </a:stretch>
        </p:blipFill>
        <p:spPr>
          <a:xfrm>
            <a:off x="3073953" y="3443896"/>
            <a:ext cx="1828800" cy="2895012"/>
          </a:xfrm>
          <a:prstGeom prst="rect">
            <a:avLst/>
          </a:prstGeom>
        </p:spPr>
      </p:pic>
    </p:spTree>
    <p:extLst>
      <p:ext uri="{BB962C8B-B14F-4D97-AF65-F5344CB8AC3E}">
        <p14:creationId xmlns:p14="http://schemas.microsoft.com/office/powerpoint/2010/main" val="4252902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04712" y="381493"/>
            <a:ext cx="6418876" cy="5970865"/>
          </a:xfrm>
          <a:prstGeom prst="rect">
            <a:avLst/>
          </a:prstGeom>
        </p:spPr>
        <p:txBody>
          <a:bodyPr wrap="square">
            <a:spAutoFit/>
          </a:bodyPr>
          <a:lstStyle/>
          <a:p>
            <a:pPr algn="ctr"/>
            <a:r>
              <a:rPr lang="en-US" sz="1400" dirty="0">
                <a:solidFill>
                  <a:schemeClr val="bg1"/>
                </a:solidFill>
              </a:rPr>
              <a:t>Bronwyn Robertson </a:t>
            </a:r>
          </a:p>
          <a:p>
            <a:pPr algn="ctr"/>
            <a:r>
              <a:rPr lang="en-US" sz="1400" dirty="0">
                <a:solidFill>
                  <a:schemeClr val="bg1"/>
                </a:solidFill>
              </a:rPr>
              <a:t>Program Specialist-Workforce/Employer Engagement</a:t>
            </a:r>
          </a:p>
          <a:p>
            <a:pPr algn="ctr"/>
            <a:r>
              <a:rPr lang="en-US" sz="1400" dirty="0" smtClean="0">
                <a:solidFill>
                  <a:schemeClr val="bg1"/>
                </a:solidFill>
              </a:rPr>
              <a:t>MS </a:t>
            </a:r>
            <a:r>
              <a:rPr lang="en-US" sz="1400" dirty="0">
                <a:solidFill>
                  <a:schemeClr val="bg1"/>
                </a:solidFill>
              </a:rPr>
              <a:t>Community College </a:t>
            </a:r>
            <a:r>
              <a:rPr lang="en-US" sz="1400" dirty="0" smtClean="0">
                <a:solidFill>
                  <a:schemeClr val="bg1"/>
                </a:solidFill>
              </a:rPr>
              <a:t>Board, Office of Adult Education</a:t>
            </a:r>
            <a:endParaRPr lang="en-US" sz="1400" dirty="0">
              <a:solidFill>
                <a:schemeClr val="bg1"/>
              </a:solidFill>
            </a:endParaRPr>
          </a:p>
          <a:p>
            <a:pPr algn="ctr"/>
            <a:r>
              <a:rPr lang="en-US" sz="1400" dirty="0">
                <a:solidFill>
                  <a:schemeClr val="bg1"/>
                </a:solidFill>
                <a:hlinkClick r:id="rId3"/>
              </a:rPr>
              <a:t>brobertson@mccb.edu</a:t>
            </a:r>
            <a:endParaRPr lang="en-US" sz="1400" dirty="0">
              <a:solidFill>
                <a:schemeClr val="bg1"/>
              </a:solidFill>
            </a:endParaRPr>
          </a:p>
          <a:p>
            <a:pPr algn="ctr"/>
            <a:endParaRPr lang="en-US" sz="1400" dirty="0">
              <a:solidFill>
                <a:schemeClr val="bg1"/>
              </a:solidFill>
            </a:endParaRPr>
          </a:p>
          <a:p>
            <a:pPr algn="ctr"/>
            <a:r>
              <a:rPr lang="en-US" sz="1400" dirty="0" smtClean="0">
                <a:solidFill>
                  <a:schemeClr val="bg1"/>
                </a:solidFill>
              </a:rPr>
              <a:t>Laurie Kesler</a:t>
            </a:r>
            <a:endParaRPr lang="en-US" sz="1400" dirty="0">
              <a:solidFill>
                <a:schemeClr val="bg1"/>
              </a:solidFill>
            </a:endParaRPr>
          </a:p>
          <a:p>
            <a:pPr algn="ctr"/>
            <a:r>
              <a:rPr lang="en-US" sz="1400" dirty="0">
                <a:solidFill>
                  <a:schemeClr val="bg1"/>
                </a:solidFill>
              </a:rPr>
              <a:t>AE Director</a:t>
            </a:r>
          </a:p>
          <a:p>
            <a:pPr algn="ctr"/>
            <a:r>
              <a:rPr lang="en-US" sz="1400" dirty="0">
                <a:solidFill>
                  <a:schemeClr val="bg1"/>
                </a:solidFill>
              </a:rPr>
              <a:t>Northeast MS Community College, Adult Education</a:t>
            </a:r>
          </a:p>
          <a:p>
            <a:pPr algn="ctr"/>
            <a:r>
              <a:rPr lang="en-US" sz="1400" dirty="0">
                <a:solidFill>
                  <a:schemeClr val="bg1"/>
                </a:solidFill>
                <a:hlinkClick r:id="rId4"/>
              </a:rPr>
              <a:t>lgkesler@nemcc.edu</a:t>
            </a:r>
            <a:endParaRPr lang="en-US" sz="1400" dirty="0">
              <a:solidFill>
                <a:schemeClr val="bg1"/>
              </a:solidFill>
            </a:endParaRPr>
          </a:p>
          <a:p>
            <a:pPr algn="ctr"/>
            <a:r>
              <a:rPr lang="en-US" sz="1400" dirty="0">
                <a:solidFill>
                  <a:schemeClr val="bg1"/>
                </a:solidFill>
                <a:hlinkClick r:id="rId5"/>
              </a:rPr>
              <a:t>www.nemcc.edu</a:t>
            </a:r>
            <a:r>
              <a:rPr lang="en-US" sz="1400" dirty="0">
                <a:solidFill>
                  <a:schemeClr val="bg1"/>
                </a:solidFill>
              </a:rPr>
              <a:t> </a:t>
            </a:r>
            <a:endParaRPr lang="en-US" sz="1400" dirty="0" smtClean="0">
              <a:solidFill>
                <a:schemeClr val="bg1"/>
              </a:solidFill>
            </a:endParaRPr>
          </a:p>
          <a:p>
            <a:pPr algn="ctr"/>
            <a:endParaRPr lang="en-US" sz="1400" dirty="0">
              <a:solidFill>
                <a:schemeClr val="bg1"/>
              </a:solidFill>
            </a:endParaRPr>
          </a:p>
          <a:p>
            <a:pPr algn="ctr"/>
            <a:r>
              <a:rPr lang="en-US" sz="1400" dirty="0" smtClean="0">
                <a:solidFill>
                  <a:schemeClr val="bg1"/>
                </a:solidFill>
              </a:rPr>
              <a:t>Charlie Smart</a:t>
            </a:r>
          </a:p>
          <a:p>
            <a:pPr algn="ctr"/>
            <a:r>
              <a:rPr lang="en-US" sz="1400" dirty="0" smtClean="0">
                <a:solidFill>
                  <a:schemeClr val="bg1"/>
                </a:solidFill>
              </a:rPr>
              <a:t>College &amp; Career Navigator</a:t>
            </a:r>
          </a:p>
          <a:p>
            <a:pPr algn="ctr"/>
            <a:r>
              <a:rPr lang="en-US" sz="1400" dirty="0" smtClean="0">
                <a:solidFill>
                  <a:schemeClr val="bg1"/>
                </a:solidFill>
              </a:rPr>
              <a:t>Northeast MS Community College, Adult Education</a:t>
            </a:r>
          </a:p>
          <a:p>
            <a:pPr algn="ctr"/>
            <a:r>
              <a:rPr lang="en-US" sz="1400" dirty="0" smtClean="0">
                <a:solidFill>
                  <a:schemeClr val="bg1"/>
                </a:solidFill>
                <a:hlinkClick r:id="rId6"/>
              </a:rPr>
              <a:t>cksmart@nemcc.edu</a:t>
            </a:r>
            <a:endParaRPr lang="en-US" sz="1400" dirty="0" smtClean="0">
              <a:solidFill>
                <a:schemeClr val="bg1"/>
              </a:solidFill>
            </a:endParaRPr>
          </a:p>
          <a:p>
            <a:pPr algn="ctr"/>
            <a:r>
              <a:rPr lang="en-US" sz="1400" dirty="0" smtClean="0">
                <a:solidFill>
                  <a:schemeClr val="bg1"/>
                </a:solidFill>
                <a:hlinkClick r:id="rId5"/>
              </a:rPr>
              <a:t>www.nemcc.edu</a:t>
            </a:r>
            <a:r>
              <a:rPr lang="en-US" sz="1400" dirty="0" smtClean="0">
                <a:solidFill>
                  <a:schemeClr val="bg1"/>
                </a:solidFill>
              </a:rPr>
              <a:t> </a:t>
            </a:r>
            <a:endParaRPr lang="en-US" sz="1400" dirty="0">
              <a:solidFill>
                <a:schemeClr val="bg1"/>
              </a:solidFill>
            </a:endParaRPr>
          </a:p>
          <a:p>
            <a:pPr algn="ctr"/>
            <a:endParaRPr lang="en-US" sz="1400" dirty="0">
              <a:solidFill>
                <a:schemeClr val="bg1"/>
              </a:solidFill>
            </a:endParaRPr>
          </a:p>
          <a:p>
            <a:pPr algn="ctr"/>
            <a:r>
              <a:rPr lang="en-US" sz="1400" dirty="0">
                <a:solidFill>
                  <a:schemeClr val="bg1"/>
                </a:solidFill>
              </a:rPr>
              <a:t>Wendy Evans</a:t>
            </a:r>
          </a:p>
          <a:p>
            <a:pPr algn="ctr"/>
            <a:r>
              <a:rPr lang="en-US" sz="1400" dirty="0">
                <a:solidFill>
                  <a:schemeClr val="bg1"/>
                </a:solidFill>
              </a:rPr>
              <a:t>AE Director</a:t>
            </a:r>
          </a:p>
          <a:p>
            <a:pPr algn="ctr"/>
            <a:r>
              <a:rPr lang="en-US" sz="1400" dirty="0">
                <a:solidFill>
                  <a:schemeClr val="bg1"/>
                </a:solidFill>
              </a:rPr>
              <a:t>Jones College, Adult Education</a:t>
            </a:r>
          </a:p>
          <a:p>
            <a:pPr algn="ctr"/>
            <a:r>
              <a:rPr lang="en-US" sz="1400" dirty="0">
                <a:solidFill>
                  <a:schemeClr val="bg1"/>
                </a:solidFill>
                <a:hlinkClick r:id="rId7"/>
              </a:rPr>
              <a:t>wendy.evans@jcjc.edu</a:t>
            </a:r>
            <a:r>
              <a:rPr lang="en-US" sz="1400" dirty="0">
                <a:solidFill>
                  <a:schemeClr val="bg1"/>
                </a:solidFill>
              </a:rPr>
              <a:t> </a:t>
            </a:r>
          </a:p>
          <a:p>
            <a:pPr algn="ctr"/>
            <a:r>
              <a:rPr lang="en-US" sz="1400" dirty="0">
                <a:solidFill>
                  <a:schemeClr val="bg1"/>
                </a:solidFill>
                <a:hlinkClick r:id="rId8"/>
              </a:rPr>
              <a:t>www.jcjc.edu</a:t>
            </a:r>
            <a:endParaRPr lang="en-US" sz="1400" dirty="0">
              <a:solidFill>
                <a:schemeClr val="bg1"/>
              </a:solidFill>
            </a:endParaRPr>
          </a:p>
          <a:p>
            <a:pPr algn="ctr"/>
            <a:endParaRPr lang="en-US" dirty="0">
              <a:solidFill>
                <a:schemeClr val="bg1"/>
              </a:solidFill>
            </a:endParaRPr>
          </a:p>
          <a:p>
            <a:pPr algn="ctr"/>
            <a:r>
              <a:rPr lang="en-US" dirty="0">
                <a:solidFill>
                  <a:schemeClr val="bg1"/>
                </a:solidFill>
                <a:hlinkClick r:id="rId9"/>
              </a:rPr>
              <a:t>www.skillupmississippi.com</a:t>
            </a:r>
            <a:endParaRPr lang="en-US" dirty="0">
              <a:solidFill>
                <a:schemeClr val="bg1"/>
              </a:solidFill>
            </a:endParaRPr>
          </a:p>
          <a:p>
            <a:pPr algn="ctr"/>
            <a:r>
              <a:rPr lang="en-US" dirty="0">
                <a:solidFill>
                  <a:schemeClr val="bg1"/>
                </a:solidFill>
                <a:hlinkClick r:id="rId10"/>
              </a:rPr>
              <a:t>www.mccb.edu</a:t>
            </a:r>
            <a:r>
              <a:rPr lang="en-US" dirty="0">
                <a:solidFill>
                  <a:schemeClr val="bg1"/>
                </a:solidFill>
              </a:rPr>
              <a:t> </a:t>
            </a:r>
          </a:p>
          <a:p>
            <a:pPr algn="ctr"/>
            <a:endParaRPr lang="en-US" sz="2000" dirty="0">
              <a:solidFill>
                <a:schemeClr val="bg1"/>
              </a:solidFill>
            </a:endParaRPr>
          </a:p>
        </p:txBody>
      </p:sp>
    </p:spTree>
    <p:extLst>
      <p:ext uri="{BB962C8B-B14F-4D97-AF65-F5344CB8AC3E}">
        <p14:creationId xmlns:p14="http://schemas.microsoft.com/office/powerpoint/2010/main" val="2790066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54726" y="95160"/>
            <a:ext cx="5602705" cy="1646554"/>
          </a:xfrm>
        </p:spPr>
        <p:txBody>
          <a:bodyPr>
            <a:normAutofit/>
          </a:bodyPr>
          <a:lstStyle/>
          <a:p>
            <a:pPr algn="ctr"/>
            <a:r>
              <a:rPr lang="en-US" dirty="0" smtClean="0"/>
              <a:t>Mississippi Career Pathways System</a:t>
            </a:r>
            <a:endParaRPr lang="en-US" dirty="0"/>
          </a:p>
        </p:txBody>
      </p:sp>
      <p:graphicFrame>
        <p:nvGraphicFramePr>
          <p:cNvPr id="10" name="Table 9"/>
          <p:cNvGraphicFramePr>
            <a:graphicFrameLocks noGrp="1"/>
          </p:cNvGraphicFramePr>
          <p:nvPr>
            <p:extLst/>
          </p:nvPr>
        </p:nvGraphicFramePr>
        <p:xfrm>
          <a:off x="254726" y="2201575"/>
          <a:ext cx="6207034" cy="3523628"/>
        </p:xfrm>
        <a:graphic>
          <a:graphicData uri="http://schemas.openxmlformats.org/drawingml/2006/table">
            <a:tbl>
              <a:tblPr firstRow="1" bandRow="1">
                <a:tableStyleId>{7DF18680-E054-41AD-8BC1-D1AEF772440D}</a:tableStyleId>
              </a:tblPr>
              <a:tblGrid>
                <a:gridCol w="6207034"/>
              </a:tblGrid>
              <a:tr h="449792">
                <a:tc>
                  <a:txBody>
                    <a:bodyPr/>
                    <a:lstStyle/>
                    <a:p>
                      <a:pPr algn="ctr"/>
                      <a:r>
                        <a:rPr lang="en-US" dirty="0" smtClean="0"/>
                        <a:t>Mississippi’s State Workforce Investment Board</a:t>
                      </a:r>
                      <a:endParaRPr lang="en-US" dirty="0"/>
                    </a:p>
                  </a:txBody>
                  <a:tcPr/>
                </a:tc>
              </a:tr>
              <a:tr h="3019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Oversees</a:t>
                      </a:r>
                      <a:r>
                        <a:rPr lang="en-US" sz="1400" baseline="0" dirty="0" smtClean="0">
                          <a:solidFill>
                            <a:schemeClr val="tx1"/>
                          </a:solidFill>
                        </a:rPr>
                        <a:t> statewide strategy for a skilled workforce</a:t>
                      </a:r>
                      <a:endParaRPr lang="en-US" sz="1400" dirty="0" smtClean="0">
                        <a:solidFill>
                          <a:schemeClr val="tx1"/>
                        </a:solidFill>
                      </a:endParaRPr>
                    </a:p>
                  </a:txBody>
                  <a:tcPr/>
                </a:tc>
              </a:tr>
              <a:tr h="456039">
                <a:tc>
                  <a:txBody>
                    <a:bodyPr/>
                    <a:lstStyle/>
                    <a:p>
                      <a:pPr algn="ctr"/>
                      <a:endParaRPr lang="en-US" dirty="0"/>
                    </a:p>
                  </a:txBody>
                  <a:tcPr>
                    <a:noFill/>
                  </a:tcPr>
                </a:tc>
              </a:tr>
              <a:tr h="456039">
                <a:tc>
                  <a:txBody>
                    <a:bodyPr/>
                    <a:lstStyle/>
                    <a:p>
                      <a:pPr algn="ctr"/>
                      <a:r>
                        <a:rPr lang="en-US" b="1" dirty="0" smtClean="0">
                          <a:solidFill>
                            <a:schemeClr val="bg1"/>
                          </a:solidFill>
                        </a:rPr>
                        <a:t>4 Local Workforce Regions</a:t>
                      </a:r>
                      <a:endParaRPr lang="en-US" b="1" dirty="0">
                        <a:solidFill>
                          <a:schemeClr val="bg1"/>
                        </a:solidFill>
                      </a:endParaRPr>
                    </a:p>
                  </a:txBody>
                  <a:tcPr>
                    <a:solidFill>
                      <a:schemeClr val="accent1">
                        <a:lumMod val="60000"/>
                        <a:lumOff val="40000"/>
                      </a:schemeClr>
                    </a:solidFill>
                  </a:tcPr>
                </a:tc>
              </a:tr>
              <a:tr h="287703">
                <a:tc>
                  <a:txBody>
                    <a:bodyPr/>
                    <a:lstStyle/>
                    <a:p>
                      <a:pPr algn="ctr"/>
                      <a:r>
                        <a:rPr lang="en-US" sz="1400" dirty="0" smtClean="0"/>
                        <a:t>Implement career pathway strategies in local workforce areas</a:t>
                      </a:r>
                      <a:endParaRPr lang="en-US" sz="1400" dirty="0"/>
                    </a:p>
                  </a:txBody>
                  <a:tcPr>
                    <a:solidFill>
                      <a:schemeClr val="tx2">
                        <a:lumMod val="10000"/>
                        <a:lumOff val="90000"/>
                      </a:schemeClr>
                    </a:solidFill>
                  </a:tcPr>
                </a:tc>
              </a:tr>
              <a:tr h="456039">
                <a:tc>
                  <a:txBody>
                    <a:bodyPr/>
                    <a:lstStyle/>
                    <a:p>
                      <a:pPr algn="ctr"/>
                      <a:endParaRPr lang="en-US" dirty="0"/>
                    </a:p>
                  </a:txBody>
                  <a:tcPr>
                    <a:noFill/>
                  </a:tcPr>
                </a:tc>
              </a:tr>
              <a:tr h="456039">
                <a:tc>
                  <a:txBody>
                    <a:bodyPr/>
                    <a:lstStyle/>
                    <a:p>
                      <a:pPr algn="ctr"/>
                      <a:r>
                        <a:rPr lang="en-US" b="1" baseline="0" dirty="0" smtClean="0">
                          <a:solidFill>
                            <a:schemeClr val="bg1"/>
                          </a:solidFill>
                        </a:rPr>
                        <a:t>WIOA Core Partner</a:t>
                      </a:r>
                    </a:p>
                    <a:p>
                      <a:pPr algn="ctr"/>
                      <a:r>
                        <a:rPr lang="en-US" b="1" baseline="0" dirty="0" smtClean="0">
                          <a:solidFill>
                            <a:schemeClr val="bg1"/>
                          </a:solidFill>
                        </a:rPr>
                        <a:t>Adult Education</a:t>
                      </a:r>
                      <a:endParaRPr lang="en-US" b="1" dirty="0">
                        <a:solidFill>
                          <a:schemeClr val="bg1"/>
                        </a:solidFill>
                      </a:endParaRPr>
                    </a:p>
                  </a:txBody>
                  <a:tcPr>
                    <a:solidFill>
                      <a:schemeClr val="tx2"/>
                    </a:solidFill>
                  </a:tcPr>
                </a:tc>
              </a:tr>
              <a:tr h="456039">
                <a:tc>
                  <a:txBody>
                    <a:bodyPr/>
                    <a:lstStyle/>
                    <a:p>
                      <a:pPr algn="ctr"/>
                      <a:r>
                        <a:rPr lang="en-US" sz="1400" dirty="0" smtClean="0"/>
                        <a:t>Develop,</a:t>
                      </a:r>
                      <a:r>
                        <a:rPr lang="en-US" sz="1400" baseline="0" dirty="0" smtClean="0"/>
                        <a:t> contribute, and participate in career pathways delivery</a:t>
                      </a:r>
                      <a:endParaRPr lang="en-US" sz="1400" dirty="0"/>
                    </a:p>
                  </a:txBody>
                  <a:tcPr>
                    <a:solidFill>
                      <a:schemeClr val="accent6">
                        <a:lumMod val="20000"/>
                        <a:lumOff val="80000"/>
                      </a:schemeClr>
                    </a:solidFill>
                  </a:tcPr>
                </a:tc>
              </a:tr>
            </a:tbl>
          </a:graphicData>
        </a:graphic>
      </p:graphicFrame>
      <p:cxnSp>
        <p:nvCxnSpPr>
          <p:cNvPr id="13" name="Straight Arrow Connector 12"/>
          <p:cNvCxnSpPr/>
          <p:nvPr/>
        </p:nvCxnSpPr>
        <p:spPr>
          <a:xfrm>
            <a:off x="3300549" y="3030583"/>
            <a:ext cx="0" cy="2960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300549" y="4245429"/>
            <a:ext cx="0" cy="2960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4776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835" y="451496"/>
            <a:ext cx="5878945" cy="5878945"/>
          </a:xfrm>
          <a:prstGeom prst="rect">
            <a:avLst/>
          </a:prstGeom>
        </p:spPr>
      </p:pic>
      <p:sp>
        <p:nvSpPr>
          <p:cNvPr id="7" name="Content Placeholder 6"/>
          <p:cNvSpPr>
            <a:spLocks noGrp="1"/>
          </p:cNvSpPr>
          <p:nvPr>
            <p:ph sz="half" idx="1"/>
          </p:nvPr>
        </p:nvSpPr>
        <p:spPr>
          <a:xfrm>
            <a:off x="605904" y="2487476"/>
            <a:ext cx="4926678" cy="2521088"/>
          </a:xfrm>
        </p:spPr>
        <p:txBody>
          <a:bodyPr>
            <a:normAutofit/>
          </a:bodyPr>
          <a:lstStyle/>
          <a:p>
            <a:pPr algn="ctr"/>
            <a:r>
              <a:rPr lang="en-US" sz="4800" b="1" dirty="0"/>
              <a:t>Mississippi </a:t>
            </a:r>
          </a:p>
          <a:p>
            <a:pPr algn="ctr"/>
            <a:r>
              <a:rPr lang="en-US" sz="4800" b="1" dirty="0"/>
              <a:t>Adult Education</a:t>
            </a:r>
          </a:p>
          <a:p>
            <a:pPr algn="ctr"/>
            <a:endParaRPr lang="en-US" sz="6000" b="1" dirty="0"/>
          </a:p>
        </p:txBody>
      </p:sp>
    </p:spTree>
    <p:extLst>
      <p:ext uri="{BB962C8B-B14F-4D97-AF65-F5344CB8AC3E}">
        <p14:creationId xmlns:p14="http://schemas.microsoft.com/office/powerpoint/2010/main" val="446440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4341310" y="2202972"/>
            <a:ext cx="2251948" cy="1499219"/>
          </a:xfrm>
          <a:ln>
            <a:solidFill>
              <a:srgbClr val="00B050"/>
            </a:solidFill>
          </a:ln>
        </p:spPr>
        <p:style>
          <a:lnRef idx="2">
            <a:schemeClr val="accent2"/>
          </a:lnRef>
          <a:fillRef idx="1003">
            <a:schemeClr val="lt1"/>
          </a:fillRef>
          <a:effectRef idx="0">
            <a:schemeClr val="accent2"/>
          </a:effectRef>
          <a:fontRef idx="minor">
            <a:schemeClr val="dk1"/>
          </a:fontRef>
        </p:style>
        <p:txBody>
          <a:bodyPr/>
          <a:lstStyle/>
          <a:p>
            <a:pPr>
              <a:lnSpc>
                <a:spcPct val="100000"/>
              </a:lnSpc>
              <a:spcBef>
                <a:spcPts val="0"/>
              </a:spcBef>
            </a:pPr>
            <a:r>
              <a:rPr lang="en-US" sz="4500" b="1" dirty="0">
                <a:solidFill>
                  <a:schemeClr val="accent2"/>
                </a:solidFill>
              </a:rPr>
              <a:t>63%</a:t>
            </a:r>
            <a:endParaRPr lang="en-US" sz="5000" b="1" dirty="0">
              <a:solidFill>
                <a:schemeClr val="accent2"/>
              </a:solidFill>
            </a:endParaRPr>
          </a:p>
          <a:p>
            <a:pPr>
              <a:lnSpc>
                <a:spcPct val="100000"/>
              </a:lnSpc>
              <a:spcBef>
                <a:spcPts val="0"/>
              </a:spcBef>
            </a:pPr>
            <a:r>
              <a:rPr lang="en-US" sz="1200" b="1" dirty="0">
                <a:solidFill>
                  <a:schemeClr val="accent4"/>
                </a:solidFill>
              </a:rPr>
              <a:t>OF MISSISSIPPI JOBS</a:t>
            </a:r>
          </a:p>
          <a:p>
            <a:pPr>
              <a:lnSpc>
                <a:spcPct val="100000"/>
              </a:lnSpc>
              <a:spcBef>
                <a:spcPts val="0"/>
              </a:spcBef>
            </a:pPr>
            <a:r>
              <a:rPr lang="en-US" sz="1200" b="1" dirty="0">
                <a:solidFill>
                  <a:schemeClr val="accent4"/>
                </a:solidFill>
              </a:rPr>
              <a:t>REQUIRE A MIDDLE SKILL.</a:t>
            </a:r>
          </a:p>
          <a:p>
            <a:pPr>
              <a:lnSpc>
                <a:spcPct val="100000"/>
              </a:lnSpc>
              <a:spcBef>
                <a:spcPts val="0"/>
              </a:spcBef>
            </a:pPr>
            <a:r>
              <a:rPr lang="en-US" sz="800" b="1" dirty="0">
                <a:solidFill>
                  <a:schemeClr val="accent4"/>
                </a:solidFill>
              </a:rPr>
              <a:t>Source: </a:t>
            </a:r>
            <a:r>
              <a:rPr lang="en-US" sz="800" b="1" i="1" dirty="0">
                <a:solidFill>
                  <a:schemeClr val="accent4"/>
                </a:solidFill>
              </a:rPr>
              <a:t>Bureau of Labor Statistics, 2019</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2038" y="317538"/>
            <a:ext cx="4846320" cy="60314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TextBox 12"/>
          <p:cNvSpPr txBox="1"/>
          <p:nvPr/>
        </p:nvSpPr>
        <p:spPr>
          <a:xfrm>
            <a:off x="211307" y="37449"/>
            <a:ext cx="6534574" cy="1323439"/>
          </a:xfrm>
          <a:prstGeom prst="rect">
            <a:avLst/>
          </a:prstGeom>
          <a:noFill/>
        </p:spPr>
        <p:txBody>
          <a:bodyPr wrap="square" rtlCol="0">
            <a:spAutoFit/>
          </a:bodyPr>
          <a:lstStyle/>
          <a:p>
            <a:pPr algn="ctr"/>
            <a:r>
              <a:rPr lang="en-US" sz="4000" b="1" dirty="0">
                <a:solidFill>
                  <a:schemeClr val="accent2"/>
                </a:solidFill>
              </a:rPr>
              <a:t>Employment-Focused</a:t>
            </a:r>
          </a:p>
          <a:p>
            <a:pPr algn="ctr"/>
            <a:r>
              <a:rPr lang="en-US" sz="4000" b="1" dirty="0">
                <a:solidFill>
                  <a:schemeClr val="accent2"/>
                </a:solidFill>
              </a:rPr>
              <a:t>Education</a:t>
            </a:r>
          </a:p>
        </p:txBody>
      </p:sp>
      <p:sp>
        <p:nvSpPr>
          <p:cNvPr id="18" name="TextBox 17"/>
          <p:cNvSpPr txBox="1"/>
          <p:nvPr/>
        </p:nvSpPr>
        <p:spPr>
          <a:xfrm>
            <a:off x="211307" y="1471755"/>
            <a:ext cx="3955422" cy="2077492"/>
          </a:xfrm>
          <a:prstGeom prst="rect">
            <a:avLst/>
          </a:prstGeom>
          <a:ln>
            <a:solidFill>
              <a:schemeClr val="accent4"/>
            </a:solidFill>
          </a:ln>
        </p:spPr>
        <p:style>
          <a:lnRef idx="0">
            <a:scrgbClr r="0" g="0" b="0"/>
          </a:lnRef>
          <a:fillRef idx="1003">
            <a:schemeClr val="lt1"/>
          </a:fillRef>
          <a:effectRef idx="0">
            <a:scrgbClr r="0" g="0" b="0"/>
          </a:effectRef>
          <a:fontRef idx="major"/>
        </p:style>
        <p:txBody>
          <a:bodyPr wrap="square" rtlCol="0">
            <a:spAutoFit/>
          </a:bodyPr>
          <a:lstStyle/>
          <a:p>
            <a:r>
              <a:rPr lang="en-US" sz="1200" dirty="0">
                <a:solidFill>
                  <a:srgbClr val="00B050"/>
                </a:solidFill>
              </a:rPr>
              <a:t>NEARLY</a:t>
            </a:r>
            <a:r>
              <a:rPr lang="en-US" dirty="0">
                <a:solidFill>
                  <a:srgbClr val="00B050"/>
                </a:solidFill>
              </a:rPr>
              <a:t> </a:t>
            </a:r>
            <a:r>
              <a:rPr lang="en-US" sz="4500" dirty="0">
                <a:solidFill>
                  <a:schemeClr val="tx2"/>
                </a:solidFill>
              </a:rPr>
              <a:t>6,000</a:t>
            </a:r>
            <a:r>
              <a:rPr lang="en-US" dirty="0">
                <a:solidFill>
                  <a:srgbClr val="00B050"/>
                </a:solidFill>
              </a:rPr>
              <a:t> EMPLOYERS LOOK FOR INTERPERSONAL SKILLS – INTEGRITY, TIMELINESS, COMMUNICATION, TEAMWORK WHEN HIRING.</a:t>
            </a:r>
            <a:r>
              <a:rPr lang="en-US" sz="1200" dirty="0">
                <a:solidFill>
                  <a:srgbClr val="00B050"/>
                </a:solidFill>
              </a:rPr>
              <a:t>  </a:t>
            </a:r>
          </a:p>
          <a:p>
            <a:r>
              <a:rPr lang="en-US" sz="1200" dirty="0">
                <a:solidFill>
                  <a:srgbClr val="00B050"/>
                </a:solidFill>
              </a:rPr>
              <a:t>Source: </a:t>
            </a:r>
            <a:r>
              <a:rPr lang="en-US" sz="1200" i="1" dirty="0">
                <a:solidFill>
                  <a:srgbClr val="00B050"/>
                </a:solidFill>
              </a:rPr>
              <a:t>Y’all Business Survey: Secretary of State’s Office</a:t>
            </a:r>
          </a:p>
        </p:txBody>
      </p:sp>
      <p:sp>
        <p:nvSpPr>
          <p:cNvPr id="19" name="TextBox 18"/>
          <p:cNvSpPr txBox="1"/>
          <p:nvPr/>
        </p:nvSpPr>
        <p:spPr>
          <a:xfrm>
            <a:off x="2836936" y="3984806"/>
            <a:ext cx="3812697" cy="1154162"/>
          </a:xfrm>
          <a:prstGeom prst="rect">
            <a:avLst/>
          </a:prstGeom>
        </p:spPr>
        <p:style>
          <a:lnRef idx="2">
            <a:schemeClr val="accent2"/>
          </a:lnRef>
          <a:fillRef idx="1003">
            <a:schemeClr val="lt1"/>
          </a:fillRef>
          <a:effectRef idx="0">
            <a:schemeClr val="accent2"/>
          </a:effectRef>
          <a:fontRef idx="minor">
            <a:schemeClr val="dk1"/>
          </a:fontRef>
        </p:style>
        <p:txBody>
          <a:bodyPr wrap="square" rtlCol="0">
            <a:spAutoFit/>
          </a:bodyPr>
          <a:lstStyle/>
          <a:p>
            <a:r>
              <a:rPr lang="en-US" sz="1200" dirty="0">
                <a:solidFill>
                  <a:schemeClr val="tx2"/>
                </a:solidFill>
              </a:rPr>
              <a:t>ALMOST</a:t>
            </a:r>
            <a:r>
              <a:rPr lang="en-US" dirty="0"/>
              <a:t> </a:t>
            </a:r>
            <a:r>
              <a:rPr lang="en-US" sz="4500" dirty="0">
                <a:solidFill>
                  <a:srgbClr val="00B050"/>
                </a:solidFill>
              </a:rPr>
              <a:t>2,600</a:t>
            </a:r>
            <a:r>
              <a:rPr lang="en-US" dirty="0"/>
              <a:t> </a:t>
            </a:r>
            <a:r>
              <a:rPr lang="en-US" sz="1200" dirty="0">
                <a:solidFill>
                  <a:schemeClr val="tx2"/>
                </a:solidFill>
              </a:rPr>
              <a:t>EMPLOYERS RECOGNIZE THE NATIONAL CAREER READINESS CERTIFICATE.</a:t>
            </a:r>
          </a:p>
          <a:p>
            <a:r>
              <a:rPr lang="en-US" sz="1200" dirty="0">
                <a:solidFill>
                  <a:schemeClr val="tx2"/>
                </a:solidFill>
              </a:rPr>
              <a:t>Source: </a:t>
            </a:r>
            <a:r>
              <a:rPr lang="en-US" sz="1200" i="1" dirty="0">
                <a:solidFill>
                  <a:schemeClr val="tx2"/>
                </a:solidFill>
              </a:rPr>
              <a:t>ACT Work Ready Communities</a:t>
            </a:r>
          </a:p>
        </p:txBody>
      </p:sp>
      <p:pic>
        <p:nvPicPr>
          <p:cNvPr id="2052" name="Picture 4" descr="https://www.mississippiworks.org/assets/img/media/msworksLogoMedi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739" y="5574527"/>
            <a:ext cx="2194558" cy="109728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5"/>
          <p:cNvSpPr txBox="1">
            <a:spLocks/>
          </p:cNvSpPr>
          <p:nvPr/>
        </p:nvSpPr>
        <p:spPr>
          <a:xfrm>
            <a:off x="234898" y="3702192"/>
            <a:ext cx="2417686" cy="1536447"/>
          </a:xfrm>
          <a:prstGeom prst="rect">
            <a:avLst/>
          </a:prstGeom>
          <a:ln w="12700" cap="flat" cmpd="sng" algn="ctr">
            <a:solidFill>
              <a:srgbClr val="00B050"/>
            </a:solidFill>
            <a:prstDash val="solid"/>
            <a:miter lim="800000"/>
          </a:ln>
        </p:spPr>
        <p:style>
          <a:lnRef idx="2">
            <a:schemeClr val="accent2"/>
          </a:lnRef>
          <a:fillRef idx="1003">
            <a:schemeClr val="lt1"/>
          </a:fillRef>
          <a:effectRef idx="0">
            <a:schemeClr val="accent2"/>
          </a:effectRef>
          <a:fontRef idx="minor">
            <a:schemeClr val="dk1"/>
          </a:fontRef>
        </p:style>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dk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dk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dk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dk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dk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dk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dk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dk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dk1"/>
                </a:solidFill>
                <a:latin typeface="+mn-lt"/>
                <a:ea typeface="+mn-ea"/>
                <a:cs typeface="+mn-cs"/>
              </a:defRPr>
            </a:lvl9pPr>
          </a:lstStyle>
          <a:p>
            <a:pPr>
              <a:lnSpc>
                <a:spcPct val="100000"/>
              </a:lnSpc>
              <a:spcBef>
                <a:spcPts val="0"/>
              </a:spcBef>
            </a:pPr>
            <a:r>
              <a:rPr lang="en-US" sz="4500" b="1" dirty="0" smtClean="0">
                <a:solidFill>
                  <a:schemeClr val="accent3"/>
                </a:solidFill>
              </a:rPr>
              <a:t>40%</a:t>
            </a:r>
            <a:endParaRPr lang="en-US" sz="5000" b="1" dirty="0" smtClean="0">
              <a:solidFill>
                <a:schemeClr val="accent3"/>
              </a:solidFill>
            </a:endParaRPr>
          </a:p>
          <a:p>
            <a:pPr>
              <a:lnSpc>
                <a:spcPct val="100000"/>
              </a:lnSpc>
              <a:spcBef>
                <a:spcPts val="0"/>
              </a:spcBef>
            </a:pPr>
            <a:r>
              <a:rPr lang="en-US" sz="1200" b="1" dirty="0" smtClean="0">
                <a:solidFill>
                  <a:srgbClr val="0070C0"/>
                </a:solidFill>
              </a:rPr>
              <a:t>OF MS EMPLOYERS USE SOCIAL MEDIA AS PRIMARY WAY TO FIND EMPLOYEES.</a:t>
            </a:r>
          </a:p>
          <a:p>
            <a:pPr>
              <a:lnSpc>
                <a:spcPct val="100000"/>
              </a:lnSpc>
              <a:spcBef>
                <a:spcPts val="0"/>
              </a:spcBef>
            </a:pPr>
            <a:r>
              <a:rPr lang="en-US" sz="800" dirty="0" smtClean="0">
                <a:solidFill>
                  <a:srgbClr val="0070C0"/>
                </a:solidFill>
              </a:rPr>
              <a:t>Source</a:t>
            </a:r>
            <a:r>
              <a:rPr lang="en-US" sz="800" dirty="0">
                <a:solidFill>
                  <a:srgbClr val="0070C0"/>
                </a:solidFill>
              </a:rPr>
              <a:t>: </a:t>
            </a:r>
            <a:r>
              <a:rPr lang="en-US" sz="800" i="1" dirty="0">
                <a:solidFill>
                  <a:srgbClr val="0070C0"/>
                </a:solidFill>
              </a:rPr>
              <a:t>Y’all Business Survey: Secretary of State’s Office</a:t>
            </a:r>
          </a:p>
        </p:txBody>
      </p:sp>
      <p:pic>
        <p:nvPicPr>
          <p:cNvPr id="2050" name="Picture 2" descr="Get on the Gr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7392" y="5525169"/>
            <a:ext cx="1645920" cy="10287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054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548390" y="111209"/>
            <a:ext cx="1463167" cy="1463167"/>
          </a:xfrm>
          <a:prstGeom prst="rect">
            <a:avLst/>
          </a:prstGeom>
        </p:spPr>
      </p:pic>
      <p:pic>
        <p:nvPicPr>
          <p:cNvPr id="21" name="Picture 20"/>
          <p:cNvPicPr>
            <a:picLocks noChangeAspect="1"/>
          </p:cNvPicPr>
          <p:nvPr/>
        </p:nvPicPr>
        <p:blipFill>
          <a:blip r:embed="rId4"/>
          <a:stretch>
            <a:fillRect/>
          </a:stretch>
        </p:blipFill>
        <p:spPr>
          <a:xfrm>
            <a:off x="437309" y="1776214"/>
            <a:ext cx="4785775" cy="4663844"/>
          </a:xfrm>
          <a:prstGeom prst="rect">
            <a:avLst/>
          </a:prstGeom>
        </p:spPr>
      </p:pic>
      <p:pic>
        <p:nvPicPr>
          <p:cNvPr id="22" name="Picture 21"/>
          <p:cNvPicPr>
            <a:picLocks noChangeAspect="1"/>
          </p:cNvPicPr>
          <p:nvPr/>
        </p:nvPicPr>
        <p:blipFill>
          <a:blip r:embed="rId5"/>
          <a:stretch>
            <a:fillRect/>
          </a:stretch>
        </p:blipFill>
        <p:spPr>
          <a:xfrm>
            <a:off x="2229689" y="111209"/>
            <a:ext cx="2993395" cy="1597290"/>
          </a:xfrm>
          <a:prstGeom prst="rect">
            <a:avLst/>
          </a:prstGeom>
        </p:spPr>
      </p:pic>
      <p:pic>
        <p:nvPicPr>
          <p:cNvPr id="25" name="Picture 24"/>
          <p:cNvPicPr>
            <a:picLocks noChangeAspect="1"/>
          </p:cNvPicPr>
          <p:nvPr/>
        </p:nvPicPr>
        <p:blipFill>
          <a:blip r:embed="rId6"/>
          <a:stretch>
            <a:fillRect/>
          </a:stretch>
        </p:blipFill>
        <p:spPr>
          <a:xfrm>
            <a:off x="6822600" y="5309576"/>
            <a:ext cx="1685925" cy="1419225"/>
          </a:xfrm>
          <a:prstGeom prst="rect">
            <a:avLst/>
          </a:prstGeom>
        </p:spPr>
      </p:pic>
      <p:pic>
        <p:nvPicPr>
          <p:cNvPr id="26" name="Picture 25"/>
          <p:cNvPicPr>
            <a:picLocks noChangeAspect="1"/>
          </p:cNvPicPr>
          <p:nvPr/>
        </p:nvPicPr>
        <p:blipFill>
          <a:blip r:embed="rId7"/>
          <a:stretch>
            <a:fillRect/>
          </a:stretch>
        </p:blipFill>
        <p:spPr>
          <a:xfrm>
            <a:off x="9229254" y="5309576"/>
            <a:ext cx="1260463" cy="1417320"/>
          </a:xfrm>
          <a:prstGeom prst="rect">
            <a:avLst/>
          </a:prstGeom>
        </p:spPr>
      </p:pic>
      <p:pic>
        <p:nvPicPr>
          <p:cNvPr id="2" name="Picture 1"/>
          <p:cNvPicPr>
            <a:picLocks noChangeAspect="1"/>
          </p:cNvPicPr>
          <p:nvPr/>
        </p:nvPicPr>
        <p:blipFill>
          <a:blip r:embed="rId8"/>
          <a:stretch>
            <a:fillRect/>
          </a:stretch>
        </p:blipFill>
        <p:spPr>
          <a:xfrm>
            <a:off x="6822600" y="866357"/>
            <a:ext cx="4037009" cy="4297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 xmlns:a16="http://schemas.microsoft.com/office/drawing/2014/main" id="{F5BF9B08-E4C7-4949-8BEB-F45878A2BECF}"/>
              </a:ext>
            </a:extLst>
          </p:cNvPr>
          <p:cNvPicPr>
            <a:picLocks noChangeAspect="1"/>
          </p:cNvPicPr>
          <p:nvPr/>
        </p:nvPicPr>
        <p:blipFill>
          <a:blip r:embed="rId9"/>
          <a:stretch>
            <a:fillRect/>
          </a:stretch>
        </p:blipFill>
        <p:spPr>
          <a:xfrm>
            <a:off x="7378065" y="219376"/>
            <a:ext cx="1463040" cy="433008"/>
          </a:xfrm>
          <a:prstGeom prst="rect">
            <a:avLst/>
          </a:prstGeom>
        </p:spPr>
      </p:pic>
      <p:sp>
        <p:nvSpPr>
          <p:cNvPr id="10" name="TextBox 9">
            <a:extLst>
              <a:ext uri="{FF2B5EF4-FFF2-40B4-BE49-F238E27FC236}">
                <a16:creationId xmlns="" xmlns:a16="http://schemas.microsoft.com/office/drawing/2014/main" id="{56EA0D5E-5F96-4D91-A231-C5D384D4A9DE}"/>
              </a:ext>
            </a:extLst>
          </p:cNvPr>
          <p:cNvSpPr txBox="1"/>
          <p:nvPr/>
        </p:nvSpPr>
        <p:spPr>
          <a:xfrm flipH="1">
            <a:off x="8474754" y="99926"/>
            <a:ext cx="2600260" cy="707886"/>
          </a:xfrm>
          <a:prstGeom prst="rect">
            <a:avLst/>
          </a:prstGeom>
          <a:noFill/>
        </p:spPr>
        <p:txBody>
          <a:bodyPr wrap="square" rtlCol="0">
            <a:spAutoFit/>
          </a:bodyPr>
          <a:lstStyle/>
          <a:p>
            <a:pPr algn="ctr"/>
            <a:r>
              <a:rPr lang="en-US" sz="2000" b="1" i="1" dirty="0">
                <a:solidFill>
                  <a:schemeClr val="accent3"/>
                </a:solidFill>
              </a:rPr>
              <a:t>WorkKeys </a:t>
            </a:r>
            <a:endParaRPr lang="en-US" sz="2000" b="1" i="1" dirty="0" smtClean="0">
              <a:solidFill>
                <a:schemeClr val="accent3"/>
              </a:solidFill>
            </a:endParaRPr>
          </a:p>
          <a:p>
            <a:pPr algn="ctr"/>
            <a:r>
              <a:rPr lang="en-US" sz="2000" b="1" i="1" dirty="0" smtClean="0">
                <a:solidFill>
                  <a:schemeClr val="accent3"/>
                </a:solidFill>
              </a:rPr>
              <a:t>Assessments</a:t>
            </a:r>
            <a:endParaRPr lang="en-US" sz="2000" b="1" i="1" dirty="0">
              <a:solidFill>
                <a:schemeClr val="accent3"/>
              </a:solidFill>
            </a:endParaRPr>
          </a:p>
        </p:txBody>
      </p:sp>
    </p:spTree>
    <p:extLst>
      <p:ext uri="{BB962C8B-B14F-4D97-AF65-F5344CB8AC3E}">
        <p14:creationId xmlns:p14="http://schemas.microsoft.com/office/powerpoint/2010/main" val="15162592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761368"/>
            <a:ext cx="11059886" cy="675734"/>
          </a:xfrm>
        </p:spPr>
        <p:txBody>
          <a:bodyPr>
            <a:noAutofit/>
          </a:bodyPr>
          <a:lstStyle/>
          <a:p>
            <a:r>
              <a:rPr lang="en-US" sz="4500" dirty="0" smtClean="0"/>
              <a:t>Career Pathways…Things to think about?</a:t>
            </a:r>
            <a:endParaRPr lang="en-US" sz="4500" dirty="0"/>
          </a:p>
        </p:txBody>
      </p:sp>
      <p:sp>
        <p:nvSpPr>
          <p:cNvPr id="3" name="Content Placeholder 2"/>
          <p:cNvSpPr>
            <a:spLocks noGrp="1"/>
          </p:cNvSpPr>
          <p:nvPr>
            <p:ph idx="1"/>
          </p:nvPr>
        </p:nvSpPr>
        <p:spPr>
          <a:xfrm>
            <a:off x="838200" y="1437102"/>
            <a:ext cx="11039272" cy="5099886"/>
          </a:xfrm>
        </p:spPr>
        <p:txBody>
          <a:bodyPr/>
          <a:lstStyle/>
          <a:p>
            <a:r>
              <a:rPr lang="en-US" sz="1800" dirty="0" smtClean="0"/>
              <a:t>Demonstrate need/demand (state &amp; regional) needs</a:t>
            </a:r>
          </a:p>
          <a:p>
            <a:pPr lvl="1"/>
            <a:r>
              <a:rPr lang="en-US" sz="1600" b="1" dirty="0" smtClean="0">
                <a:solidFill>
                  <a:schemeClr val="accent3"/>
                </a:solidFill>
              </a:rPr>
              <a:t>Where do you get this information? How do you know? </a:t>
            </a:r>
          </a:p>
          <a:p>
            <a:r>
              <a:rPr lang="en-US" sz="1800" dirty="0" smtClean="0"/>
              <a:t>Partners</a:t>
            </a:r>
            <a:endParaRPr lang="en-US" sz="1400" dirty="0" smtClean="0"/>
          </a:p>
          <a:p>
            <a:pPr lvl="1"/>
            <a:r>
              <a:rPr lang="en-US" sz="1600" b="1" dirty="0" smtClean="0">
                <a:solidFill>
                  <a:schemeClr val="accent3"/>
                </a:solidFill>
              </a:rPr>
              <a:t>Who are internal/external partners?</a:t>
            </a:r>
          </a:p>
          <a:p>
            <a:r>
              <a:rPr lang="en-US" sz="1800" dirty="0" smtClean="0"/>
              <a:t>Prepare individuals to progress in postsecondary educations (apprenticeship, OJT, WBL)</a:t>
            </a:r>
          </a:p>
          <a:p>
            <a:pPr lvl="1"/>
            <a:r>
              <a:rPr lang="en-US" sz="1600" b="1" dirty="0" smtClean="0">
                <a:solidFill>
                  <a:schemeClr val="accent3"/>
                </a:solidFill>
              </a:rPr>
              <a:t>Where are these opportunities? What employers are they connected to? Requirements?</a:t>
            </a:r>
          </a:p>
          <a:p>
            <a:r>
              <a:rPr lang="en-US" sz="1800" dirty="0" smtClean="0"/>
              <a:t>Counseling</a:t>
            </a:r>
          </a:p>
          <a:p>
            <a:pPr lvl="1"/>
            <a:r>
              <a:rPr lang="en-US" sz="1600" b="1" dirty="0" smtClean="0">
                <a:solidFill>
                  <a:schemeClr val="accent3"/>
                </a:solidFill>
              </a:rPr>
              <a:t>Who in your program is involved in this? </a:t>
            </a:r>
          </a:p>
          <a:p>
            <a:pPr lvl="2"/>
            <a:r>
              <a:rPr lang="en-US" sz="1200" b="1" dirty="0" smtClean="0">
                <a:solidFill>
                  <a:schemeClr val="accent3"/>
                </a:solidFill>
              </a:rPr>
              <a:t>Role of the College &amp; Career Navigator?</a:t>
            </a:r>
          </a:p>
          <a:p>
            <a:r>
              <a:rPr lang="en-US" sz="1800" dirty="0" smtClean="0"/>
              <a:t>Concurrent education and training (IET/MIBEST)</a:t>
            </a:r>
          </a:p>
          <a:p>
            <a:pPr lvl="1"/>
            <a:r>
              <a:rPr lang="en-US" sz="1600" b="1" dirty="0" smtClean="0">
                <a:solidFill>
                  <a:schemeClr val="accent3"/>
                </a:solidFill>
              </a:rPr>
              <a:t>Factors to consider? Requirements of an IET are met? Requirements of MIBEST are met?</a:t>
            </a:r>
          </a:p>
          <a:p>
            <a:pPr lvl="2"/>
            <a:r>
              <a:rPr lang="en-US" sz="1200" b="1" dirty="0" smtClean="0">
                <a:solidFill>
                  <a:schemeClr val="accent3"/>
                </a:solidFill>
              </a:rPr>
              <a:t>Other considerations – SSLO, Contextualized Instruction, Team Teaching Digital Literacy, and Outcomes</a:t>
            </a:r>
          </a:p>
          <a:p>
            <a:r>
              <a:rPr lang="en-US" sz="1800" dirty="0" smtClean="0"/>
              <a:t>Assist individuals enter or advance within an occupation/occupational cluster</a:t>
            </a:r>
          </a:p>
          <a:p>
            <a:pPr lvl="1"/>
            <a:r>
              <a:rPr lang="en-US" sz="1600" b="1" dirty="0" smtClean="0">
                <a:solidFill>
                  <a:schemeClr val="accent3"/>
                </a:solidFill>
              </a:rPr>
              <a:t>Role of CCN? Communication?</a:t>
            </a:r>
          </a:p>
          <a:p>
            <a:pPr lvl="2"/>
            <a:r>
              <a:rPr lang="en-US" sz="1600" b="1" dirty="0" smtClean="0">
                <a:solidFill>
                  <a:schemeClr val="accent3"/>
                </a:solidFill>
              </a:rPr>
              <a:t>Pathway Flowchart</a:t>
            </a:r>
          </a:p>
          <a:p>
            <a:pPr lvl="2"/>
            <a:r>
              <a:rPr lang="en-US" sz="1600" b="1" dirty="0" smtClean="0">
                <a:solidFill>
                  <a:schemeClr val="accent3"/>
                </a:solidFill>
              </a:rPr>
              <a:t>Transition Services</a:t>
            </a:r>
          </a:p>
        </p:txBody>
      </p:sp>
    </p:spTree>
    <p:extLst>
      <p:ext uri="{BB962C8B-B14F-4D97-AF65-F5344CB8AC3E}">
        <p14:creationId xmlns:p14="http://schemas.microsoft.com/office/powerpoint/2010/main" val="24488687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2297840" y="2097664"/>
          <a:ext cx="8617423" cy="4384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2457" y="64844"/>
            <a:ext cx="11921261" cy="759548"/>
          </a:xfrm>
          <a:prstGeom prst="rect">
            <a:avLst/>
          </a:prstGeom>
          <a:noFill/>
        </p:spPr>
        <p:txBody>
          <a:bodyPr wrap="square" lIns="81643" tIns="40821" rIns="81643" bIns="40821" rtlCol="0">
            <a:spAutoFit/>
          </a:bodyPr>
          <a:lstStyle/>
          <a:p>
            <a:pPr marL="0" marR="0" lvl="0" indent="0" defTabSz="816427"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dirty="0" smtClean="0">
                <a:ln>
                  <a:noFill/>
                </a:ln>
                <a:solidFill>
                  <a:schemeClr val="accent1"/>
                </a:solidFill>
                <a:effectLst/>
                <a:uLnTx/>
                <a:uFillTx/>
                <a:latin typeface="Calibri"/>
                <a:sym typeface="Helvetica Light"/>
              </a:rPr>
              <a:t>Workforce Pathway – </a:t>
            </a:r>
            <a:r>
              <a:rPr lang="en-US" sz="4400" b="1" u="sng" noProof="0" dirty="0" smtClean="0">
                <a:solidFill>
                  <a:schemeClr val="accent1"/>
                </a:solidFill>
                <a:latin typeface="Calibri"/>
                <a:sym typeface="Helvetica Light"/>
              </a:rPr>
              <a:t>Certified Nursing Assistant</a:t>
            </a:r>
            <a:endParaRPr kumimoji="0" lang="en-US" sz="4400" b="1" i="0" u="sng" strike="noStrike" kern="1200" cap="none" spc="0" normalizeH="0" baseline="0" noProof="0" dirty="0">
              <a:ln>
                <a:noFill/>
              </a:ln>
              <a:solidFill>
                <a:schemeClr val="accent1"/>
              </a:solidFill>
              <a:effectLst/>
              <a:uLnTx/>
              <a:uFillTx/>
              <a:latin typeface="Calibri"/>
              <a:sym typeface="Helvetica Light"/>
            </a:endParaRPr>
          </a:p>
        </p:txBody>
      </p:sp>
      <p:sp>
        <p:nvSpPr>
          <p:cNvPr id="8" name="TextBox 7"/>
          <p:cNvSpPr txBox="1"/>
          <p:nvPr/>
        </p:nvSpPr>
        <p:spPr>
          <a:xfrm>
            <a:off x="1952504" y="2958077"/>
            <a:ext cx="2493903" cy="821103"/>
          </a:xfrm>
          <a:prstGeom prst="rect">
            <a:avLst/>
          </a:prstGeom>
          <a:noFill/>
        </p:spPr>
        <p:txBody>
          <a:bodyPr wrap="square" lIns="81643" tIns="40821" rIns="81643" bIns="40821" rtlCol="0">
            <a:spAutoFit/>
          </a:bodyPr>
          <a:lstStyle/>
          <a:p>
            <a:pPr marL="285750" lvl="0" indent="-285750" defTabSz="816427">
              <a:buFont typeface="Arial" panose="020B0604020202020204" pitchFamily="34" charset="0"/>
              <a:buChar char="•"/>
              <a:defRPr/>
            </a:pPr>
            <a:r>
              <a:rPr lang="en-US" sz="1200" b="1" dirty="0">
                <a:solidFill>
                  <a:schemeClr val="accent6"/>
                </a:solidFill>
                <a:latin typeface="Calibri"/>
                <a:sym typeface="Helvetica Light"/>
              </a:rPr>
              <a:t>HSE Prep</a:t>
            </a:r>
          </a:p>
          <a:p>
            <a:pPr marL="285750" indent="-285750" defTabSz="816427">
              <a:buFont typeface="Arial" panose="020B0604020202020204" pitchFamily="34" charset="0"/>
              <a:buChar char="•"/>
              <a:defRPr/>
            </a:pPr>
            <a:r>
              <a:rPr lang="en-US" sz="1200" b="1" dirty="0">
                <a:solidFill>
                  <a:schemeClr val="accent6"/>
                </a:solidFill>
                <a:latin typeface="Calibri"/>
                <a:sym typeface="Helvetica Light"/>
              </a:rPr>
              <a:t>Smart Start</a:t>
            </a:r>
          </a:p>
          <a:p>
            <a:pPr marL="742950" lvl="1" indent="-285750" defTabSz="816427">
              <a:buFont typeface="Arial" panose="020B0604020202020204" pitchFamily="34" charset="0"/>
              <a:buChar char="•"/>
              <a:defRPr/>
            </a:pPr>
            <a:r>
              <a:rPr lang="en-US" sz="1200" b="1" dirty="0">
                <a:solidFill>
                  <a:schemeClr val="accent6"/>
                </a:solidFill>
                <a:latin typeface="Calibri"/>
                <a:sym typeface="Helvetica Light"/>
              </a:rPr>
              <a:t>Burlington English</a:t>
            </a:r>
          </a:p>
          <a:p>
            <a:pPr marL="285750" lvl="0" indent="-285750" defTabSz="816427">
              <a:buFont typeface="Arial" panose="020B0604020202020204" pitchFamily="34" charset="0"/>
              <a:buChar char="•"/>
              <a:defRPr/>
            </a:pPr>
            <a:r>
              <a:rPr lang="en-US" sz="1200" b="1" dirty="0">
                <a:solidFill>
                  <a:schemeClr val="accent6"/>
                </a:solidFill>
                <a:latin typeface="Calibri"/>
                <a:sym typeface="Helvetica Light"/>
              </a:rPr>
              <a:t>ACT WorkKeys Curr. (NCRC)</a:t>
            </a:r>
          </a:p>
        </p:txBody>
      </p:sp>
      <p:sp>
        <p:nvSpPr>
          <p:cNvPr id="9" name="TextBox 8"/>
          <p:cNvSpPr txBox="1"/>
          <p:nvPr/>
        </p:nvSpPr>
        <p:spPr>
          <a:xfrm>
            <a:off x="4787185" y="1864819"/>
            <a:ext cx="2142923" cy="851881"/>
          </a:xfrm>
          <a:prstGeom prst="rect">
            <a:avLst/>
          </a:prstGeom>
          <a:noFill/>
        </p:spPr>
        <p:txBody>
          <a:bodyPr wrap="none" lIns="81643" tIns="40821" rIns="81643" bIns="40821" rtlCol="0">
            <a:spAutoFit/>
          </a:bodyPr>
          <a:lstStyle/>
          <a:p>
            <a:pPr marL="285750" lvl="0" indent="-285750" defTabSz="816427" eaLnBrk="1" fontAlgn="auto" hangingPunct="1">
              <a:spcBef>
                <a:spcPts val="0"/>
              </a:spcBef>
              <a:spcAft>
                <a:spcPts val="0"/>
              </a:spcAft>
              <a:buFont typeface="Arial" panose="020B0604020202020204" pitchFamily="34" charset="0"/>
              <a:buChar char="•"/>
              <a:defRPr/>
            </a:pPr>
            <a:r>
              <a:rPr lang="en-US" sz="1200" b="1" dirty="0" smtClean="0">
                <a:solidFill>
                  <a:srgbClr val="FF0000"/>
                </a:solidFill>
                <a:latin typeface="Calibri"/>
                <a:sym typeface="Helvetica Light"/>
              </a:rPr>
              <a:t>Certified Nursing Assistant</a:t>
            </a:r>
          </a:p>
          <a:p>
            <a:pPr marL="742950" lvl="1" indent="-285750" defTabSz="816427">
              <a:buFont typeface="Arial" panose="020B0604020202020204" pitchFamily="34" charset="0"/>
              <a:buChar char="•"/>
              <a:defRPr/>
            </a:pPr>
            <a:r>
              <a:rPr lang="en-US" sz="1200" b="1" dirty="0" smtClean="0">
                <a:solidFill>
                  <a:srgbClr val="FF0000"/>
                </a:solidFill>
                <a:latin typeface="Calibri"/>
                <a:sym typeface="Helvetica Light"/>
              </a:rPr>
              <a:t>OJT, </a:t>
            </a:r>
            <a:r>
              <a:rPr lang="en-US" sz="1200" b="1" dirty="0" smtClean="0">
                <a:solidFill>
                  <a:srgbClr val="FF0000"/>
                </a:solidFill>
                <a:latin typeface="Calibri"/>
                <a:sym typeface="Helvetica Light"/>
              </a:rPr>
              <a:t>Internship</a:t>
            </a:r>
            <a:endParaRPr lang="en-US" sz="1200" b="1" dirty="0" smtClean="0">
              <a:solidFill>
                <a:srgbClr val="FF0000"/>
              </a:solidFill>
              <a:latin typeface="Calibri"/>
              <a:sym typeface="Helvetica Light"/>
            </a:endParaRPr>
          </a:p>
          <a:p>
            <a:pPr marL="285750" lvl="0" indent="-285750" defTabSz="816427" eaLnBrk="1" fontAlgn="auto" hangingPunct="1">
              <a:spcBef>
                <a:spcPts val="0"/>
              </a:spcBef>
              <a:spcAft>
                <a:spcPts val="0"/>
              </a:spcAft>
              <a:buFont typeface="Arial" panose="020B0604020202020204" pitchFamily="34" charset="0"/>
              <a:buChar char="•"/>
              <a:defRPr/>
            </a:pPr>
            <a:r>
              <a:rPr lang="en-US" sz="1200" b="1" dirty="0" smtClean="0">
                <a:solidFill>
                  <a:srgbClr val="FF0000"/>
                </a:solidFill>
                <a:latin typeface="Calibri"/>
                <a:sym typeface="Helvetica Light"/>
              </a:rPr>
              <a:t>HSE Prep</a:t>
            </a:r>
          </a:p>
          <a:p>
            <a:pPr lvl="0" defTabSz="816427" eaLnBrk="1" fontAlgn="auto" hangingPunct="1">
              <a:spcBef>
                <a:spcPts val="0"/>
              </a:spcBef>
              <a:spcAft>
                <a:spcPts val="0"/>
              </a:spcAft>
              <a:defRPr/>
            </a:pPr>
            <a:endParaRPr lang="en-US" sz="1400" b="1" dirty="0" smtClean="0">
              <a:solidFill>
                <a:srgbClr val="FF0000"/>
              </a:solidFill>
              <a:latin typeface="Calibri"/>
              <a:sym typeface="Helvetica Light"/>
            </a:endParaRPr>
          </a:p>
        </p:txBody>
      </p:sp>
      <p:sp>
        <p:nvSpPr>
          <p:cNvPr id="14" name="Curved Down Arrow 13"/>
          <p:cNvSpPr/>
          <p:nvPr/>
        </p:nvSpPr>
        <p:spPr>
          <a:xfrm rot="18869716">
            <a:off x="2452904" y="4389184"/>
            <a:ext cx="1407630" cy="490838"/>
          </a:xfrm>
          <a:prstGeom prst="curvedDownArrow">
            <a:avLst/>
          </a:prstGeom>
          <a:solidFill>
            <a:schemeClr val="accent6"/>
          </a:solidFill>
          <a:ln/>
        </p:spPr>
        <p:style>
          <a:lnRef idx="2">
            <a:schemeClr val="accent6"/>
          </a:lnRef>
          <a:fillRef idx="1">
            <a:schemeClr val="lt1"/>
          </a:fillRef>
          <a:effectRef idx="0">
            <a:schemeClr val="accent6"/>
          </a:effectRef>
          <a:fontRef idx="minor">
            <a:schemeClr val="dk1"/>
          </a:fontRef>
        </p:style>
        <p:txBody>
          <a:bodyPr lIns="81643" tIns="40821" rIns="81643" bIns="40821" rtlCol="0" anchor="ctr"/>
          <a:lstStyle/>
          <a:p>
            <a:pPr marL="0" marR="0" lvl="0" indent="0" algn="ctr" defTabSz="816427" rtl="0" eaLnBrk="1" fontAlgn="auto" latinLnBrk="0" hangingPunct="1">
              <a:lnSpc>
                <a:spcPct val="100000"/>
              </a:lnSpc>
              <a:spcBef>
                <a:spcPts val="0"/>
              </a:spcBef>
              <a:spcAft>
                <a:spcPts val="0"/>
              </a:spcAft>
              <a:buClrTx/>
              <a:buSzTx/>
              <a:buFontTx/>
              <a:buNone/>
              <a:tabLst/>
              <a:defRPr/>
            </a:pPr>
            <a:endParaRPr kumimoji="0" lang="en-US" sz="1631" b="0" i="0" u="none" strike="noStrike" kern="1200" cap="none" spc="0" normalizeH="0" baseline="0" noProof="0" dirty="0">
              <a:ln>
                <a:noFill/>
              </a:ln>
              <a:solidFill>
                <a:prstClr val="black"/>
              </a:solidFill>
              <a:effectLst/>
              <a:uLnTx/>
              <a:uFillTx/>
              <a:latin typeface="Calibri"/>
              <a:ea typeface="+mn-ea"/>
              <a:cs typeface="+mn-cs"/>
              <a:sym typeface="Helvetica Light"/>
            </a:endParaRPr>
          </a:p>
        </p:txBody>
      </p:sp>
      <p:sp>
        <p:nvSpPr>
          <p:cNvPr id="15" name="Curved Down Arrow 14"/>
          <p:cNvSpPr/>
          <p:nvPr/>
        </p:nvSpPr>
        <p:spPr>
          <a:xfrm rot="19760420">
            <a:off x="4026906" y="3159675"/>
            <a:ext cx="1407630" cy="49083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lIns="81643" tIns="40821" rIns="81643" bIns="40821" rtlCol="0" anchor="ctr"/>
          <a:lstStyle/>
          <a:p>
            <a:pPr marL="0" marR="0" lvl="0" indent="0" algn="ctr" defTabSz="816427" rtl="0" eaLnBrk="1" fontAlgn="auto" latinLnBrk="0" hangingPunct="1">
              <a:lnSpc>
                <a:spcPct val="100000"/>
              </a:lnSpc>
              <a:spcBef>
                <a:spcPts val="0"/>
              </a:spcBef>
              <a:spcAft>
                <a:spcPts val="0"/>
              </a:spcAft>
              <a:buClrTx/>
              <a:buSzTx/>
              <a:buFontTx/>
              <a:buNone/>
              <a:tabLst/>
              <a:defRPr/>
            </a:pPr>
            <a:endParaRPr kumimoji="0" lang="en-US" sz="1631" b="0" i="0" u="none" strike="noStrike" kern="1200" cap="none" spc="0" normalizeH="0" baseline="0" noProof="0" dirty="0">
              <a:ln>
                <a:noFill/>
              </a:ln>
              <a:solidFill>
                <a:prstClr val="black"/>
              </a:solidFill>
              <a:effectLst/>
              <a:uLnTx/>
              <a:uFillTx/>
              <a:latin typeface="Calibri"/>
              <a:ea typeface="+mn-ea"/>
              <a:cs typeface="+mn-cs"/>
              <a:sym typeface="Helvetica Light"/>
            </a:endParaRPr>
          </a:p>
        </p:txBody>
      </p:sp>
      <p:sp>
        <p:nvSpPr>
          <p:cNvPr id="18" name="Curved Down Arrow 17"/>
          <p:cNvSpPr/>
          <p:nvPr/>
        </p:nvSpPr>
        <p:spPr>
          <a:xfrm rot="20513386">
            <a:off x="5784797" y="2357276"/>
            <a:ext cx="1689260" cy="498005"/>
          </a:xfrm>
          <a:prstGeom prst="curvedDownArrow">
            <a:avLst/>
          </a:prstGeom>
          <a:solidFill>
            <a:schemeClr val="accent5"/>
          </a:solidFill>
          <a:ln/>
        </p:spPr>
        <p:style>
          <a:lnRef idx="2">
            <a:schemeClr val="accent5"/>
          </a:lnRef>
          <a:fillRef idx="1">
            <a:schemeClr val="lt1"/>
          </a:fillRef>
          <a:effectRef idx="0">
            <a:schemeClr val="accent5"/>
          </a:effectRef>
          <a:fontRef idx="minor">
            <a:schemeClr val="dk1"/>
          </a:fontRef>
        </p:style>
        <p:txBody>
          <a:bodyPr lIns="81643" tIns="40821" rIns="81643" bIns="40821" rtlCol="0" anchor="ctr"/>
          <a:lstStyle/>
          <a:p>
            <a:pPr marL="0" marR="0" lvl="0" indent="0" algn="ctr" defTabSz="816427" rtl="0" eaLnBrk="1" fontAlgn="auto" latinLnBrk="0" hangingPunct="1">
              <a:lnSpc>
                <a:spcPct val="100000"/>
              </a:lnSpc>
              <a:spcBef>
                <a:spcPts val="0"/>
              </a:spcBef>
              <a:spcAft>
                <a:spcPts val="0"/>
              </a:spcAft>
              <a:buClrTx/>
              <a:buSzTx/>
              <a:buFontTx/>
              <a:buNone/>
              <a:tabLst/>
              <a:defRPr/>
            </a:pPr>
            <a:endParaRPr kumimoji="0" lang="en-US" sz="1631" b="0" i="0" u="none" strike="noStrike" kern="1200" cap="none" spc="0" normalizeH="0" baseline="0" noProof="0" dirty="0">
              <a:ln>
                <a:solidFill>
                  <a:schemeClr val="accent5"/>
                </a:solidFill>
              </a:ln>
              <a:solidFill>
                <a:srgbClr val="FFC000"/>
              </a:solidFill>
              <a:effectLst/>
              <a:uLnTx/>
              <a:uFillTx/>
              <a:latin typeface="Calibri"/>
              <a:ea typeface="+mn-ea"/>
              <a:cs typeface="+mn-cs"/>
              <a:sym typeface="Helvetica Light"/>
            </a:endParaRPr>
          </a:p>
        </p:txBody>
      </p:sp>
      <p:sp>
        <p:nvSpPr>
          <p:cNvPr id="19" name="TextBox 18"/>
          <p:cNvSpPr txBox="1"/>
          <p:nvPr/>
        </p:nvSpPr>
        <p:spPr>
          <a:xfrm>
            <a:off x="602136" y="5061601"/>
            <a:ext cx="2094096" cy="1190435"/>
          </a:xfrm>
          <a:prstGeom prst="rect">
            <a:avLst/>
          </a:prstGeom>
          <a:noFill/>
        </p:spPr>
        <p:txBody>
          <a:bodyPr wrap="square" lIns="81643" tIns="40821" rIns="81643" bIns="40821" rtlCol="0">
            <a:spAutoFit/>
          </a:bodyPr>
          <a:lstStyle/>
          <a:p>
            <a:pPr marL="285750" lvl="0" indent="-285750" defTabSz="816427">
              <a:buFont typeface="Arial" panose="020B0604020202020204" pitchFamily="34" charset="0"/>
              <a:buChar char="•"/>
              <a:defRPr/>
            </a:pPr>
            <a:r>
              <a:rPr lang="en-US" sz="1200" b="1" dirty="0">
                <a:solidFill>
                  <a:srgbClr val="00B050"/>
                </a:solidFill>
                <a:latin typeface="Calibri"/>
                <a:sym typeface="Helvetica Light"/>
              </a:rPr>
              <a:t>TABE</a:t>
            </a:r>
          </a:p>
          <a:p>
            <a:pPr marL="285750" lvl="0" indent="-285750" defTabSz="816427">
              <a:buFont typeface="Arial" panose="020B0604020202020204" pitchFamily="34" charset="0"/>
              <a:buChar char="•"/>
              <a:defRPr/>
            </a:pPr>
            <a:r>
              <a:rPr lang="en-US" sz="1200" b="1" dirty="0">
                <a:solidFill>
                  <a:srgbClr val="00B050"/>
                </a:solidFill>
                <a:latin typeface="Calibri"/>
                <a:sym typeface="Helvetica Light"/>
              </a:rPr>
              <a:t>HSE Prep</a:t>
            </a:r>
          </a:p>
          <a:p>
            <a:pPr marL="285750" lvl="0" indent="-285750" defTabSz="816427">
              <a:buFont typeface="Arial" panose="020B0604020202020204" pitchFamily="34" charset="0"/>
              <a:buChar char="•"/>
              <a:defRPr/>
            </a:pPr>
            <a:r>
              <a:rPr lang="en-US" sz="1200" b="1" dirty="0">
                <a:solidFill>
                  <a:srgbClr val="00B050"/>
                </a:solidFill>
                <a:latin typeface="Calibri"/>
                <a:sym typeface="Helvetica Light"/>
              </a:rPr>
              <a:t>Smart </a:t>
            </a:r>
            <a:r>
              <a:rPr lang="en-US" sz="1200" b="1" dirty="0" smtClean="0">
                <a:solidFill>
                  <a:srgbClr val="00B050"/>
                </a:solidFill>
                <a:latin typeface="Calibri"/>
                <a:sym typeface="Helvetica Light"/>
              </a:rPr>
              <a:t>Start</a:t>
            </a:r>
          </a:p>
          <a:p>
            <a:pPr marL="742950" lvl="1" indent="-285750" defTabSz="816427">
              <a:buFont typeface="Arial" panose="020B0604020202020204" pitchFamily="34" charset="0"/>
              <a:buChar char="•"/>
              <a:defRPr/>
            </a:pPr>
            <a:r>
              <a:rPr lang="en-US" sz="1200" b="1" dirty="0" smtClean="0">
                <a:solidFill>
                  <a:srgbClr val="00B050"/>
                </a:solidFill>
                <a:latin typeface="Calibri"/>
                <a:sym typeface="Helvetica Light"/>
              </a:rPr>
              <a:t>Burlington </a:t>
            </a:r>
            <a:r>
              <a:rPr lang="en-US" sz="1200" b="1" dirty="0">
                <a:solidFill>
                  <a:srgbClr val="00B050"/>
                </a:solidFill>
                <a:latin typeface="Calibri"/>
                <a:sym typeface="Helvetica Light"/>
              </a:rPr>
              <a:t>English</a:t>
            </a:r>
          </a:p>
          <a:p>
            <a:pPr marL="285750" lvl="0" indent="-285750" defTabSz="816427">
              <a:buFont typeface="Arial" panose="020B0604020202020204" pitchFamily="34" charset="0"/>
              <a:buChar char="•"/>
              <a:defRPr/>
            </a:pPr>
            <a:r>
              <a:rPr lang="en-US" sz="1200" b="1" dirty="0">
                <a:solidFill>
                  <a:srgbClr val="00B050"/>
                </a:solidFill>
                <a:latin typeface="Calibri"/>
                <a:sym typeface="Helvetica Light"/>
              </a:rPr>
              <a:t>ACT WorkKeys Curr. (NCRC)</a:t>
            </a:r>
          </a:p>
        </p:txBody>
      </p:sp>
      <p:sp>
        <p:nvSpPr>
          <p:cNvPr id="2" name="TextBox 1"/>
          <p:cNvSpPr txBox="1"/>
          <p:nvPr/>
        </p:nvSpPr>
        <p:spPr>
          <a:xfrm>
            <a:off x="8909355" y="1860905"/>
            <a:ext cx="3063359" cy="3477875"/>
          </a:xfrm>
          <a:prstGeom prst="rect">
            <a:avLst/>
          </a:prstGeom>
          <a:noFill/>
        </p:spPr>
        <p:txBody>
          <a:bodyPr wrap="square" rtlCol="0">
            <a:spAutoFit/>
          </a:bodyPr>
          <a:lstStyle/>
          <a:p>
            <a:pPr algn="ctr"/>
            <a:r>
              <a:rPr lang="en-US" sz="2000" b="1" dirty="0" smtClean="0">
                <a:solidFill>
                  <a:schemeClr val="accent1"/>
                </a:solidFill>
              </a:rPr>
              <a:t>Certified Nursing Assistant Training Program</a:t>
            </a:r>
          </a:p>
          <a:p>
            <a:pPr algn="ctr"/>
            <a:endParaRPr lang="en-US" sz="2000" b="1" dirty="0" smtClean="0">
              <a:solidFill>
                <a:schemeClr val="accent1"/>
              </a:solidFill>
            </a:endParaRPr>
          </a:p>
          <a:p>
            <a:pPr algn="ctr"/>
            <a:endParaRPr lang="en-US" sz="2000" b="1" dirty="0">
              <a:solidFill>
                <a:schemeClr val="accent1"/>
              </a:solidFill>
            </a:endParaRPr>
          </a:p>
          <a:p>
            <a:pPr algn="ctr"/>
            <a:endParaRPr lang="en-US" b="1" dirty="0">
              <a:solidFill>
                <a:schemeClr val="accent6"/>
              </a:solidFill>
            </a:endParaRPr>
          </a:p>
          <a:p>
            <a:pPr algn="ctr"/>
            <a:r>
              <a:rPr lang="en-US" b="1" dirty="0" smtClean="0">
                <a:solidFill>
                  <a:schemeClr val="accent1"/>
                </a:solidFill>
              </a:rPr>
              <a:t>NNAAP Certification Exam</a:t>
            </a:r>
          </a:p>
          <a:p>
            <a:pPr algn="ctr"/>
            <a:endParaRPr lang="en-US" b="1" dirty="0">
              <a:solidFill>
                <a:schemeClr val="accent6"/>
              </a:solidFill>
            </a:endParaRPr>
          </a:p>
          <a:p>
            <a:pPr algn="ctr"/>
            <a:endParaRPr lang="en-US" b="1" dirty="0" smtClean="0">
              <a:solidFill>
                <a:schemeClr val="accent6"/>
              </a:solidFill>
            </a:endParaRPr>
          </a:p>
          <a:p>
            <a:pPr algn="ctr"/>
            <a:endParaRPr lang="en-US" b="1" dirty="0">
              <a:solidFill>
                <a:schemeClr val="accent6"/>
              </a:solidFill>
            </a:endParaRPr>
          </a:p>
          <a:p>
            <a:r>
              <a:rPr lang="en-US" sz="1600" b="1" dirty="0" smtClean="0">
                <a:solidFill>
                  <a:schemeClr val="accent1"/>
                </a:solidFill>
              </a:rPr>
              <a:t>Allied Health             Employment</a:t>
            </a:r>
          </a:p>
          <a:p>
            <a:r>
              <a:rPr lang="en-US" sz="1600" b="1" dirty="0" smtClean="0">
                <a:solidFill>
                  <a:schemeClr val="accent1"/>
                </a:solidFill>
              </a:rPr>
              <a:t>    Programs      </a:t>
            </a:r>
            <a:endParaRPr lang="en-US" sz="1600" b="1" dirty="0">
              <a:solidFill>
                <a:schemeClr val="accent1"/>
              </a:solidFill>
            </a:endParaRPr>
          </a:p>
          <a:p>
            <a:pPr algn="ctr"/>
            <a:endParaRPr lang="en-US" b="1" dirty="0">
              <a:solidFill>
                <a:schemeClr val="accent6"/>
              </a:solidFill>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98629" y="5506819"/>
            <a:ext cx="1280160" cy="1280160"/>
          </a:xfrm>
          <a:prstGeom prst="rect">
            <a:avLst/>
          </a:prstGeom>
          <a:ln>
            <a:noFill/>
          </a:ln>
          <a:effectLst>
            <a:softEdge rad="112500"/>
          </a:effectLst>
        </p:spPr>
      </p:pic>
      <p:sp>
        <p:nvSpPr>
          <p:cNvPr id="3" name="TextBox 2"/>
          <p:cNvSpPr txBox="1"/>
          <p:nvPr/>
        </p:nvSpPr>
        <p:spPr>
          <a:xfrm>
            <a:off x="213222" y="880183"/>
            <a:ext cx="3460048" cy="1569660"/>
          </a:xfrm>
          <a:prstGeom prst="rect">
            <a:avLst/>
          </a:prstGeom>
          <a:noFill/>
        </p:spPr>
        <p:txBody>
          <a:bodyPr wrap="square" rtlCol="0">
            <a:spAutoFit/>
          </a:bodyPr>
          <a:lstStyle/>
          <a:p>
            <a:r>
              <a:rPr lang="en-US" sz="1200" b="1" i="1" dirty="0" smtClean="0">
                <a:solidFill>
                  <a:schemeClr val="accent3"/>
                </a:solidFill>
              </a:rPr>
              <a:t>Available certifications:</a:t>
            </a:r>
          </a:p>
          <a:p>
            <a:pPr marL="171450" indent="-171450">
              <a:buFont typeface="Arial" panose="020B0604020202020204" pitchFamily="34" charset="0"/>
              <a:buChar char="•"/>
            </a:pPr>
            <a:r>
              <a:rPr lang="en-US" sz="1200" b="1" i="1" dirty="0" smtClean="0">
                <a:solidFill>
                  <a:schemeClr val="accent3"/>
                </a:solidFill>
              </a:rPr>
              <a:t>Northstar Digital Literacy </a:t>
            </a:r>
            <a:r>
              <a:rPr lang="en-US" sz="1200" b="1" i="1" dirty="0" smtClean="0">
                <a:solidFill>
                  <a:schemeClr val="accent3"/>
                </a:solidFill>
              </a:rPr>
              <a:t>(All programs)</a:t>
            </a:r>
            <a:endParaRPr lang="en-US" sz="1200" b="1" i="1" dirty="0" smtClean="0">
              <a:solidFill>
                <a:schemeClr val="accent3"/>
              </a:solidFill>
            </a:endParaRPr>
          </a:p>
          <a:p>
            <a:pPr marL="171450" indent="-171450">
              <a:buFont typeface="Arial" panose="020B0604020202020204" pitchFamily="34" charset="0"/>
              <a:buChar char="•"/>
            </a:pPr>
            <a:r>
              <a:rPr lang="en-US" sz="1200" b="1" i="1" dirty="0" smtClean="0">
                <a:solidFill>
                  <a:schemeClr val="accent3"/>
                </a:solidFill>
              </a:rPr>
              <a:t>Google Applied Digital Skills (Northeast MS CC)</a:t>
            </a:r>
          </a:p>
          <a:p>
            <a:pPr marL="171450" indent="-171450">
              <a:buFont typeface="Arial" panose="020B0604020202020204" pitchFamily="34" charset="0"/>
              <a:buChar char="•"/>
            </a:pPr>
            <a:r>
              <a:rPr lang="en-US" sz="1200" b="1" i="1" dirty="0" smtClean="0">
                <a:solidFill>
                  <a:schemeClr val="accent3"/>
                </a:solidFill>
              </a:rPr>
              <a:t>First Aid CPR (All programs) </a:t>
            </a:r>
            <a:r>
              <a:rPr lang="en-US" sz="1200" b="1" i="1" dirty="0" smtClean="0">
                <a:solidFill>
                  <a:schemeClr val="accent3"/>
                </a:solidFill>
              </a:rPr>
              <a:t>(</a:t>
            </a:r>
            <a:r>
              <a:rPr lang="en-US" sz="1200" b="1" i="1" u="sng" dirty="0" smtClean="0">
                <a:solidFill>
                  <a:srgbClr val="7030A0"/>
                </a:solidFill>
              </a:rPr>
              <a:t>BLS Certification </a:t>
            </a:r>
            <a:r>
              <a:rPr lang="en-US" sz="1200" b="1" i="1" u="sng" dirty="0" smtClean="0">
                <a:solidFill>
                  <a:srgbClr val="7030A0"/>
                </a:solidFill>
              </a:rPr>
              <a:t>“preferred for employment”</a:t>
            </a:r>
            <a:r>
              <a:rPr lang="en-US" sz="1200" b="1" i="1" dirty="0" smtClean="0">
                <a:solidFill>
                  <a:schemeClr val="accent3"/>
                </a:solidFill>
              </a:rPr>
              <a:t>)</a:t>
            </a:r>
          </a:p>
          <a:p>
            <a:pPr marL="171450" indent="-171450">
              <a:buFont typeface="Arial" panose="020B0604020202020204" pitchFamily="34" charset="0"/>
              <a:buChar char="•"/>
            </a:pPr>
            <a:r>
              <a:rPr lang="en-US" sz="1200" b="1" i="1" dirty="0" smtClean="0">
                <a:solidFill>
                  <a:schemeClr val="accent3"/>
                </a:solidFill>
              </a:rPr>
              <a:t>Workplace Safety I (MGCCC)</a:t>
            </a:r>
          </a:p>
          <a:p>
            <a:pPr marL="171450" indent="-171450">
              <a:buFont typeface="Arial" panose="020B0604020202020204" pitchFamily="34" charset="0"/>
              <a:buChar char="•"/>
            </a:pPr>
            <a:r>
              <a:rPr lang="en-US" sz="1200" b="1" i="1" dirty="0" smtClean="0">
                <a:solidFill>
                  <a:schemeClr val="accent3"/>
                </a:solidFill>
              </a:rPr>
              <a:t>Workplace Office Software I &amp; II (MGCCC)</a:t>
            </a:r>
          </a:p>
          <a:p>
            <a:pPr marL="171450" indent="-171450">
              <a:buFont typeface="Arial" panose="020B0604020202020204" pitchFamily="34" charset="0"/>
              <a:buChar char="•"/>
            </a:pPr>
            <a:r>
              <a:rPr lang="en-US" sz="1200" b="1" i="1" dirty="0" smtClean="0">
                <a:solidFill>
                  <a:schemeClr val="accent3"/>
                </a:solidFill>
              </a:rPr>
              <a:t>Customer Service &amp; Sales – </a:t>
            </a:r>
            <a:r>
              <a:rPr lang="en-US" sz="1200" b="1" i="1" dirty="0" smtClean="0">
                <a:solidFill>
                  <a:schemeClr val="accent3"/>
                </a:solidFill>
              </a:rPr>
              <a:t>(</a:t>
            </a:r>
            <a:r>
              <a:rPr lang="en-US" sz="1200" b="1" i="1" dirty="0" smtClean="0">
                <a:solidFill>
                  <a:schemeClr val="accent3"/>
                </a:solidFill>
              </a:rPr>
              <a:t>Holmes CC)</a:t>
            </a:r>
          </a:p>
        </p:txBody>
      </p:sp>
      <p:cxnSp>
        <p:nvCxnSpPr>
          <p:cNvPr id="7" name="Straight Arrow Connector 6"/>
          <p:cNvCxnSpPr/>
          <p:nvPr/>
        </p:nvCxnSpPr>
        <p:spPr>
          <a:xfrm>
            <a:off x="10502054" y="2711053"/>
            <a:ext cx="17418" cy="63048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6" name="Straight Arrow Connector 15"/>
          <p:cNvCxnSpPr/>
          <p:nvPr/>
        </p:nvCxnSpPr>
        <p:spPr>
          <a:xfrm flipH="1">
            <a:off x="9656534" y="3826879"/>
            <a:ext cx="256902" cy="585548"/>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pic>
        <p:nvPicPr>
          <p:cNvPr id="10" name="Picture 9"/>
          <p:cNvPicPr>
            <a:picLocks noChangeAspect="1"/>
          </p:cNvPicPr>
          <p:nvPr/>
        </p:nvPicPr>
        <p:blipFill>
          <a:blip r:embed="rId9"/>
          <a:stretch>
            <a:fillRect/>
          </a:stretch>
        </p:blipFill>
        <p:spPr>
          <a:xfrm rot="18315688">
            <a:off x="10931755" y="3818000"/>
            <a:ext cx="347502" cy="713294"/>
          </a:xfrm>
          <a:prstGeom prst="rect">
            <a:avLst/>
          </a:prstGeom>
        </p:spPr>
      </p:pic>
      <p:pic>
        <p:nvPicPr>
          <p:cNvPr id="12" name="Picture 11"/>
          <p:cNvPicPr>
            <a:picLocks noChangeAspect="1"/>
          </p:cNvPicPr>
          <p:nvPr/>
        </p:nvPicPr>
        <p:blipFill>
          <a:blip r:embed="rId10"/>
          <a:stretch>
            <a:fillRect/>
          </a:stretch>
        </p:blipFill>
        <p:spPr>
          <a:xfrm rot="18114679">
            <a:off x="10243261" y="4484469"/>
            <a:ext cx="457200" cy="407582"/>
          </a:xfrm>
          <a:prstGeom prst="rect">
            <a:avLst/>
          </a:prstGeom>
        </p:spPr>
      </p:pic>
    </p:spTree>
    <p:extLst>
      <p:ext uri="{BB962C8B-B14F-4D97-AF65-F5344CB8AC3E}">
        <p14:creationId xmlns:p14="http://schemas.microsoft.com/office/powerpoint/2010/main" val="3133885205"/>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4829" y="2600179"/>
            <a:ext cx="7713634" cy="997526"/>
          </a:xfrm>
        </p:spPr>
        <p:txBody>
          <a:bodyPr/>
          <a:lstStyle/>
          <a:p>
            <a:pPr algn="ctr"/>
            <a:r>
              <a:rPr lang="en-US" dirty="0" smtClean="0"/>
              <a:t/>
            </a:r>
            <a:br>
              <a:rPr lang="en-US" dirty="0" smtClean="0"/>
            </a:br>
            <a:r>
              <a:rPr lang="en-US" dirty="0"/>
              <a:t/>
            </a:r>
            <a:br>
              <a:rPr lang="en-US" dirty="0"/>
            </a:br>
            <a:r>
              <a:rPr lang="en-US" dirty="0"/>
              <a:t>Jones College</a:t>
            </a:r>
          </a:p>
        </p:txBody>
      </p:sp>
    </p:spTree>
    <p:extLst>
      <p:ext uri="{BB962C8B-B14F-4D97-AF65-F5344CB8AC3E}">
        <p14:creationId xmlns:p14="http://schemas.microsoft.com/office/powerpoint/2010/main" val="1074178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69665" y="0"/>
            <a:ext cx="6096000" cy="1415772"/>
          </a:xfrm>
          <a:prstGeom prst="rect">
            <a:avLst/>
          </a:prstGeom>
        </p:spPr>
        <p:txBody>
          <a:bodyPr>
            <a:spAutoFit/>
          </a:bodyPr>
          <a:lstStyle/>
          <a:p>
            <a:pPr lvl="0" algn="ctr" defTabSz="816427">
              <a:defRPr/>
            </a:pPr>
            <a:r>
              <a:rPr lang="en-US" sz="4300" b="1" u="sng" dirty="0">
                <a:solidFill>
                  <a:schemeClr val="tx2">
                    <a:lumMod val="60000"/>
                    <a:lumOff val="40000"/>
                  </a:schemeClr>
                </a:solidFill>
                <a:latin typeface="Calibri"/>
                <a:sym typeface="Helvetica Light"/>
              </a:rPr>
              <a:t>Career Pathway</a:t>
            </a:r>
          </a:p>
          <a:p>
            <a:pPr lvl="0" algn="ctr" defTabSz="816427">
              <a:defRPr/>
            </a:pPr>
            <a:r>
              <a:rPr lang="en-US" sz="4300" b="1" u="sng" dirty="0">
                <a:solidFill>
                  <a:schemeClr val="tx2">
                    <a:lumMod val="60000"/>
                    <a:lumOff val="40000"/>
                  </a:schemeClr>
                </a:solidFill>
                <a:latin typeface="Calibri"/>
                <a:sym typeface="Helvetica Light"/>
              </a:rPr>
              <a:t>Welding Technology</a:t>
            </a:r>
          </a:p>
        </p:txBody>
      </p:sp>
      <p:pic>
        <p:nvPicPr>
          <p:cNvPr id="5" name="Picture 4" descr="Image result for career path ico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027" y="4941455"/>
            <a:ext cx="1242695" cy="1242695"/>
          </a:xfrm>
          <a:prstGeom prst="rect">
            <a:avLst/>
          </a:prstGeom>
          <a:noFill/>
          <a:ln>
            <a:noFill/>
          </a:ln>
          <a:effectLst>
            <a:outerShdw blurRad="50800" dist="50800" dir="5400000" algn="ctr" rotWithShape="0">
              <a:schemeClr val="bg1"/>
            </a:outerShdw>
          </a:effectLst>
        </p:spPr>
      </p:pic>
      <p:sp>
        <p:nvSpPr>
          <p:cNvPr id="6" name="Rectangle 5"/>
          <p:cNvSpPr/>
          <p:nvPr/>
        </p:nvSpPr>
        <p:spPr>
          <a:xfrm>
            <a:off x="2000849" y="3542615"/>
            <a:ext cx="1828800" cy="2286000"/>
          </a:xfrm>
          <a:prstGeom prst="rect">
            <a:avLst/>
          </a:prstGeom>
          <a:solidFill>
            <a:schemeClr val="accent4">
              <a:lumMod val="40000"/>
              <a:lumOff val="60000"/>
            </a:schemeClr>
          </a:solidFill>
          <a:ln w="38100">
            <a:solidFill>
              <a:schemeClr val="tx1"/>
            </a:solidFill>
          </a:ln>
          <a:effectLst>
            <a:outerShdw blurRad="50800" dist="38100" dir="18900000" algn="b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marL="342900" marR="0" indent="-228600">
              <a:lnSpc>
                <a:spcPct val="107000"/>
              </a:lnSpc>
              <a:spcBef>
                <a:spcPts val="0"/>
              </a:spcBef>
              <a:spcAft>
                <a:spcPts val="0"/>
              </a:spcAft>
              <a:buFont typeface="Arial" panose="020B0604020202020204" pitchFamily="34" charset="0"/>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TABE Testing</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342900" marR="0" indent="-228600">
              <a:lnSpc>
                <a:spcPct val="107000"/>
              </a:lnSpc>
              <a:spcBef>
                <a:spcPts val="0"/>
              </a:spcBef>
              <a:spcAft>
                <a:spcPts val="0"/>
              </a:spcAft>
              <a:buFont typeface="Arial" panose="020B0604020202020204" pitchFamily="34" charset="0"/>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Northstar Digital Literacy</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342900" marR="0" indent="-228600">
              <a:lnSpc>
                <a:spcPct val="107000"/>
              </a:lnSpc>
              <a:spcBef>
                <a:spcPts val="0"/>
              </a:spcBef>
              <a:spcAft>
                <a:spcPts val="0"/>
              </a:spcAft>
              <a:buFont typeface="Arial" panose="020B0604020202020204" pitchFamily="34" charset="0"/>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Basic Skills Instruction</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342900" marR="0" indent="-228600">
              <a:lnSpc>
                <a:spcPct val="107000"/>
              </a:lnSpc>
              <a:spcBef>
                <a:spcPts val="0"/>
              </a:spcBef>
              <a:spcAft>
                <a:spcPts val="0"/>
              </a:spcAft>
              <a:buFont typeface="Arial" panose="020B0604020202020204" pitchFamily="34" charset="0"/>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Literacy Instruction</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342900" marR="0" indent="-228600">
              <a:lnSpc>
                <a:spcPct val="107000"/>
              </a:lnSpc>
              <a:spcBef>
                <a:spcPts val="0"/>
              </a:spcBef>
              <a:spcAft>
                <a:spcPts val="0"/>
              </a:spcAft>
              <a:buFont typeface="Arial" panose="020B0604020202020204" pitchFamily="34" charset="0"/>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Reading Horizons</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342900" marR="0" indent="-228600">
              <a:lnSpc>
                <a:spcPct val="107000"/>
              </a:lnSpc>
              <a:spcBef>
                <a:spcPts val="0"/>
              </a:spcBef>
              <a:spcAft>
                <a:spcPts val="0"/>
              </a:spcAft>
              <a:buFont typeface="Arial" panose="020B0604020202020204" pitchFamily="34" charset="0"/>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Burlington English</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342900" marR="0" indent="-228600">
              <a:lnSpc>
                <a:spcPct val="107000"/>
              </a:lnSpc>
              <a:spcBef>
                <a:spcPts val="0"/>
              </a:spcBef>
              <a:spcAft>
                <a:spcPts val="0"/>
              </a:spcAft>
              <a:buFont typeface="Arial" panose="020B0604020202020204" pitchFamily="34" charset="0"/>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Student Success Plan</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342900" marR="0" indent="-228600">
              <a:lnSpc>
                <a:spcPct val="107000"/>
              </a:lnSpc>
              <a:spcBef>
                <a:spcPts val="0"/>
              </a:spcBef>
              <a:spcAft>
                <a:spcPts val="0"/>
              </a:spcAft>
              <a:buFont typeface="Arial" panose="020B0604020202020204" pitchFamily="34" charset="0"/>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Career Development</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342900" marR="0" indent="-228600">
              <a:lnSpc>
                <a:spcPct val="107000"/>
              </a:lnSpc>
              <a:spcBef>
                <a:spcPts val="0"/>
              </a:spcBef>
              <a:spcAft>
                <a:spcPts val="0"/>
              </a:spcAft>
              <a:buFont typeface="Arial" panose="020B0604020202020204" pitchFamily="34" charset="0"/>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Transition</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342900" marR="0" indent="-228600">
              <a:lnSpc>
                <a:spcPct val="107000"/>
              </a:lnSpc>
              <a:spcBef>
                <a:spcPts val="0"/>
              </a:spcBef>
              <a:spcAft>
                <a:spcPts val="0"/>
              </a:spcAft>
              <a:buFont typeface="Arial" panose="020B0604020202020204" pitchFamily="34" charset="0"/>
              <a:buChar char="•"/>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180 Skills/OWC</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p>
            <a:pPr marL="342900" marR="0">
              <a:lnSpc>
                <a:spcPct val="107000"/>
              </a:lnSpc>
              <a:spcBef>
                <a:spcPts val="0"/>
              </a:spcBef>
              <a:spcAft>
                <a:spcPts val="0"/>
              </a:spcAft>
            </a:pPr>
            <a:r>
              <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p:cNvSpPr/>
          <p:nvPr/>
        </p:nvSpPr>
        <p:spPr>
          <a:xfrm>
            <a:off x="4046531" y="3085415"/>
            <a:ext cx="1828800" cy="2743200"/>
          </a:xfrm>
          <a:prstGeom prst="rect">
            <a:avLst/>
          </a:prstGeom>
          <a:solidFill>
            <a:schemeClr val="accent4">
              <a:lumMod val="40000"/>
              <a:lumOff val="60000"/>
            </a:schemeClr>
          </a:solidFill>
          <a:ln w="38100" cap="flat" cmpd="sng" algn="ctr">
            <a:solidFill>
              <a:schemeClr val="tx1"/>
            </a:solidFill>
            <a:prstDash val="solid"/>
            <a:miter lim="800000"/>
          </a:ln>
          <a:effectLst>
            <a:outerShdw blurRad="50800" dist="38100" dir="18900000" algn="bl"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Intermediate Basic Skills Instruction</a:t>
            </a: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ACT WorkKeys</a:t>
            </a: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Smart Start</a:t>
            </a: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HSE Prep</a:t>
            </a: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NCRC</a:t>
            </a: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180 Skills/OWC</a:t>
            </a: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OSHA</a:t>
            </a: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CPR</a:t>
            </a: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Student Success Plan</a:t>
            </a: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Career Development</a:t>
            </a: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Transition</a:t>
            </a:r>
          </a:p>
          <a:p>
            <a:pPr marL="2286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228600" marR="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8" name="Rectangle 7"/>
          <p:cNvSpPr/>
          <p:nvPr/>
        </p:nvSpPr>
        <p:spPr>
          <a:xfrm>
            <a:off x="6141978" y="2628215"/>
            <a:ext cx="1828800" cy="3200400"/>
          </a:xfrm>
          <a:prstGeom prst="rect">
            <a:avLst/>
          </a:prstGeom>
          <a:solidFill>
            <a:schemeClr val="accent4">
              <a:lumMod val="40000"/>
              <a:lumOff val="60000"/>
            </a:schemeClr>
          </a:solidFill>
          <a:ln w="38100" cap="flat" cmpd="sng" algn="ctr">
            <a:solidFill>
              <a:schemeClr val="tx1"/>
            </a:solidFill>
            <a:prstDash val="solid"/>
            <a:miter lim="800000"/>
          </a:ln>
          <a:effectLst>
            <a:outerShdw blurRad="50800" dist="38100" dir="18900000" algn="bl"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flatTx/>
          </a:bodyPr>
          <a:lstStyle/>
          <a:p>
            <a:pPr marL="228600" marR="0" indent="-2286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Welding Courses</a:t>
            </a:r>
          </a:p>
          <a:p>
            <a:pPr marL="228600" marR="0" indent="-2286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HSE Prep</a:t>
            </a:r>
          </a:p>
          <a:p>
            <a:pPr marL="228600" marR="0" indent="-2286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180 Skills/OWC</a:t>
            </a:r>
          </a:p>
          <a:p>
            <a:pPr marL="228600" marR="0" indent="-2286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NCCER CORE</a:t>
            </a:r>
          </a:p>
          <a:p>
            <a:pPr marL="228600" marR="0" indent="-2286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Forklift</a:t>
            </a:r>
          </a:p>
          <a:p>
            <a:pPr marL="228600" marR="0" indent="-2286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Student Success Plan</a:t>
            </a:r>
          </a:p>
          <a:p>
            <a:pPr marL="228600" marR="0" indent="-2286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Career Development</a:t>
            </a:r>
          </a:p>
          <a:p>
            <a:pPr marL="228600" marR="0" indent="-22860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Transition</a:t>
            </a:r>
          </a:p>
        </p:txBody>
      </p:sp>
      <p:sp>
        <p:nvSpPr>
          <p:cNvPr id="9" name="Rectangle 8"/>
          <p:cNvSpPr/>
          <p:nvPr/>
        </p:nvSpPr>
        <p:spPr>
          <a:xfrm>
            <a:off x="8336954" y="2171015"/>
            <a:ext cx="2034484" cy="3657600"/>
          </a:xfrm>
          <a:prstGeom prst="rect">
            <a:avLst/>
          </a:prstGeom>
          <a:solidFill>
            <a:schemeClr val="accent4">
              <a:lumMod val="40000"/>
              <a:lumOff val="60000"/>
            </a:schemeClr>
          </a:solidFill>
          <a:ln w="38100" cap="flat" cmpd="sng" algn="ctr">
            <a:solidFill>
              <a:schemeClr val="tx1"/>
            </a:solidFill>
            <a:prstDash val="solid"/>
            <a:miter lim="800000"/>
          </a:ln>
          <a:effectLst>
            <a:outerShdw blurRad="50800" dist="38100" dir="18900000" algn="bl" rotWithShape="0">
              <a:prstClr val="black">
                <a:alpha val="40000"/>
              </a:prstClr>
            </a:outerShdw>
          </a:effectLst>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flatTx/>
          </a:bodyPr>
          <a:lstStyle/>
          <a:p>
            <a:pPr marL="228600" marR="0" indent="-228600">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Welding Courses leading to:</a:t>
            </a:r>
          </a:p>
          <a:p>
            <a:pPr marL="228600" marR="0" indent="-2286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Career/Technical Certificate</a:t>
            </a:r>
          </a:p>
          <a:p>
            <a:pPr marL="228600" marR="0" indent="-2286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Associate in Applied Science</a:t>
            </a:r>
          </a:p>
          <a:p>
            <a:pPr marL="228600" marR="0" indent="-2286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Internship</a:t>
            </a:r>
          </a:p>
          <a:p>
            <a:pPr marL="228600" marR="0" indent="-22860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Apprenticeship</a:t>
            </a:r>
          </a:p>
          <a:p>
            <a:pPr marL="228600" marR="0" indent="-228600">
              <a:lnSpc>
                <a:spcPct val="107000"/>
              </a:lnSpc>
              <a:spcBef>
                <a:spcPts val="0"/>
              </a:spcBef>
              <a:spcAft>
                <a:spcPts val="80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Job Placement</a:t>
            </a:r>
          </a:p>
        </p:txBody>
      </p:sp>
      <p:sp>
        <p:nvSpPr>
          <p:cNvPr id="10" name="Rectangle 9"/>
          <p:cNvSpPr/>
          <p:nvPr/>
        </p:nvSpPr>
        <p:spPr>
          <a:xfrm>
            <a:off x="2073369" y="5999484"/>
            <a:ext cx="8092385" cy="369332"/>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   Foundation	 	             Bridge			     MIBEST/IET	                     Credit/CTE</a:t>
            </a:r>
            <a:r>
              <a:rPr lang="en-US" sz="1100" dirty="0">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11" name="Rectangle 10"/>
          <p:cNvSpPr/>
          <p:nvPr/>
        </p:nvSpPr>
        <p:spPr>
          <a:xfrm>
            <a:off x="2620915" y="1515192"/>
            <a:ext cx="6096000" cy="685059"/>
          </a:xfrm>
          <a:prstGeom prst="rect">
            <a:avLst/>
          </a:prstGeom>
        </p:spPr>
        <p:txBody>
          <a:bodyPr>
            <a:spAutoFit/>
          </a:bodyPr>
          <a:lstStyle/>
          <a:p>
            <a:pPr marL="342900" marR="0" lvl="0" indent="-342900" algn="ctr">
              <a:lnSpc>
                <a:spcPct val="107000"/>
              </a:lnSpc>
              <a:spcBef>
                <a:spcPts val="0"/>
              </a:spcBef>
              <a:spcAft>
                <a:spcPts val="0"/>
              </a:spcAft>
              <a:buFont typeface="Symbol" panose="05050102010706020507" pitchFamily="18" charset="2"/>
              <a:buChar char=""/>
            </a:pPr>
            <a:r>
              <a:rPr lang="en-US" b="1" dirty="0">
                <a:ln w="9525" cap="flat" cmpd="sng" algn="ctr">
                  <a:solidFill>
                    <a:srgbClr val="FFFFFF"/>
                  </a:solidFill>
                  <a:prstDash val="solid"/>
                  <a:round/>
                </a:ln>
                <a:solidFill>
                  <a:srgbClr val="000000"/>
                </a:solidFill>
                <a:effectLst>
                  <a:outerShdw blurRad="12700" dist="38100" dir="2700000" algn="tl">
                    <a:schemeClr val="bg1">
                      <a:lumMod val="50000"/>
                    </a:schemeClr>
                  </a:outerShdw>
                </a:effectLst>
                <a:latin typeface="Arial Black" panose="020B0A04020102020204" pitchFamily="34" charset="0"/>
                <a:ea typeface="Calibri" panose="020F0502020204030204" pitchFamily="34" charset="0"/>
                <a:cs typeface="Times New Roman" panose="02020603050405020304" pitchFamily="18" charset="0"/>
              </a:rPr>
              <a:t>Over 30 Different Career Options</a:t>
            </a: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ctr">
              <a:lnSpc>
                <a:spcPct val="107000"/>
              </a:lnSpc>
              <a:spcBef>
                <a:spcPts val="0"/>
              </a:spcBef>
              <a:spcAft>
                <a:spcPts val="800"/>
              </a:spcAft>
              <a:buFont typeface="Symbol" panose="05050102010706020507" pitchFamily="18" charset="2"/>
              <a:buChar char=""/>
            </a:pPr>
            <a:r>
              <a:rPr lang="en-US" b="1" dirty="0">
                <a:ln w="9525" cap="flat" cmpd="sng" algn="ctr">
                  <a:solidFill>
                    <a:srgbClr val="FFFFFF"/>
                  </a:solidFill>
                  <a:prstDash val="solid"/>
                  <a:round/>
                </a:ln>
                <a:solidFill>
                  <a:srgbClr val="000000"/>
                </a:solidFill>
                <a:effectLst>
                  <a:outerShdw blurRad="12700" dist="38100" dir="2700000" algn="tl">
                    <a:schemeClr val="bg1">
                      <a:lumMod val="50000"/>
                    </a:schemeClr>
                  </a:outerShdw>
                </a:effectLst>
                <a:latin typeface="Arial Black" panose="020B0A04020102020204" pitchFamily="34" charset="0"/>
                <a:ea typeface="Calibri" panose="020F0502020204030204" pitchFamily="34" charset="0"/>
                <a:cs typeface="Times New Roman" panose="02020603050405020304" pitchFamily="18" charset="0"/>
              </a:rPr>
              <a:t>Average Salary - $32K</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Jones College Logo"/>
          <p:cNvPicPr/>
          <p:nvPr/>
        </p:nvPicPr>
        <p:blipFill>
          <a:blip r:embed="rId4">
            <a:extLst>
              <a:ext uri="{28A0092B-C50C-407E-A947-70E740481C1C}">
                <a14:useLocalDpi xmlns:a14="http://schemas.microsoft.com/office/drawing/2010/main" val="0"/>
              </a:ext>
            </a:extLst>
          </a:blip>
          <a:srcRect/>
          <a:stretch>
            <a:fillRect/>
          </a:stretch>
        </p:blipFill>
        <p:spPr bwMode="auto">
          <a:xfrm>
            <a:off x="472692" y="104497"/>
            <a:ext cx="1311275" cy="1311275"/>
          </a:xfrm>
          <a:prstGeom prst="rect">
            <a:avLst/>
          </a:prstGeom>
          <a:noFill/>
          <a:ln>
            <a:noFill/>
          </a:ln>
        </p:spPr>
      </p:pic>
      <p:pic>
        <p:nvPicPr>
          <p:cNvPr id="13" name="Picture 12" descr="Image result for skill up ms logo"/>
          <p:cNvPicPr/>
          <p:nvPr/>
        </p:nvPicPr>
        <p:blipFill>
          <a:blip r:embed="rId5">
            <a:extLst>
              <a:ext uri="{28A0092B-C50C-407E-A947-70E740481C1C}">
                <a14:useLocalDpi xmlns:a14="http://schemas.microsoft.com/office/drawing/2010/main" val="0"/>
              </a:ext>
            </a:extLst>
          </a:blip>
          <a:srcRect/>
          <a:stretch>
            <a:fillRect/>
          </a:stretch>
        </p:blipFill>
        <p:spPr bwMode="auto">
          <a:xfrm>
            <a:off x="10247723" y="104497"/>
            <a:ext cx="1344295" cy="1344295"/>
          </a:xfrm>
          <a:prstGeom prst="rect">
            <a:avLst/>
          </a:prstGeom>
          <a:noFill/>
          <a:ln>
            <a:noFill/>
          </a:ln>
        </p:spPr>
      </p:pic>
    </p:spTree>
    <p:extLst>
      <p:ext uri="{BB962C8B-B14F-4D97-AF65-F5344CB8AC3E}">
        <p14:creationId xmlns:p14="http://schemas.microsoft.com/office/powerpoint/2010/main" val="2009922607"/>
      </p:ext>
    </p:extLst>
  </p:cSld>
  <p:clrMapOvr>
    <a:masterClrMapping/>
  </p:clrMapOvr>
</p:sld>
</file>

<file path=ppt/theme/theme1.xml><?xml version="1.0" encoding="utf-8"?>
<a:theme xmlns:a="http://schemas.openxmlformats.org/drawingml/2006/main" name="Office Theme">
  <a:themeElements>
    <a:clrScheme name="Skill UP">
      <a:dk1>
        <a:srgbClr val="000000"/>
      </a:dk1>
      <a:lt1>
        <a:srgbClr val="FFFFFF"/>
      </a:lt1>
      <a:dk2>
        <a:srgbClr val="093A54"/>
      </a:dk2>
      <a:lt2>
        <a:srgbClr val="E7E6E6"/>
      </a:lt2>
      <a:accent1>
        <a:srgbClr val="086996"/>
      </a:accent1>
      <a:accent2>
        <a:srgbClr val="0587C1"/>
      </a:accent2>
      <a:accent3>
        <a:srgbClr val="D36628"/>
      </a:accent3>
      <a:accent4>
        <a:srgbClr val="E27B26"/>
      </a:accent4>
      <a:accent5>
        <a:srgbClr val="F19023"/>
      </a:accent5>
      <a:accent6>
        <a:srgbClr val="68909B"/>
      </a:accent6>
      <a:hlink>
        <a:srgbClr val="0587C1"/>
      </a:hlink>
      <a:folHlink>
        <a:srgbClr val="E17B25"/>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D25DA7EFABEF439271A3FD99786188" ma:contentTypeVersion="14" ma:contentTypeDescription="Create a new document." ma:contentTypeScope="" ma:versionID="83f5729b119d806f3c9f0b5b27ae4897">
  <xsd:schema xmlns:xsd="http://www.w3.org/2001/XMLSchema" xmlns:xs="http://www.w3.org/2001/XMLSchema" xmlns:p="http://schemas.microsoft.com/office/2006/metadata/properties" xmlns:ns2="9d708fe1-499a-404b-8760-7fadc8efcb04" xmlns:ns3="0ea9a507-3a85-4b04-86ce-1835e911386e" targetNamespace="http://schemas.microsoft.com/office/2006/metadata/properties" ma:root="true" ma:fieldsID="5f94c4f7a8e175909b42d24fc7561050" ns2:_="" ns3:_="">
    <xsd:import namespace="9d708fe1-499a-404b-8760-7fadc8efcb04"/>
    <xsd:import namespace="0ea9a507-3a85-4b04-86ce-1835e911386e"/>
    <xsd:element name="properties">
      <xsd:complexType>
        <xsd:sequence>
          <xsd:element name="documentManagement">
            <xsd:complexType>
              <xsd:all>
                <xsd:element ref="ns2:MediaServiceMetadata" minOccurs="0"/>
                <xsd:element ref="ns2:MediaServiceFastMetadata" minOccurs="0"/>
                <xsd:element ref="ns2:_Flow_SignoffStatu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708fe1-499a-404b-8760-7fadc8efcb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0" nillable="true" ma:displayName="Sign-off status" ma:internalName="Sign_x002d_off_x0020_status">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a9a507-3a85-4b04-86ce-1835e911386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9d708fe1-499a-404b-8760-7fadc8efcb04" xsi:nil="true"/>
  </documentManagement>
</p:properties>
</file>

<file path=customXml/itemProps1.xml><?xml version="1.0" encoding="utf-8"?>
<ds:datastoreItem xmlns:ds="http://schemas.openxmlformats.org/officeDocument/2006/customXml" ds:itemID="{3C60A1B9-1189-4A19-88CB-112F4F243EE7}"/>
</file>

<file path=customXml/itemProps2.xml><?xml version="1.0" encoding="utf-8"?>
<ds:datastoreItem xmlns:ds="http://schemas.openxmlformats.org/officeDocument/2006/customXml" ds:itemID="{3DC6DF94-4B82-454B-861F-B87E083BED5B}"/>
</file>

<file path=customXml/itemProps3.xml><?xml version="1.0" encoding="utf-8"?>
<ds:datastoreItem xmlns:ds="http://schemas.openxmlformats.org/officeDocument/2006/customXml" ds:itemID="{F077937E-E8AD-40F1-B5E7-4EB0DB65AF1F}"/>
</file>

<file path=docProps/app.xml><?xml version="1.0" encoding="utf-8"?>
<Properties xmlns="http://schemas.openxmlformats.org/officeDocument/2006/extended-properties" xmlns:vt="http://schemas.openxmlformats.org/officeDocument/2006/docPropsVTypes">
  <Template>Office Theme</Template>
  <TotalTime>4251</TotalTime>
  <Words>2212</Words>
  <Application>Microsoft Office PowerPoint</Application>
  <PresentationFormat>Widescreen</PresentationFormat>
  <Paragraphs>281</Paragraphs>
  <Slides>18</Slides>
  <Notes>18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8" baseType="lpstr">
      <vt:lpstr>Acumin Pro</vt:lpstr>
      <vt:lpstr>Arial</vt:lpstr>
      <vt:lpstr>Arial Black</vt:lpstr>
      <vt:lpstr>Calibri</vt:lpstr>
      <vt:lpstr>Helvetica Light</vt:lpstr>
      <vt:lpstr>Symbol</vt:lpstr>
      <vt:lpstr>Times New Roman</vt:lpstr>
      <vt:lpstr>Tw Cen MT</vt:lpstr>
      <vt:lpstr>Office Theme</vt:lpstr>
      <vt:lpstr>Document</vt:lpstr>
      <vt:lpstr>PowerPoint Presentation</vt:lpstr>
      <vt:lpstr>Mississippi Career Pathways System</vt:lpstr>
      <vt:lpstr>PowerPoint Presentation</vt:lpstr>
      <vt:lpstr>PowerPoint Presentation</vt:lpstr>
      <vt:lpstr>PowerPoint Presentation</vt:lpstr>
      <vt:lpstr>Career Pathways…Things to think about?</vt:lpstr>
      <vt:lpstr>PowerPoint Presentation</vt:lpstr>
      <vt:lpstr>  Jones College</vt:lpstr>
      <vt:lpstr>PowerPoint Presentation</vt:lpstr>
      <vt:lpstr>PowerPoint Presentation</vt:lpstr>
      <vt:lpstr>PowerPoint Presentation</vt:lpstr>
      <vt:lpstr> Northeast Mississippi Community College</vt:lpstr>
      <vt:lpstr>Northeast Mississippi Community College</vt:lpstr>
      <vt:lpstr>Career Pathway – Medical Pathway </vt:lpstr>
      <vt:lpstr>Northeast Mississippi Community College</vt:lpstr>
      <vt:lpstr>Outcomes</vt:lpstr>
      <vt:lpstr>OUTCOMES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Katy Veldhorst</dc:creator>
  <cp:lastModifiedBy>Bronwyn Robertson</cp:lastModifiedBy>
  <cp:revision>134</cp:revision>
  <cp:lastPrinted>2021-11-04T14:33:13Z</cp:lastPrinted>
  <dcterms:created xsi:type="dcterms:W3CDTF">2019-02-26T15:18:17Z</dcterms:created>
  <dcterms:modified xsi:type="dcterms:W3CDTF">2021-11-04T15:16:19Z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0x010100CAD25DA7EFABEF439271A3FD99786188</vt:lpwstr>
  </property>
</Properties>
</file>