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s/slide12.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4.xml" ContentType="application/vnd.openxmlformats-officedocument.presentationml.slide+xml"/>
  <Override PartName="/ppt/slides/slide3.xml" ContentType="application/vnd.openxmlformats-officedocument.presentationml.slide+xml"/>
  <Override PartName="/ppt/slides/slide2.xml" ContentType="application/vnd.openxmlformats-officedocument.presentationml.slide+xml"/>
  <Override PartName="/ppt/slides/slide18.xml" ContentType="application/vnd.openxmlformats-officedocument.presentationml.slide+xml"/>
  <Override PartName="/ppt/slides/slide17.xml" ContentType="application/vnd.openxmlformats-officedocument.presentationml.slide+xml"/>
  <Override PartName="/ppt/slides/slide13.xml" ContentType="application/vnd.openxmlformats-officedocument.presentationml.slide+xml"/>
  <Override PartName="/ppt/slides/slide16.xml" ContentType="application/vnd.openxmlformats-officedocument.presentationml.slide+xml"/>
  <Override PartName="/ppt/slides/slide14.xml" ContentType="application/vnd.openxmlformats-officedocument.presentationml.slide+xml"/>
  <Override PartName="/ppt/slides/slide1.xml" ContentType="application/vnd.openxmlformats-officedocument.presentationml.slide+xml"/>
  <Override PartName="/ppt/slides/slide15.xml" ContentType="application/vnd.openxmlformats-officedocument.presentationml.slide+xml"/>
  <Override PartName="/ppt/notesSlides/notesSlide18.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5.xml" ContentType="application/vnd.openxmlformats-officedocument.presentationml.notesSlide+xml"/>
  <Override PartName="/ppt/slideMasters/slideMaster1.xml" ContentType="application/vnd.openxmlformats-officedocument.presentationml.slideMaster+xml"/>
  <Override PartName="/ppt/notesSlides/notesSlide14.xml" ContentType="application/vnd.openxmlformats-officedocument.presentationml.notesSlide+xml"/>
  <Override PartName="/ppt/notesSlides/notesSlide13.xml" ContentType="application/vnd.openxmlformats-officedocument.presentationml.notesSlide+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notesSlides/notesSlide1.xml" ContentType="application/vnd.openxmlformats-officedocument.presentationml.notesSlide+xml"/>
  <Override PartName="/ppt/notesSlides/notesSlide2.xml" ContentType="application/vnd.openxmlformats-officedocument.presentationml.notesSlide+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5.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notesSlides/notesSlide3.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8.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Masters/notesMaster1.xml" ContentType="application/vnd.openxmlformats-officedocument.presentationml.notesMaster+xml"/>
  <Override PartName="/ppt/theme/theme1.xml" ContentType="application/vnd.openxmlformats-officedocument.theme+xml"/>
  <Override PartName="/ppt/theme/theme2.xml" ContentType="application/vnd.openxmlformats-officedocument.theme+xml"/>
  <Override PartName="/ppt/tableStyles.xml" ContentType="application/vnd.openxmlformats-officedocument.presentationml.tableStyles+xml"/>
  <Override PartName="/ppt/presProps.xml" ContentType="application/vnd.openxmlformats-officedocument.presentationml.presProp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57" r:id="rId1"/>
  </p:sldMasterIdLst>
  <p:notesMasterIdLst>
    <p:notesMasterId r:id="rId20"/>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7" d="100"/>
          <a:sy n="107" d="100"/>
        </p:scale>
        <p:origin x="402" y="10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customXml" Target="../customXml/item2.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customXml" Target="../customXml/item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 Id="rId27"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91425" rIns="91425" bIns="91425"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3:notes"/>
          <p:cNvSpPr txBox="1">
            <a:spLocks noGrp="1"/>
          </p:cNvSpPr>
          <p:nvPr>
            <p:ph type="body" idx="1"/>
          </p:nvPr>
        </p:nvSpPr>
        <p:spPr>
          <a:xfrm>
            <a:off x="685800" y="4400550"/>
            <a:ext cx="5486400" cy="3600450"/>
          </a:xfrm>
          <a:prstGeom prst="rect">
            <a:avLst/>
          </a:prstGeom>
        </p:spPr>
        <p:txBody>
          <a:bodyPr spcFirstLastPara="1" wrap="square" lIns="91425" tIns="91425" rIns="91425" bIns="91425" anchor="t" anchorCtr="0">
            <a:noAutofit/>
          </a:bodyPr>
          <a:lstStyle/>
          <a:p>
            <a:pPr marL="457200" lvl="0" indent="0" algn="l" rtl="0">
              <a:lnSpc>
                <a:spcPct val="125000"/>
              </a:lnSpc>
              <a:spcBef>
                <a:spcPts val="0"/>
              </a:spcBef>
              <a:spcAft>
                <a:spcPts val="1600"/>
              </a:spcAft>
              <a:buClr>
                <a:schemeClr val="dk1"/>
              </a:buClr>
              <a:buSzPts val="1100"/>
              <a:buFont typeface="Arial"/>
              <a:buNone/>
            </a:pPr>
            <a:r>
              <a:rPr lang="en-US" sz="1100">
                <a:solidFill>
                  <a:srgbClr val="222222"/>
                </a:solidFill>
                <a:highlight>
                  <a:srgbClr val="FFFFFF"/>
                </a:highlight>
                <a:latin typeface="Arial"/>
                <a:ea typeface="Arial"/>
                <a:cs typeface="Arial"/>
                <a:sym typeface="Arial"/>
              </a:rPr>
              <a:t>Gateway Technical College created a High School Academy Model where high school students are dually enrolled in courses that lead to certifications and stackable credentials with the opportunity to graduate from Gateway Technical College before graduating from high school. Learn how the academy model was developed and has grown from 35 students in 2019 to over 120 students in 2021 to meet community needs and student interests.</a:t>
            </a:r>
            <a:endParaRPr>
              <a:solidFill>
                <a:srgbClr val="FF0000"/>
              </a:solidFill>
              <a:latin typeface="Arial"/>
              <a:ea typeface="Arial"/>
              <a:cs typeface="Arial"/>
              <a:sym typeface="Arial"/>
            </a:endParaRPr>
          </a:p>
        </p:txBody>
      </p:sp>
      <p:sp>
        <p:nvSpPr>
          <p:cNvPr id="66" name="Google Shape;66;p3: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
        <p:cNvGrpSpPr/>
        <p:nvPr/>
      </p:nvGrpSpPr>
      <p:grpSpPr>
        <a:xfrm>
          <a:off x="0" y="0"/>
          <a:ext cx="0" cy="0"/>
          <a:chOff x="0" y="0"/>
          <a:chExt cx="0" cy="0"/>
        </a:xfrm>
      </p:grpSpPr>
      <p:sp>
        <p:nvSpPr>
          <p:cNvPr id="143" name="Google Shape;143;g919e12d8d7_0_52: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4" name="Google Shape;144;g919e12d8d7_0_52: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Katie</a:t>
            </a:r>
            <a:endParaRPr/>
          </a:p>
        </p:txBody>
      </p:sp>
      <p:sp>
        <p:nvSpPr>
          <p:cNvPr id="145" name="Google Shape;145;g919e12d8d7_0_52: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1"/>
        <p:cNvGrpSpPr/>
        <p:nvPr/>
      </p:nvGrpSpPr>
      <p:grpSpPr>
        <a:xfrm>
          <a:off x="0" y="0"/>
          <a:ext cx="0" cy="0"/>
          <a:chOff x="0" y="0"/>
          <a:chExt cx="0" cy="0"/>
        </a:xfrm>
      </p:grpSpPr>
      <p:sp>
        <p:nvSpPr>
          <p:cNvPr id="152" name="Google Shape;152;ge96e7651bb_0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3" name="Google Shape;153;ge96e7651bb_0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Ray</a:t>
            </a: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Ray introduces video (hearing from two of our students)</a:t>
            </a:r>
            <a:endParaRPr>
              <a:latin typeface="Times New Roman"/>
              <a:ea typeface="Times New Roman"/>
              <a:cs typeface="Times New Roman"/>
              <a:sym typeface="Times New Roman"/>
            </a:endParaRPr>
          </a:p>
        </p:txBody>
      </p:sp>
      <p:sp>
        <p:nvSpPr>
          <p:cNvPr id="154" name="Google Shape;154;ge96e7651bb_0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g919e12d8d7_0_3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2" name="Google Shape;162;g919e12d8d7_0_3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Katie</a:t>
            </a:r>
            <a:endParaRPr/>
          </a:p>
        </p:txBody>
      </p:sp>
      <p:sp>
        <p:nvSpPr>
          <p:cNvPr id="163" name="Google Shape;163;g919e12d8d7_0_3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
        <p:cNvGrpSpPr/>
        <p:nvPr/>
      </p:nvGrpSpPr>
      <p:grpSpPr>
        <a:xfrm>
          <a:off x="0" y="0"/>
          <a:ext cx="0" cy="0"/>
          <a:chOff x="0" y="0"/>
          <a:chExt cx="0" cy="0"/>
        </a:xfrm>
      </p:grpSpPr>
      <p:sp>
        <p:nvSpPr>
          <p:cNvPr id="169" name="Google Shape;169;ge2b16e5627_0_16: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0" name="Google Shape;170;ge2b16e5627_0_16: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Katie</a:t>
            </a:r>
            <a:endParaRPr/>
          </a:p>
        </p:txBody>
      </p:sp>
      <p:sp>
        <p:nvSpPr>
          <p:cNvPr id="171" name="Google Shape;171;ge2b16e5627_0_16: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
        <p:cNvGrpSpPr/>
        <p:nvPr/>
      </p:nvGrpSpPr>
      <p:grpSpPr>
        <a:xfrm>
          <a:off x="0" y="0"/>
          <a:ext cx="0" cy="0"/>
          <a:chOff x="0" y="0"/>
          <a:chExt cx="0" cy="0"/>
        </a:xfrm>
      </p:grpSpPr>
      <p:sp>
        <p:nvSpPr>
          <p:cNvPr id="177" name="Google Shape;177;g919e12d8d7_0_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78" name="Google Shape;178;g919e12d8d7_0_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Ray</a:t>
            </a:r>
            <a:endParaRPr sz="1000">
              <a:solidFill>
                <a:srgbClr val="000000"/>
              </a:solidFill>
            </a:endParaRPr>
          </a:p>
        </p:txBody>
      </p:sp>
      <p:sp>
        <p:nvSpPr>
          <p:cNvPr id="179" name="Google Shape;179;g919e12d8d7_0_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e2b16e5627_0_29: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e2b16e5627_0_29: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Katie</a:t>
            </a:r>
            <a:endParaRPr/>
          </a:p>
        </p:txBody>
      </p:sp>
      <p:sp>
        <p:nvSpPr>
          <p:cNvPr id="188" name="Google Shape;188;ge2b16e5627_0_29: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g93d25b78fe_0_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6" name="Google Shape;196;g93d25b78fe_0_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lnSpc>
                <a:spcPct val="125000"/>
              </a:lnSpc>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Ray: </a:t>
            </a:r>
            <a:r>
              <a:rPr lang="en-US">
                <a:highlight>
                  <a:srgbClr val="FFFFFF"/>
                </a:highlight>
                <a:latin typeface="Times New Roman"/>
                <a:ea typeface="Times New Roman"/>
                <a:cs typeface="Times New Roman"/>
                <a:sym typeface="Times New Roman"/>
              </a:rPr>
              <a:t>Jessica &amp; her son Aiden </a:t>
            </a:r>
            <a:endParaRPr>
              <a:latin typeface="Times New Roman"/>
              <a:ea typeface="Times New Roman"/>
              <a:cs typeface="Times New Roman"/>
              <a:sym typeface="Times New Roman"/>
            </a:endParaRPr>
          </a:p>
          <a:p>
            <a:pPr marL="0" lvl="0" indent="0" algn="l" rtl="0">
              <a:spcBef>
                <a:spcPts val="1600"/>
              </a:spcBef>
              <a:spcAft>
                <a:spcPts val="0"/>
              </a:spcAft>
              <a:buNone/>
            </a:pPr>
            <a:endParaRPr/>
          </a:p>
        </p:txBody>
      </p:sp>
      <p:sp>
        <p:nvSpPr>
          <p:cNvPr id="197" name="Google Shape;197;g93d25b78fe_0_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
        <p:cNvGrpSpPr/>
        <p:nvPr/>
      </p:nvGrpSpPr>
      <p:grpSpPr>
        <a:xfrm>
          <a:off x="0" y="0"/>
          <a:ext cx="0" cy="0"/>
          <a:chOff x="0" y="0"/>
          <a:chExt cx="0" cy="0"/>
        </a:xfrm>
      </p:grpSpPr>
      <p:sp>
        <p:nvSpPr>
          <p:cNvPr id="204" name="Google Shape;204;g82457b5f81_0_1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05" name="Google Shape;205;g82457b5f81_0_1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Jaime</a:t>
            </a:r>
            <a:endParaRPr>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206" name="Google Shape;206;g82457b5f81_0_1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e709e38d90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 name="Google Shape;213;ge709e38d90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214" name="Google Shape;214;ge709e38d90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18</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
        <p:cNvGrpSpPr/>
        <p:nvPr/>
      </p:nvGrpSpPr>
      <p:grpSpPr>
        <a:xfrm>
          <a:off x="0" y="0"/>
          <a:ext cx="0" cy="0"/>
          <a:chOff x="0" y="0"/>
          <a:chExt cx="0" cy="0"/>
        </a:xfrm>
      </p:grpSpPr>
      <p:sp>
        <p:nvSpPr>
          <p:cNvPr id="71" name="Google Shape;71;ge2b16e5627_0_1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2" name="Google Shape;72;ge2b16e5627_0_1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Self Intro </a:t>
            </a:r>
            <a:endParaRPr>
              <a:latin typeface="Times New Roman"/>
              <a:ea typeface="Times New Roman"/>
              <a:cs typeface="Times New Roman"/>
              <a:sym typeface="Times New Roman"/>
            </a:endParaRPr>
          </a:p>
          <a:p>
            <a:pPr marL="0" lvl="0" indent="0" algn="l" rtl="0">
              <a:spcBef>
                <a:spcPts val="0"/>
              </a:spcBef>
              <a:spcAft>
                <a:spcPts val="0"/>
              </a:spcAft>
              <a:buNone/>
            </a:pPr>
            <a:r>
              <a:rPr lang="en-US">
                <a:latin typeface="Times New Roman"/>
                <a:ea typeface="Times New Roman"/>
                <a:cs typeface="Times New Roman"/>
                <a:sym typeface="Times New Roman"/>
              </a:rPr>
              <a:t>Ray highlight: we are all in separate divisions, but we work so closely together</a:t>
            </a:r>
            <a:endParaRPr>
              <a:latin typeface="Times New Roman"/>
              <a:ea typeface="Times New Roman"/>
              <a:cs typeface="Times New Roman"/>
              <a:sym typeface="Times New Roman"/>
            </a:endParaRPr>
          </a:p>
          <a:p>
            <a:pPr marL="0" lvl="0" indent="0" algn="l" rtl="0">
              <a:spcBef>
                <a:spcPts val="0"/>
              </a:spcBef>
              <a:spcAft>
                <a:spcPts val="0"/>
              </a:spcAft>
              <a:buNone/>
            </a:pPr>
            <a:endParaRPr>
              <a:latin typeface="Times New Roman"/>
              <a:ea typeface="Times New Roman"/>
              <a:cs typeface="Times New Roman"/>
              <a:sym typeface="Times New Roman"/>
            </a:endParaRPr>
          </a:p>
        </p:txBody>
      </p:sp>
      <p:sp>
        <p:nvSpPr>
          <p:cNvPr id="73" name="Google Shape;73;ge2b16e5627_0_1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2</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
        <p:cNvGrpSpPr/>
        <p:nvPr/>
      </p:nvGrpSpPr>
      <p:grpSpPr>
        <a:xfrm>
          <a:off x="0" y="0"/>
          <a:ext cx="0" cy="0"/>
          <a:chOff x="0" y="0"/>
          <a:chExt cx="0" cy="0"/>
        </a:xfrm>
      </p:grpSpPr>
      <p:sp>
        <p:nvSpPr>
          <p:cNvPr id="83" name="Google Shape;83;g919e12d8d7_0_45: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4" name="Google Shape;84;g919e12d8d7_0_45: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Ray</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85" name="Google Shape;85;g919e12d8d7_0_45: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3</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Google Shape;92;ge734be6e97_2_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93" name="Google Shape;93;ge734be6e97_2_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r>
              <a:rPr lang="en-US">
                <a:latin typeface="Times New Roman"/>
                <a:ea typeface="Times New Roman"/>
                <a:cs typeface="Times New Roman"/>
                <a:sym typeface="Times New Roman"/>
              </a:rPr>
              <a:t>Jaime</a:t>
            </a:r>
            <a:endParaRPr>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94" name="Google Shape;94;ge734be6e97_2_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4</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ge734be6e97_2_7: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1" name="Google Shape;101;ge734be6e97_2_7: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Jaime</a:t>
            </a:r>
            <a:endParaRPr/>
          </a:p>
          <a:p>
            <a:pPr marL="0" lvl="0" indent="0" algn="l" rtl="0">
              <a:spcBef>
                <a:spcPts val="0"/>
              </a:spcBef>
              <a:spcAft>
                <a:spcPts val="0"/>
              </a:spcAft>
              <a:buNone/>
            </a:pPr>
            <a:endParaRPr/>
          </a:p>
        </p:txBody>
      </p:sp>
      <p:sp>
        <p:nvSpPr>
          <p:cNvPr id="102" name="Google Shape;102;ge734be6e97_2_7: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5</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
        <p:cNvGrpSpPr/>
        <p:nvPr/>
      </p:nvGrpSpPr>
      <p:grpSpPr>
        <a:xfrm>
          <a:off x="0" y="0"/>
          <a:ext cx="0" cy="0"/>
          <a:chOff x="0" y="0"/>
          <a:chExt cx="0" cy="0"/>
        </a:xfrm>
      </p:grpSpPr>
      <p:sp>
        <p:nvSpPr>
          <p:cNvPr id="108" name="Google Shape;108;ge734be6e97_2_101: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9" name="Google Shape;109;ge734be6e97_2_101: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Jaime</a:t>
            </a:r>
            <a:endParaRPr/>
          </a:p>
          <a:p>
            <a:pPr marL="0" lvl="0" indent="0" algn="l" rtl="0">
              <a:spcBef>
                <a:spcPts val="0"/>
              </a:spcBef>
              <a:spcAft>
                <a:spcPts val="0"/>
              </a:spcAft>
              <a:buNone/>
            </a:pPr>
            <a:endParaRPr/>
          </a:p>
        </p:txBody>
      </p:sp>
      <p:sp>
        <p:nvSpPr>
          <p:cNvPr id="110" name="Google Shape;110;ge734be6e97_2_101: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6</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6"/>
        <p:cNvGrpSpPr/>
        <p:nvPr/>
      </p:nvGrpSpPr>
      <p:grpSpPr>
        <a:xfrm>
          <a:off x="0" y="0"/>
          <a:ext cx="0" cy="0"/>
          <a:chOff x="0" y="0"/>
          <a:chExt cx="0" cy="0"/>
        </a:xfrm>
      </p:grpSpPr>
      <p:sp>
        <p:nvSpPr>
          <p:cNvPr id="117" name="Google Shape;117;ge734be6e97_2_14: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18" name="Google Shape;118;ge734be6e97_2_14: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Jaime</a:t>
            </a:r>
            <a:endParaRPr/>
          </a:p>
          <a:p>
            <a:pPr marL="0" lvl="0" indent="0" algn="l" rtl="0">
              <a:spcBef>
                <a:spcPts val="0"/>
              </a:spcBef>
              <a:spcAft>
                <a:spcPts val="0"/>
              </a:spcAft>
              <a:buNone/>
            </a:pPr>
            <a:endParaRPr/>
          </a:p>
        </p:txBody>
      </p:sp>
      <p:sp>
        <p:nvSpPr>
          <p:cNvPr id="119" name="Google Shape;119;ge734be6e97_2_14: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
        <p:cNvGrpSpPr/>
        <p:nvPr/>
      </p:nvGrpSpPr>
      <p:grpSpPr>
        <a:xfrm>
          <a:off x="0" y="0"/>
          <a:ext cx="0" cy="0"/>
          <a:chOff x="0" y="0"/>
          <a:chExt cx="0" cy="0"/>
        </a:xfrm>
      </p:grpSpPr>
      <p:sp>
        <p:nvSpPr>
          <p:cNvPr id="126" name="Google Shape;126;ge734be6e97_2_30: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7" name="Google Shape;127;ge734be6e97_2_30: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Jaime</a:t>
            </a:r>
            <a:endParaRPr/>
          </a:p>
          <a:p>
            <a:pPr marL="0" lvl="0" indent="0" algn="l" rtl="0">
              <a:spcBef>
                <a:spcPts val="0"/>
              </a:spcBef>
              <a:spcAft>
                <a:spcPts val="0"/>
              </a:spcAft>
              <a:buNone/>
            </a:pPr>
            <a:endParaRPr/>
          </a:p>
        </p:txBody>
      </p:sp>
      <p:sp>
        <p:nvSpPr>
          <p:cNvPr id="128" name="Google Shape;128;ge734be6e97_2_30: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
        <p:cNvGrpSpPr/>
        <p:nvPr/>
      </p:nvGrpSpPr>
      <p:grpSpPr>
        <a:xfrm>
          <a:off x="0" y="0"/>
          <a:ext cx="0" cy="0"/>
          <a:chOff x="0" y="0"/>
          <a:chExt cx="0" cy="0"/>
        </a:xfrm>
      </p:grpSpPr>
      <p:sp>
        <p:nvSpPr>
          <p:cNvPr id="135" name="Google Shape;135;ge734be6e97_2_38:notes"/>
          <p:cNvSpPr>
            <a:spLocks noGrp="1" noRot="1" noChangeAspect="1"/>
          </p:cNvSpPr>
          <p:nvPr>
            <p:ph type="sldImg" idx="2"/>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6" name="Google Shape;136;ge734be6e97_2_38:notes"/>
          <p:cNvSpPr txBox="1">
            <a:spLocks noGrp="1"/>
          </p:cNvSpPr>
          <p:nvPr>
            <p:ph type="body" idx="1"/>
          </p:nvPr>
        </p:nvSpPr>
        <p:spPr>
          <a:xfrm>
            <a:off x="685800" y="4400550"/>
            <a:ext cx="5486400" cy="3600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r>
              <a:rPr lang="en-US">
                <a:latin typeface="Times New Roman"/>
                <a:ea typeface="Times New Roman"/>
                <a:cs typeface="Times New Roman"/>
                <a:sym typeface="Times New Roman"/>
              </a:rPr>
              <a:t>Jaime</a:t>
            </a:r>
            <a:endParaRPr>
              <a:solidFill>
                <a:srgbClr val="FF0000"/>
              </a:solidFill>
            </a:endParaRPr>
          </a:p>
          <a:p>
            <a:pPr marL="0" lvl="0" indent="0" algn="l" rtl="0">
              <a:spcBef>
                <a:spcPts val="0"/>
              </a:spcBef>
              <a:spcAft>
                <a:spcPts val="0"/>
              </a:spcAft>
              <a:buNone/>
            </a:pPr>
            <a:endParaRPr>
              <a:solidFill>
                <a:srgbClr val="FF0000"/>
              </a:solidFill>
            </a:endParaRPr>
          </a:p>
          <a:p>
            <a:pPr marL="0" lvl="0" indent="0" algn="l" rtl="0">
              <a:spcBef>
                <a:spcPts val="0"/>
              </a:spcBef>
              <a:spcAft>
                <a:spcPts val="0"/>
              </a:spcAft>
              <a:buNone/>
            </a:pPr>
            <a:endParaRPr/>
          </a:p>
        </p:txBody>
      </p:sp>
      <p:sp>
        <p:nvSpPr>
          <p:cNvPr id="137" name="Google Shape;137;ge734be6e97_2_38:notes"/>
          <p:cNvSpPr txBox="1">
            <a:spLocks noGrp="1"/>
          </p:cNvSpPr>
          <p:nvPr>
            <p:ph type="sldNum" idx="12"/>
          </p:nvPr>
        </p:nvSpPr>
        <p:spPr>
          <a:xfrm>
            <a:off x="3884613" y="8685213"/>
            <a:ext cx="2971800" cy="4587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12"/>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57200" y="491281"/>
            <a:ext cx="8229600" cy="709714"/>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15" name="Google Shape;15;p3"/>
          <p:cNvSpPr txBox="1">
            <a:spLocks noGrp="1"/>
          </p:cNvSpPr>
          <p:nvPr>
            <p:ph type="body" idx="1"/>
          </p:nvPr>
        </p:nvSpPr>
        <p:spPr>
          <a:xfrm>
            <a:off x="457200" y="1600200"/>
            <a:ext cx="8229600" cy="4525963"/>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6" name="Google Shape;16;p3"/>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7" name="Google Shape;17;p3"/>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8" name="Google Shape;18;p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19"/>
        <p:cNvGrpSpPr/>
        <p:nvPr/>
      </p:nvGrpSpPr>
      <p:grpSpPr>
        <a:xfrm>
          <a:off x="0" y="0"/>
          <a:ext cx="0" cy="0"/>
          <a:chOff x="0" y="0"/>
          <a:chExt cx="0" cy="0"/>
        </a:xfrm>
      </p:grpSpPr>
      <p:sp>
        <p:nvSpPr>
          <p:cNvPr id="20" name="Google Shape;20;p4"/>
          <p:cNvSpPr txBox="1">
            <a:spLocks noGrp="1"/>
          </p:cNvSpPr>
          <p:nvPr>
            <p:ph type="title"/>
          </p:nvPr>
        </p:nvSpPr>
        <p:spPr>
          <a:xfrm>
            <a:off x="722313" y="4406900"/>
            <a:ext cx="7772400" cy="1362075"/>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4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1" name="Google Shape;21;p4"/>
          <p:cNvSpPr txBox="1">
            <a:spLocks noGrp="1"/>
          </p:cNvSpPr>
          <p:nvPr>
            <p:ph type="body" idx="1"/>
          </p:nvPr>
        </p:nvSpPr>
        <p:spPr>
          <a:xfrm>
            <a:off x="722313" y="2906713"/>
            <a:ext cx="7772400" cy="1500187"/>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00"/>
              </a:spcBef>
              <a:spcAft>
                <a:spcPts val="0"/>
              </a:spcAft>
              <a:buClr>
                <a:srgbClr val="888888"/>
              </a:buClr>
              <a:buSzPts val="2000"/>
              <a:buFont typeface="Arial"/>
              <a:buNone/>
              <a:defRPr sz="2000" b="0" i="0" u="none" strike="noStrike" cap="none">
                <a:solidFill>
                  <a:srgbClr val="888888"/>
                </a:solidFill>
                <a:latin typeface="Calibri"/>
                <a:ea typeface="Calibri"/>
                <a:cs typeface="Calibri"/>
                <a:sym typeface="Calibri"/>
              </a:defRPr>
            </a:lvl1pPr>
            <a:lvl2pPr marL="914400" marR="0" lvl="1" indent="-228600" algn="l" rtl="0">
              <a:spcBef>
                <a:spcPts val="360"/>
              </a:spcBef>
              <a:spcAft>
                <a:spcPts val="0"/>
              </a:spcAft>
              <a:buClr>
                <a:srgbClr val="888888"/>
              </a:buClr>
              <a:buSzPts val="1800"/>
              <a:buFont typeface="Arial"/>
              <a:buNone/>
              <a:defRPr sz="1800" b="0" i="0" u="none" strike="noStrike" cap="none">
                <a:solidFill>
                  <a:srgbClr val="888888"/>
                </a:solidFill>
                <a:latin typeface="Calibri"/>
                <a:ea typeface="Calibri"/>
                <a:cs typeface="Calibri"/>
                <a:sym typeface="Calibri"/>
              </a:defRPr>
            </a:lvl2pPr>
            <a:lvl3pPr marL="1371600" marR="0" lvl="2" indent="-228600" algn="l" rtl="0">
              <a:spcBef>
                <a:spcPts val="320"/>
              </a:spcBef>
              <a:spcAft>
                <a:spcPts val="0"/>
              </a:spcAft>
              <a:buClr>
                <a:srgbClr val="888888"/>
              </a:buClr>
              <a:buSzPts val="1600"/>
              <a:buFont typeface="Arial"/>
              <a:buNone/>
              <a:defRPr sz="1600" b="0" i="0" u="none" strike="noStrike" cap="none">
                <a:solidFill>
                  <a:srgbClr val="888888"/>
                </a:solidFill>
                <a:latin typeface="Calibri"/>
                <a:ea typeface="Calibri"/>
                <a:cs typeface="Calibri"/>
                <a:sym typeface="Calibri"/>
              </a:defRPr>
            </a:lvl3pPr>
            <a:lvl4pPr marL="1828800" marR="0" lvl="3"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4pPr>
            <a:lvl5pPr marL="2286000" marR="0" lvl="4"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5pPr>
            <a:lvl6pPr marL="2743200" marR="0" lvl="5"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6pPr>
            <a:lvl7pPr marL="3200400" marR="0" lvl="6"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7pPr>
            <a:lvl8pPr marL="3657600" marR="0" lvl="7"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8pPr>
            <a:lvl9pPr marL="4114800" marR="0" lvl="8" indent="-228600" algn="l" rtl="0">
              <a:spcBef>
                <a:spcPts val="280"/>
              </a:spcBef>
              <a:spcAft>
                <a:spcPts val="0"/>
              </a:spcAft>
              <a:buClr>
                <a:srgbClr val="888888"/>
              </a:buClr>
              <a:buSzPts val="1400"/>
              <a:buFont typeface="Arial"/>
              <a:buNone/>
              <a:defRPr sz="1400" b="0" i="0" u="none" strike="noStrike" cap="none">
                <a:solidFill>
                  <a:srgbClr val="888888"/>
                </a:solidFill>
                <a:latin typeface="Calibri"/>
                <a:ea typeface="Calibri"/>
                <a:cs typeface="Calibri"/>
                <a:sym typeface="Calibri"/>
              </a:defRPr>
            </a:lvl9pPr>
          </a:lstStyle>
          <a:p>
            <a:endParaRPr/>
          </a:p>
        </p:txBody>
      </p:sp>
      <p:sp>
        <p:nvSpPr>
          <p:cNvPr id="22" name="Google Shape;22;p4"/>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3" name="Google Shape;23;p4"/>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24" name="Google Shape;24;p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25"/>
        <p:cNvGrpSpPr/>
        <p:nvPr/>
      </p:nvGrpSpPr>
      <p:grpSpPr>
        <a:xfrm>
          <a:off x="0" y="0"/>
          <a:ext cx="0" cy="0"/>
          <a:chOff x="0" y="0"/>
          <a:chExt cx="0" cy="0"/>
        </a:xfrm>
      </p:grpSpPr>
      <p:sp>
        <p:nvSpPr>
          <p:cNvPr id="26" name="Google Shape;26;p5"/>
          <p:cNvSpPr txBox="1">
            <a:spLocks noGrp="1"/>
          </p:cNvSpPr>
          <p:nvPr>
            <p:ph type="title"/>
          </p:nvPr>
        </p:nvSpPr>
        <p:spPr>
          <a:xfrm>
            <a:off x="457200" y="491281"/>
            <a:ext cx="8229600" cy="709714"/>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27" name="Google Shape;27;p5"/>
          <p:cNvSpPr txBox="1">
            <a:spLocks noGrp="1"/>
          </p:cNvSpPr>
          <p:nvPr>
            <p:ph type="body" idx="1"/>
          </p:nvPr>
        </p:nvSpPr>
        <p:spPr>
          <a:xfrm>
            <a:off x="457200" y="1600200"/>
            <a:ext cx="4038600" cy="4525963"/>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8" name="Google Shape;28;p5"/>
          <p:cNvSpPr txBox="1">
            <a:spLocks noGrp="1"/>
          </p:cNvSpPr>
          <p:nvPr>
            <p:ph type="body" idx="2"/>
          </p:nvPr>
        </p:nvSpPr>
        <p:spPr>
          <a:xfrm>
            <a:off x="4648200" y="1600200"/>
            <a:ext cx="4038600" cy="4525963"/>
          </a:xfrm>
          <a:prstGeom prst="rect">
            <a:avLst/>
          </a:prstGeom>
          <a:noFill/>
          <a:ln>
            <a:noFill/>
          </a:ln>
        </p:spPr>
        <p:txBody>
          <a:bodyPr spcFirstLastPara="1" wrap="square" lIns="91425" tIns="91425" rIns="91425" bIns="91425" anchor="t" anchorCtr="0">
            <a:noAutofit/>
          </a:bodyPr>
          <a:lstStyle>
            <a:lvl1pPr marL="457200" marR="0" lvl="0"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29" name="Google Shape;29;p5"/>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0" name="Google Shape;30;p5"/>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1" name="Google Shape;31;p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2"/>
        <p:cNvGrpSpPr/>
        <p:nvPr/>
      </p:nvGrpSpPr>
      <p:grpSpPr>
        <a:xfrm>
          <a:off x="0" y="0"/>
          <a:ext cx="0" cy="0"/>
          <a:chOff x="0" y="0"/>
          <a:chExt cx="0" cy="0"/>
        </a:xfrm>
      </p:grpSpPr>
      <p:sp>
        <p:nvSpPr>
          <p:cNvPr id="33" name="Google Shape;33;p6"/>
          <p:cNvSpPr txBox="1">
            <a:spLocks noGrp="1"/>
          </p:cNvSpPr>
          <p:nvPr>
            <p:ph type="title"/>
          </p:nvPr>
        </p:nvSpPr>
        <p:spPr>
          <a:xfrm>
            <a:off x="457200" y="491281"/>
            <a:ext cx="8229600" cy="709714"/>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34" name="Google Shape;34;p6"/>
          <p:cNvSpPr txBox="1">
            <a:spLocks noGrp="1"/>
          </p:cNvSpPr>
          <p:nvPr>
            <p:ph type="body" idx="1"/>
          </p:nvPr>
        </p:nvSpPr>
        <p:spPr>
          <a:xfrm>
            <a:off x="457200" y="1535113"/>
            <a:ext cx="4040188" cy="63976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5" name="Google Shape;35;p6"/>
          <p:cNvSpPr txBox="1">
            <a:spLocks noGrp="1"/>
          </p:cNvSpPr>
          <p:nvPr>
            <p:ph type="body" idx="2"/>
          </p:nvPr>
        </p:nvSpPr>
        <p:spPr>
          <a:xfrm>
            <a:off x="457200" y="2174875"/>
            <a:ext cx="4040188" cy="3951288"/>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6" name="Google Shape;36;p6"/>
          <p:cNvSpPr txBox="1">
            <a:spLocks noGrp="1"/>
          </p:cNvSpPr>
          <p:nvPr>
            <p:ph type="body" idx="3"/>
          </p:nvPr>
        </p:nvSpPr>
        <p:spPr>
          <a:xfrm>
            <a:off x="4645025" y="1535113"/>
            <a:ext cx="4041775" cy="639762"/>
          </a:xfrm>
          <a:prstGeom prst="rect">
            <a:avLst/>
          </a:prstGeom>
          <a:noFill/>
          <a:ln>
            <a:noFill/>
          </a:ln>
        </p:spPr>
        <p:txBody>
          <a:bodyPr spcFirstLastPara="1" wrap="square" lIns="91425" tIns="91425" rIns="91425" bIns="91425" anchor="b" anchorCtr="0">
            <a:noAutofit/>
          </a:bodyPr>
          <a:lstStyle>
            <a:lvl1pPr marL="457200" marR="0" lvl="0" indent="-228600" algn="l" rtl="0">
              <a:spcBef>
                <a:spcPts val="480"/>
              </a:spcBef>
              <a:spcAft>
                <a:spcPts val="0"/>
              </a:spcAft>
              <a:buClr>
                <a:schemeClr val="dk1"/>
              </a:buClr>
              <a:buSzPts val="2400"/>
              <a:buFont typeface="Arial"/>
              <a:buNone/>
              <a:defRPr sz="2400" b="1" i="0" u="none" strike="noStrike" cap="none">
                <a:solidFill>
                  <a:schemeClr val="dk1"/>
                </a:solidFill>
                <a:latin typeface="Calibri"/>
                <a:ea typeface="Calibri"/>
                <a:cs typeface="Calibri"/>
                <a:sym typeface="Calibri"/>
              </a:defRPr>
            </a:lvl1pPr>
            <a:lvl2pPr marL="914400" marR="0" lvl="1" indent="-228600" algn="l" rtl="0">
              <a:spcBef>
                <a:spcPts val="400"/>
              </a:spcBef>
              <a:spcAft>
                <a:spcPts val="0"/>
              </a:spcAft>
              <a:buClr>
                <a:schemeClr val="dk1"/>
              </a:buClr>
              <a:buSzPts val="2000"/>
              <a:buFont typeface="Arial"/>
              <a:buNone/>
              <a:defRPr sz="2000" b="1" i="0" u="none" strike="noStrike" cap="none">
                <a:solidFill>
                  <a:schemeClr val="dk1"/>
                </a:solidFill>
                <a:latin typeface="Calibri"/>
                <a:ea typeface="Calibri"/>
                <a:cs typeface="Calibri"/>
                <a:sym typeface="Calibri"/>
              </a:defRPr>
            </a:lvl2pPr>
            <a:lvl3pPr marL="1371600" marR="0" lvl="2" indent="-228600" algn="l" rtl="0">
              <a:spcBef>
                <a:spcPts val="360"/>
              </a:spcBef>
              <a:spcAft>
                <a:spcPts val="0"/>
              </a:spcAft>
              <a:buClr>
                <a:schemeClr val="dk1"/>
              </a:buClr>
              <a:buSzPts val="1800"/>
              <a:buFont typeface="Arial"/>
              <a:buNone/>
              <a:defRPr sz="1800" b="1" i="0" u="none" strike="noStrike" cap="none">
                <a:solidFill>
                  <a:schemeClr val="dk1"/>
                </a:solidFill>
                <a:latin typeface="Calibri"/>
                <a:ea typeface="Calibri"/>
                <a:cs typeface="Calibri"/>
                <a:sym typeface="Calibri"/>
              </a:defRPr>
            </a:lvl3pPr>
            <a:lvl4pPr marL="1828800" marR="0" lvl="3"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4pPr>
            <a:lvl5pPr marL="2286000" marR="0" lvl="4"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5pPr>
            <a:lvl6pPr marL="2743200" marR="0" lvl="5"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6pPr>
            <a:lvl7pPr marL="3200400" marR="0" lvl="6"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7pPr>
            <a:lvl8pPr marL="3657600" marR="0" lvl="7"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8pPr>
            <a:lvl9pPr marL="4114800" marR="0" lvl="8" indent="-228600" algn="l" rtl="0">
              <a:spcBef>
                <a:spcPts val="320"/>
              </a:spcBef>
              <a:spcAft>
                <a:spcPts val="0"/>
              </a:spcAft>
              <a:buClr>
                <a:schemeClr val="dk1"/>
              </a:buClr>
              <a:buSzPts val="1600"/>
              <a:buFont typeface="Arial"/>
              <a:buNone/>
              <a:defRPr sz="1600" b="1" i="0" u="none" strike="noStrike" cap="none">
                <a:solidFill>
                  <a:schemeClr val="dk1"/>
                </a:solidFill>
                <a:latin typeface="Calibri"/>
                <a:ea typeface="Calibri"/>
                <a:cs typeface="Calibri"/>
                <a:sym typeface="Calibri"/>
              </a:defRPr>
            </a:lvl9pPr>
          </a:lstStyle>
          <a:p>
            <a:endParaRPr/>
          </a:p>
        </p:txBody>
      </p:sp>
      <p:sp>
        <p:nvSpPr>
          <p:cNvPr id="37" name="Google Shape;37;p6"/>
          <p:cNvSpPr txBox="1">
            <a:spLocks noGrp="1"/>
          </p:cNvSpPr>
          <p:nvPr>
            <p:ph type="body" idx="4"/>
          </p:nvPr>
        </p:nvSpPr>
        <p:spPr>
          <a:xfrm>
            <a:off x="4645025" y="2174875"/>
            <a:ext cx="4041775" cy="3951288"/>
          </a:xfrm>
          <a:prstGeom prst="rect">
            <a:avLst/>
          </a:prstGeom>
          <a:noFill/>
          <a:ln>
            <a:noFill/>
          </a:ln>
        </p:spPr>
        <p:txBody>
          <a:bodyPr spcFirstLastPara="1" wrap="square" lIns="91425" tIns="91425" rIns="91425" bIns="91425" anchor="t" anchorCtr="0">
            <a:noAutofit/>
          </a:bodyPr>
          <a:lstStyle>
            <a:lvl1pPr marL="457200" marR="0" lvl="0"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2pPr>
            <a:lvl3pPr marL="1371600" marR="0" lvl="2" indent="-342900" algn="l" rtl="0">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4pPr>
            <a:lvl5pPr marL="2286000" marR="0" lvl="4"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5pPr>
            <a:lvl6pPr marL="2743200" marR="0" lvl="5"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6pPr>
            <a:lvl7pPr marL="3200400" marR="0" lvl="6"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7pPr>
            <a:lvl8pPr marL="3657600" marR="0" lvl="7"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8pPr>
            <a:lvl9pPr marL="4114800" marR="0" lvl="8" indent="-330200" algn="l" rtl="0">
              <a:spcBef>
                <a:spcPts val="320"/>
              </a:spcBef>
              <a:spcAft>
                <a:spcPts val="0"/>
              </a:spcAft>
              <a:buClr>
                <a:schemeClr val="dk1"/>
              </a:buClr>
              <a:buSzPts val="1600"/>
              <a:buFont typeface="Arial"/>
              <a:buChar char="•"/>
              <a:defRPr sz="1600" b="0" i="0" u="none" strike="noStrike" cap="none">
                <a:solidFill>
                  <a:schemeClr val="dk1"/>
                </a:solidFill>
                <a:latin typeface="Calibri"/>
                <a:ea typeface="Calibri"/>
                <a:cs typeface="Calibri"/>
                <a:sym typeface="Calibri"/>
              </a:defRPr>
            </a:lvl9pPr>
          </a:lstStyle>
          <a:p>
            <a:endParaRPr/>
          </a:p>
        </p:txBody>
      </p:sp>
      <p:sp>
        <p:nvSpPr>
          <p:cNvPr id="38" name="Google Shape;38;p6"/>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39" name="Google Shape;39;p6"/>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0" name="Google Shape;40;p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41"/>
        <p:cNvGrpSpPr/>
        <p:nvPr/>
      </p:nvGrpSpPr>
      <p:grpSpPr>
        <a:xfrm>
          <a:off x="0" y="0"/>
          <a:ext cx="0" cy="0"/>
          <a:chOff x="0" y="0"/>
          <a:chExt cx="0" cy="0"/>
        </a:xfrm>
      </p:grpSpPr>
      <p:sp>
        <p:nvSpPr>
          <p:cNvPr id="42" name="Google Shape;42;p7"/>
          <p:cNvSpPr txBox="1">
            <a:spLocks noGrp="1"/>
          </p:cNvSpPr>
          <p:nvPr>
            <p:ph type="title"/>
          </p:nvPr>
        </p:nvSpPr>
        <p:spPr>
          <a:xfrm>
            <a:off x="457200" y="488070"/>
            <a:ext cx="8229600" cy="780685"/>
          </a:xfrm>
          <a:prstGeom prst="rect">
            <a:avLst/>
          </a:prstGeom>
          <a:noFill/>
          <a:ln>
            <a:noFill/>
          </a:ln>
        </p:spPr>
        <p:txBody>
          <a:bodyPr spcFirstLastPara="1" wrap="square" lIns="91425" tIns="91425" rIns="91425" bIns="91425" anchor="t" anchorCtr="0">
            <a:noAutofit/>
          </a:bodyPr>
          <a:lstStyle>
            <a:lvl1pPr marR="0" lvl="0"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43" name="Google Shape;43;p7"/>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4" name="Google Shape;44;p7"/>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5" name="Google Shape;45;p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6"/>
        <p:cNvGrpSpPr/>
        <p:nvPr/>
      </p:nvGrpSpPr>
      <p:grpSpPr>
        <a:xfrm>
          <a:off x="0" y="0"/>
          <a:ext cx="0" cy="0"/>
          <a:chOff x="0" y="0"/>
          <a:chExt cx="0" cy="0"/>
        </a:xfrm>
      </p:grpSpPr>
      <p:sp>
        <p:nvSpPr>
          <p:cNvPr id="47" name="Google Shape;47;p8"/>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8" name="Google Shape;48;p8"/>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9" name="Google Shape;49;p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0"/>
        <p:cNvGrpSpPr/>
        <p:nvPr/>
      </p:nvGrpSpPr>
      <p:grpSpPr>
        <a:xfrm>
          <a:off x="0" y="0"/>
          <a:ext cx="0" cy="0"/>
          <a:chOff x="0" y="0"/>
          <a:chExt cx="0" cy="0"/>
        </a:xfrm>
      </p:grpSpPr>
      <p:sp>
        <p:nvSpPr>
          <p:cNvPr id="51" name="Google Shape;51;p9"/>
          <p:cNvSpPr txBox="1">
            <a:spLocks noGrp="1"/>
          </p:cNvSpPr>
          <p:nvPr>
            <p:ph type="title"/>
          </p:nvPr>
        </p:nvSpPr>
        <p:spPr>
          <a:xfrm>
            <a:off x="457200" y="273050"/>
            <a:ext cx="3008313" cy="1162050"/>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body" idx="1"/>
          </p:nvPr>
        </p:nvSpPr>
        <p:spPr>
          <a:xfrm>
            <a:off x="3575050" y="273050"/>
            <a:ext cx="5111750" cy="5853113"/>
          </a:xfrm>
          <a:prstGeom prst="rect">
            <a:avLst/>
          </a:prstGeom>
          <a:noFill/>
          <a:ln>
            <a:noFill/>
          </a:ln>
        </p:spPr>
        <p:txBody>
          <a:bodyPr spcFirstLastPara="1" wrap="square" lIns="91425" tIns="91425" rIns="91425" bIns="91425" anchor="t" anchorCtr="0">
            <a:no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body" idx="2"/>
          </p:nvPr>
        </p:nvSpPr>
        <p:spPr>
          <a:xfrm>
            <a:off x="457200" y="1435100"/>
            <a:ext cx="3008313" cy="4691063"/>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54" name="Google Shape;54;p9"/>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5" name="Google Shape;55;p9"/>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6" name="Google Shape;56;p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7"/>
        <p:cNvGrpSpPr/>
        <p:nvPr/>
      </p:nvGrpSpPr>
      <p:grpSpPr>
        <a:xfrm>
          <a:off x="0" y="0"/>
          <a:ext cx="0" cy="0"/>
          <a:chOff x="0" y="0"/>
          <a:chExt cx="0" cy="0"/>
        </a:xfrm>
      </p:grpSpPr>
      <p:sp>
        <p:nvSpPr>
          <p:cNvPr id="58" name="Google Shape;58;p10"/>
          <p:cNvSpPr txBox="1">
            <a:spLocks noGrp="1"/>
          </p:cNvSpPr>
          <p:nvPr>
            <p:ph type="title"/>
          </p:nvPr>
        </p:nvSpPr>
        <p:spPr>
          <a:xfrm>
            <a:off x="1792288" y="4800600"/>
            <a:ext cx="5486400" cy="566738"/>
          </a:xfrm>
          <a:prstGeom prst="rect">
            <a:avLst/>
          </a:prstGeom>
          <a:noFill/>
          <a:ln>
            <a:noFill/>
          </a:ln>
        </p:spPr>
        <p:txBody>
          <a:bodyPr spcFirstLastPara="1" wrap="square" lIns="91425" tIns="91425" rIns="91425" bIns="91425" anchor="b" anchorCtr="0">
            <a:noAutofit/>
          </a:bodyPr>
          <a:lstStyle>
            <a:lvl1pPr marR="0" lvl="0" algn="l" rtl="0">
              <a:spcBef>
                <a:spcPts val="0"/>
              </a:spcBef>
              <a:spcAft>
                <a:spcPts val="0"/>
              </a:spcAft>
              <a:buSzPts val="1400"/>
              <a:buNone/>
              <a:defRPr sz="2000" b="1" i="0" u="none" strike="noStrike" cap="none">
                <a:solidFill>
                  <a:schemeClr val="dk1"/>
                </a:solidFill>
                <a:latin typeface="Calibri"/>
                <a:ea typeface="Calibri"/>
                <a:cs typeface="Calibri"/>
                <a:sym typeface="Calibri"/>
              </a:defRPr>
            </a:lvl1pPr>
            <a:lvl2pPr marR="0" lvl="1"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2pPr>
            <a:lvl3pPr marR="0" lvl="2"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3pPr>
            <a:lvl4pPr marR="0" lvl="3"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4pPr>
            <a:lvl5pPr marR="0" lvl="4"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5pPr>
            <a:lvl6pPr marR="0" lvl="5"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6pPr>
            <a:lvl7pPr marR="0" lvl="6"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7pPr>
            <a:lvl8pPr marR="0" lvl="7"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8pPr>
            <a:lvl9pPr marR="0" lvl="8" algn="ctr" rtl="0">
              <a:spcBef>
                <a:spcPts val="0"/>
              </a:spcBef>
              <a:spcAft>
                <a:spcPts val="0"/>
              </a:spcAft>
              <a:buSzPts val="1400"/>
              <a:buNone/>
              <a:defRPr sz="4400" b="0" i="0" u="none" strike="noStrike" cap="none">
                <a:solidFill>
                  <a:schemeClr val="dk1"/>
                </a:solidFill>
                <a:latin typeface="Calibri"/>
                <a:ea typeface="Calibri"/>
                <a:cs typeface="Calibri"/>
                <a:sym typeface="Calibri"/>
              </a:defRPr>
            </a:lvl9pPr>
          </a:lstStyle>
          <a:p>
            <a:endParaRPr/>
          </a:p>
        </p:txBody>
      </p:sp>
      <p:sp>
        <p:nvSpPr>
          <p:cNvPr id="59" name="Google Shape;59;p10"/>
          <p:cNvSpPr>
            <a:spLocks noGrp="1"/>
          </p:cNvSpPr>
          <p:nvPr>
            <p:ph type="pic" idx="2"/>
          </p:nvPr>
        </p:nvSpPr>
        <p:spPr>
          <a:xfrm>
            <a:off x="1792288" y="612775"/>
            <a:ext cx="5486400" cy="4114800"/>
          </a:xfrm>
          <a:prstGeom prst="rect">
            <a:avLst/>
          </a:prstGeom>
          <a:noFill/>
          <a:ln>
            <a:noFill/>
          </a:ln>
        </p:spPr>
        <p:txBody>
          <a:bodyPr spcFirstLastPara="1" wrap="square" lIns="91425" tIns="91425" rIns="91425" bIns="91425" anchor="t" anchorCtr="0">
            <a:no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0" name="Google Shape;60;p10"/>
          <p:cNvSpPr txBox="1">
            <a:spLocks noGrp="1"/>
          </p:cNvSpPr>
          <p:nvPr>
            <p:ph type="body" idx="1"/>
          </p:nvPr>
        </p:nvSpPr>
        <p:spPr>
          <a:xfrm>
            <a:off x="1792288" y="5367338"/>
            <a:ext cx="5486400" cy="804862"/>
          </a:xfrm>
          <a:prstGeom prst="rect">
            <a:avLst/>
          </a:prstGeom>
          <a:noFill/>
          <a:ln>
            <a:noFill/>
          </a:ln>
        </p:spPr>
        <p:txBody>
          <a:bodyPr spcFirstLastPara="1" wrap="square" lIns="91425" tIns="91425" rIns="91425" bIns="91425" anchor="t" anchorCtr="0">
            <a:noAutofit/>
          </a:bodyPr>
          <a:lstStyle>
            <a:lvl1pPr marL="457200" marR="0" lvl="0" indent="-228600" algn="l" rtl="0">
              <a:spcBef>
                <a:spcPts val="280"/>
              </a:spcBef>
              <a:spcAft>
                <a:spcPts val="0"/>
              </a:spcAft>
              <a:buClr>
                <a:schemeClr val="dk1"/>
              </a:buClr>
              <a:buSzPts val="1400"/>
              <a:buFont typeface="Arial"/>
              <a:buNone/>
              <a:defRPr sz="1400" b="0" i="0" u="none" strike="noStrike" cap="none">
                <a:solidFill>
                  <a:schemeClr val="dk1"/>
                </a:solidFill>
                <a:latin typeface="Calibri"/>
                <a:ea typeface="Calibri"/>
                <a:cs typeface="Calibri"/>
                <a:sym typeface="Calibri"/>
              </a:defRPr>
            </a:lvl1pPr>
            <a:lvl2pPr marL="914400" marR="0" lvl="1" indent="-228600" algn="l" rtl="0">
              <a:spcBef>
                <a:spcPts val="240"/>
              </a:spcBef>
              <a:spcAft>
                <a:spcPts val="0"/>
              </a:spcAft>
              <a:buClr>
                <a:schemeClr val="dk1"/>
              </a:buClr>
              <a:buSzPts val="12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spcBef>
                <a:spcPts val="200"/>
              </a:spcBef>
              <a:spcAft>
                <a:spcPts val="0"/>
              </a:spcAft>
              <a:buClr>
                <a:schemeClr val="dk1"/>
              </a:buClr>
              <a:buSzPts val="1000"/>
              <a:buFont typeface="Arial"/>
              <a:buNone/>
              <a:defRPr sz="1000" b="0" i="0" u="none" strike="noStrike" cap="none">
                <a:solidFill>
                  <a:schemeClr val="dk1"/>
                </a:solidFill>
                <a:latin typeface="Calibri"/>
                <a:ea typeface="Calibri"/>
                <a:cs typeface="Calibri"/>
                <a:sym typeface="Calibri"/>
              </a:defRPr>
            </a:lvl3pPr>
            <a:lvl4pPr marL="1828800" marR="0" lvl="3"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4pPr>
            <a:lvl5pPr marL="2286000" marR="0" lvl="4"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5pPr>
            <a:lvl6pPr marL="2743200" marR="0" lvl="5"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6pPr>
            <a:lvl7pPr marL="3200400" marR="0" lvl="6"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7pPr>
            <a:lvl8pPr marL="3657600" marR="0" lvl="7"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8pPr>
            <a:lvl9pPr marL="4114800" marR="0" lvl="8" indent="-228600" algn="l" rtl="0">
              <a:spcBef>
                <a:spcPts val="180"/>
              </a:spcBef>
              <a:spcAft>
                <a:spcPts val="0"/>
              </a:spcAft>
              <a:buClr>
                <a:schemeClr val="dk1"/>
              </a:buClr>
              <a:buSzPts val="900"/>
              <a:buFont typeface="Arial"/>
              <a:buNone/>
              <a:defRPr sz="900" b="0" i="0" u="none" strike="noStrike" cap="none">
                <a:solidFill>
                  <a:schemeClr val="dk1"/>
                </a:solidFill>
                <a:latin typeface="Calibri"/>
                <a:ea typeface="Calibri"/>
                <a:cs typeface="Calibri"/>
                <a:sym typeface="Calibri"/>
              </a:defRPr>
            </a:lvl9pPr>
          </a:lstStyle>
          <a:p>
            <a:endParaRPr/>
          </a:p>
        </p:txBody>
      </p:sp>
      <p:sp>
        <p:nvSpPr>
          <p:cNvPr id="61" name="Google Shape;61;p10"/>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chemeClr val="lt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2" name="Google Shape;62;p10"/>
          <p:cNvSpPr txBox="1">
            <a:spLocks noGrp="1"/>
          </p:cNvSpPr>
          <p:nvPr>
            <p:ph type="ftr" idx="11"/>
          </p:nvPr>
        </p:nvSpPr>
        <p:spPr>
          <a:xfrm>
            <a:off x="3124200" y="6356350"/>
            <a:ext cx="2895600" cy="365125"/>
          </a:xfrm>
          <a:prstGeom prst="rect">
            <a:avLst/>
          </a:prstGeom>
          <a:noFill/>
          <a:ln>
            <a:noFill/>
          </a:ln>
        </p:spPr>
        <p:txBody>
          <a:bodyPr spcFirstLastPara="1" wrap="square" lIns="91425" tIns="91425" rIns="91425" bIns="91425" anchor="t" anchorCtr="0">
            <a:noAutofit/>
          </a:bodyPr>
          <a:lstStyle>
            <a:lvl1pPr marR="0" lvl="0"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63" name="Google Shape;63;p1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spcAft>
                <a:spcPts val="0"/>
              </a:spcAft>
              <a:buNone/>
              <a:defRPr sz="1800" b="0" i="0" u="none" strike="noStrike" cap="none">
                <a:solidFill>
                  <a:schemeClr val="dk1"/>
                </a:solidFill>
                <a:latin typeface="Calibri"/>
                <a:ea typeface="Calibri"/>
                <a:cs typeface="Calibri"/>
                <a:sym typeface="Calibri"/>
              </a:defRPr>
            </a:lvl1pPr>
            <a:lvl2pPr marL="0" marR="0" lvl="1" indent="0" algn="l" rtl="0">
              <a:spcBef>
                <a:spcPts val="0"/>
              </a:spcBef>
              <a:spcAft>
                <a:spcPts val="0"/>
              </a:spcAft>
              <a:buNone/>
              <a:defRPr sz="1800" b="0" i="0" u="none" strike="noStrike" cap="none">
                <a:solidFill>
                  <a:schemeClr val="dk1"/>
                </a:solidFill>
                <a:latin typeface="Calibri"/>
                <a:ea typeface="Calibri"/>
                <a:cs typeface="Calibri"/>
                <a:sym typeface="Calibri"/>
              </a:defRPr>
            </a:lvl2pPr>
            <a:lvl3pPr marL="0" marR="0" lvl="2" indent="0" algn="l" rtl="0">
              <a:spcBef>
                <a:spcPts val="0"/>
              </a:spcBef>
              <a:spcAft>
                <a:spcPts val="0"/>
              </a:spcAft>
              <a:buNone/>
              <a:defRPr sz="1800" b="0" i="0" u="none" strike="noStrike" cap="none">
                <a:solidFill>
                  <a:schemeClr val="dk1"/>
                </a:solidFill>
                <a:latin typeface="Calibri"/>
                <a:ea typeface="Calibri"/>
                <a:cs typeface="Calibri"/>
                <a:sym typeface="Calibri"/>
              </a:defRPr>
            </a:lvl3pPr>
            <a:lvl4pPr marL="0" marR="0" lvl="3" indent="0" algn="l" rtl="0">
              <a:spcBef>
                <a:spcPts val="0"/>
              </a:spcBef>
              <a:spcAft>
                <a:spcPts val="0"/>
              </a:spcAft>
              <a:buNone/>
              <a:defRPr sz="1800" b="0" i="0" u="none" strike="noStrike" cap="none">
                <a:solidFill>
                  <a:schemeClr val="dk1"/>
                </a:solidFill>
                <a:latin typeface="Calibri"/>
                <a:ea typeface="Calibri"/>
                <a:cs typeface="Calibri"/>
                <a:sym typeface="Calibri"/>
              </a:defRPr>
            </a:lvl4pPr>
            <a:lvl5pPr marL="0" marR="0" lvl="4" indent="0" algn="l" rtl="0">
              <a:spcBef>
                <a:spcPts val="0"/>
              </a:spcBef>
              <a:spcAft>
                <a:spcPts val="0"/>
              </a:spcAft>
              <a:buNone/>
              <a:defRPr sz="1800" b="0" i="0" u="none" strike="noStrike" cap="none">
                <a:solidFill>
                  <a:schemeClr val="dk1"/>
                </a:solidFill>
                <a:latin typeface="Calibri"/>
                <a:ea typeface="Calibri"/>
                <a:cs typeface="Calibri"/>
                <a:sym typeface="Calibri"/>
              </a:defRPr>
            </a:lvl5pPr>
            <a:lvl6pPr marL="0" marR="0" lvl="5" indent="0" algn="l" rtl="0">
              <a:spcBef>
                <a:spcPts val="0"/>
              </a:spcBef>
              <a:spcAft>
                <a:spcPts val="0"/>
              </a:spcAft>
              <a:buNone/>
              <a:defRPr sz="1800" b="0" i="0" u="none" strike="noStrike" cap="none">
                <a:solidFill>
                  <a:schemeClr val="dk1"/>
                </a:solidFill>
                <a:latin typeface="Calibri"/>
                <a:ea typeface="Calibri"/>
                <a:cs typeface="Calibri"/>
                <a:sym typeface="Calibri"/>
              </a:defRPr>
            </a:lvl6pPr>
            <a:lvl7pPr marL="0" marR="0" lvl="6" indent="0" algn="l" rtl="0">
              <a:spcBef>
                <a:spcPts val="0"/>
              </a:spcBef>
              <a:spcAft>
                <a:spcPts val="0"/>
              </a:spcAft>
              <a:buNone/>
              <a:defRPr sz="1800" b="0" i="0" u="none" strike="noStrike" cap="none">
                <a:solidFill>
                  <a:schemeClr val="dk1"/>
                </a:solidFill>
                <a:latin typeface="Calibri"/>
                <a:ea typeface="Calibri"/>
                <a:cs typeface="Calibri"/>
                <a:sym typeface="Calibri"/>
              </a:defRPr>
            </a:lvl7pPr>
            <a:lvl8pPr marL="0" marR="0" lvl="7" indent="0" algn="l" rtl="0">
              <a:spcBef>
                <a:spcPts val="0"/>
              </a:spcBef>
              <a:spcAft>
                <a:spcPts val="0"/>
              </a:spcAft>
              <a:buNone/>
              <a:defRPr sz="1800" b="0" i="0" u="none" strike="noStrike" cap="none">
                <a:solidFill>
                  <a:schemeClr val="dk1"/>
                </a:solidFill>
                <a:latin typeface="Calibri"/>
                <a:ea typeface="Calibri"/>
                <a:cs typeface="Calibri"/>
                <a:sym typeface="Calibri"/>
              </a:defRPr>
            </a:lvl8pPr>
            <a:lvl9pPr marL="0" marR="0" lvl="8" indent="0" algn="l" rtl="0">
              <a:spcBef>
                <a:spcPts val="0"/>
              </a:spcBef>
              <a:spcAft>
                <a:spcPts val="0"/>
              </a:spcAft>
              <a:buNone/>
              <a:defRPr sz="1800" b="0" i="0" u="none" strike="noStrike" cap="none">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jpg"/><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1"/>
          <p:cNvSpPr txBox="1">
            <a:spLocks noGrp="1"/>
          </p:cNvSpPr>
          <p:nvPr>
            <p:ph type="dt" idx="10"/>
          </p:nvPr>
        </p:nvSpPr>
        <p:spPr>
          <a:xfrm>
            <a:off x="457200" y="6356350"/>
            <a:ext cx="2133600" cy="365125"/>
          </a:xfrm>
          <a:prstGeom prst="rect">
            <a:avLst/>
          </a:prstGeom>
          <a:noFill/>
          <a:ln>
            <a:noFill/>
          </a:ln>
        </p:spPr>
        <p:txBody>
          <a:bodyPr spcFirstLastPara="1" wrap="square" lIns="91425" tIns="91425" rIns="91425" bIns="91425"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pic>
        <p:nvPicPr>
          <p:cNvPr id="11" name="Google Shape;11;p1"/>
          <p:cNvPicPr preferRelativeResize="0"/>
          <p:nvPr/>
        </p:nvPicPr>
        <p:blipFill rotWithShape="1">
          <a:blip r:embed="rId11">
            <a:alphaModFix/>
          </a:blip>
          <a:srcRect/>
          <a:stretch/>
        </p:blipFill>
        <p:spPr>
          <a:xfrm>
            <a:off x="0" y="-18288"/>
            <a:ext cx="9144000" cy="6876288"/>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hyperlink" Target="https://www.youtube.com/watch?v=EMb-COzNX_I" TargetMode="Externa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hyperlink" Target="https://issuu.com/biztimesmedia/docs/stuffsc_2020_digitaledition/8" TargetMode="Externa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hyperlink" Target="https://www.lakegenevanews.net/news/local/badger-student-graduates-college-high-school/article_f4489c8d-7120-5d5b-9148-4e15f6fadc35.html" TargetMode="External"/><Relationship Id="rId4" Type="http://schemas.openxmlformats.org/officeDocument/2006/relationships/hyperlink" Target="https://dpi.wi.gov/cte/success-stories/double-double-graduate" TargetMode="External"/></Relationships>
</file>

<file path=ppt/slides/_rels/slide17.xml.rels><?xml version="1.0" encoding="UTF-8" standalone="yes"?>
<Relationships xmlns="http://schemas.openxmlformats.org/package/2006/relationships"><Relationship Id="rId8" Type="http://schemas.openxmlformats.org/officeDocument/2006/relationships/hyperlink" Target="https://www.gtc.edu/sites/default/files/files/documents/1610663969/19-20%20HS%20Annual%20Report.pdf" TargetMode="External"/><Relationship Id="rId3" Type="http://schemas.openxmlformats.org/officeDocument/2006/relationships/hyperlink" Target="https://drive.google.com/file/d/1PnqkqCoN88rmoBcyA4z8UTpC0YfzKbh4/view?usp=sharing" TargetMode="External"/><Relationship Id="rId7" Type="http://schemas.openxmlformats.org/officeDocument/2006/relationships/hyperlink" Target="https://docs.google.com/presentation/d/1eZAV5IEvu0x1hT_W6Ifojy29ZAeZ89P17BF1l4YvihM/edit?usp=sharing" TargetMode="External"/><Relationship Id="rId12" Type="http://schemas.openxmlformats.org/officeDocument/2006/relationships/hyperlink" Target="mailto:spacielj@gtc.edu" TargetMode="External"/><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hyperlink" Target="https://drive.google.com/drive/folders/1g5m_NpFcV7WBa5_uAWnpL09k06IRZyJg?usp=sharing" TargetMode="External"/><Relationship Id="rId11" Type="http://schemas.openxmlformats.org/officeDocument/2006/relationships/hyperlink" Target="mailto:koukarir@gtc.edu" TargetMode="External"/><Relationship Id="rId5" Type="http://schemas.openxmlformats.org/officeDocument/2006/relationships/hyperlink" Target="https://drive.google.com/drive/folders/1bJ8SVPCxPFaB0l5VcteS7UwvbZ5-v9aV?usp=sharing" TargetMode="External"/><Relationship Id="rId10" Type="http://schemas.openxmlformats.org/officeDocument/2006/relationships/hyperlink" Target="mailto:grafk@gtc.edu" TargetMode="External"/><Relationship Id="rId4" Type="http://schemas.openxmlformats.org/officeDocument/2006/relationships/hyperlink" Target="https://drive.google.com/drive/folders/1BdBSi4xO5M0sVIzW0Lz5IA6-b19Eq8SA?usp=sharing" TargetMode="External"/><Relationship Id="rId9" Type="http://schemas.openxmlformats.org/officeDocument/2006/relationships/hyperlink" Target="http://gtc.edu/earn-credit"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11"/>
          <p:cNvSpPr txBox="1"/>
          <p:nvPr/>
        </p:nvSpPr>
        <p:spPr>
          <a:xfrm>
            <a:off x="840125" y="3523200"/>
            <a:ext cx="7905600" cy="25116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2300" i="1">
                <a:latin typeface="Times New Roman"/>
                <a:ea typeface="Times New Roman"/>
                <a:cs typeface="Times New Roman"/>
                <a:sym typeface="Times New Roman"/>
              </a:rPr>
              <a:t>Gateway Technical College</a:t>
            </a:r>
            <a:endParaRPr sz="23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300" b="1">
                <a:solidFill>
                  <a:schemeClr val="dk1"/>
                </a:solidFill>
                <a:latin typeface="Times New Roman"/>
                <a:ea typeface="Times New Roman"/>
                <a:cs typeface="Times New Roman"/>
                <a:sym typeface="Times New Roman"/>
              </a:rPr>
              <a:t>Katie Graf</a:t>
            </a:r>
            <a:r>
              <a:rPr lang="en-US" sz="2300">
                <a:solidFill>
                  <a:schemeClr val="dk1"/>
                </a:solidFill>
                <a:latin typeface="Times New Roman"/>
                <a:ea typeface="Times New Roman"/>
                <a:cs typeface="Times New Roman"/>
                <a:sym typeface="Times New Roman"/>
              </a:rPr>
              <a:t>, Director of High School Partnerships</a:t>
            </a:r>
            <a:endParaRPr sz="23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300" b="1">
                <a:solidFill>
                  <a:schemeClr val="dk1"/>
                </a:solidFill>
                <a:latin typeface="Times New Roman"/>
                <a:ea typeface="Times New Roman"/>
                <a:cs typeface="Times New Roman"/>
                <a:sym typeface="Times New Roman"/>
              </a:rPr>
              <a:t>Ray Koukari</a:t>
            </a:r>
            <a:r>
              <a:rPr lang="en-US" sz="2300">
                <a:solidFill>
                  <a:schemeClr val="dk1"/>
                </a:solidFill>
                <a:latin typeface="Times New Roman"/>
                <a:ea typeface="Times New Roman"/>
                <a:cs typeface="Times New Roman"/>
                <a:sym typeface="Times New Roman"/>
              </a:rPr>
              <a:t>, Dean of Manufacturing, Engineering &amp; IT</a:t>
            </a:r>
            <a:endParaRPr sz="2300" i="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300" b="1">
                <a:solidFill>
                  <a:schemeClr val="dk1"/>
                </a:solidFill>
                <a:latin typeface="Times New Roman"/>
                <a:ea typeface="Times New Roman"/>
                <a:cs typeface="Times New Roman"/>
                <a:sym typeface="Times New Roman"/>
              </a:rPr>
              <a:t>Jaime Spaciel</a:t>
            </a:r>
            <a:r>
              <a:rPr lang="en-US" sz="2300">
                <a:solidFill>
                  <a:schemeClr val="dk1"/>
                </a:solidFill>
                <a:latin typeface="Times New Roman"/>
                <a:ea typeface="Times New Roman"/>
                <a:cs typeface="Times New Roman"/>
                <a:sym typeface="Times New Roman"/>
              </a:rPr>
              <a:t>, Director of Career Pathways &amp; Program Effectiveness</a:t>
            </a:r>
            <a:endParaRPr sz="23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3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300">
                <a:solidFill>
                  <a:schemeClr val="dk1"/>
                </a:solidFill>
                <a:latin typeface="Times New Roman"/>
                <a:ea typeface="Times New Roman"/>
                <a:cs typeface="Times New Roman"/>
                <a:sym typeface="Times New Roman"/>
              </a:rPr>
              <a:t>August 19th, 2021 11am CDT</a:t>
            </a:r>
            <a:endParaRPr sz="23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300">
              <a:solidFill>
                <a:schemeClr val="dk1"/>
              </a:solidFill>
              <a:latin typeface="Times New Roman"/>
              <a:ea typeface="Times New Roman"/>
              <a:cs typeface="Times New Roman"/>
              <a:sym typeface="Times New Roman"/>
            </a:endParaRPr>
          </a:p>
        </p:txBody>
      </p:sp>
      <p:sp>
        <p:nvSpPr>
          <p:cNvPr id="69" name="Google Shape;69;p11"/>
          <p:cNvSpPr txBox="1"/>
          <p:nvPr/>
        </p:nvSpPr>
        <p:spPr>
          <a:xfrm>
            <a:off x="314000" y="1601450"/>
            <a:ext cx="8431800" cy="1766100"/>
          </a:xfrm>
          <a:prstGeom prst="rect">
            <a:avLst/>
          </a:prstGeom>
          <a:noFill/>
          <a:ln>
            <a:noFill/>
          </a:ln>
        </p:spPr>
        <p:txBody>
          <a:bodyPr spcFirstLastPara="1" wrap="square" lIns="91425" tIns="45700" rIns="91425" bIns="45700" anchor="t" anchorCtr="0">
            <a:noAutofit/>
          </a:bodyPr>
          <a:lstStyle/>
          <a:p>
            <a:pPr marL="457200" lvl="0" indent="0" algn="l" rtl="0">
              <a:lnSpc>
                <a:spcPct val="125000"/>
              </a:lnSpc>
              <a:spcBef>
                <a:spcPts val="0"/>
              </a:spcBef>
              <a:spcAft>
                <a:spcPts val="1600"/>
              </a:spcAft>
              <a:buNone/>
            </a:pPr>
            <a:r>
              <a:rPr lang="en-US" sz="3200" b="1">
                <a:latin typeface="Times New Roman"/>
                <a:ea typeface="Times New Roman"/>
                <a:cs typeface="Times New Roman"/>
                <a:sym typeface="Times New Roman"/>
              </a:rPr>
              <a:t>Beyond Dual Credit Courses: Creating High School Academies that Offer Stackable Credentials</a:t>
            </a:r>
            <a:endParaRPr sz="4000" b="1">
              <a:solidFill>
                <a:srgbClr val="000000"/>
              </a:solidFill>
              <a:latin typeface="Times New Roman"/>
              <a:ea typeface="Times New Roman"/>
              <a:cs typeface="Times New Roman"/>
              <a:sym typeface="Times New Roman"/>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46"/>
        <p:cNvGrpSpPr/>
        <p:nvPr/>
      </p:nvGrpSpPr>
      <p:grpSpPr>
        <a:xfrm>
          <a:off x="0" y="0"/>
          <a:ext cx="0" cy="0"/>
          <a:chOff x="0" y="0"/>
          <a:chExt cx="0" cy="0"/>
        </a:xfrm>
      </p:grpSpPr>
      <p:sp>
        <p:nvSpPr>
          <p:cNvPr id="147" name="Google Shape;147;p20"/>
          <p:cNvSpPr txBox="1">
            <a:spLocks noGrp="1"/>
          </p:cNvSpPr>
          <p:nvPr>
            <p:ph type="title"/>
          </p:nvPr>
        </p:nvSpPr>
        <p:spPr>
          <a:xfrm>
            <a:off x="457200" y="383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b="1">
                <a:latin typeface="Times New Roman"/>
                <a:ea typeface="Times New Roman"/>
                <a:cs typeface="Times New Roman"/>
                <a:sym typeface="Times New Roman"/>
              </a:rPr>
              <a:t>Gateway Supporting High Schools through Dual Credit</a:t>
            </a:r>
            <a:endParaRPr sz="4000"/>
          </a:p>
          <a:p>
            <a:pPr marL="0" lvl="0" indent="0" algn="ctr" rtl="0">
              <a:spcBef>
                <a:spcPts val="0"/>
              </a:spcBef>
              <a:spcAft>
                <a:spcPts val="0"/>
              </a:spcAft>
              <a:buClr>
                <a:schemeClr val="dk1"/>
              </a:buClr>
              <a:buSzPts val="1800"/>
              <a:buFont typeface="Arial"/>
              <a:buNone/>
            </a:pPr>
            <a:endParaRPr sz="32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148" name="Google Shape;148;p20"/>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49" name="Google Shape;149;p20"/>
          <p:cNvSpPr txBox="1"/>
          <p:nvPr/>
        </p:nvSpPr>
        <p:spPr>
          <a:xfrm>
            <a:off x="171300" y="1666300"/>
            <a:ext cx="8002800" cy="4726200"/>
          </a:xfrm>
          <a:prstGeom prst="rect">
            <a:avLst/>
          </a:prstGeom>
          <a:noFill/>
          <a:ln>
            <a:noFill/>
          </a:ln>
        </p:spPr>
        <p:txBody>
          <a:bodyPr spcFirstLastPara="1" wrap="square" lIns="91425" tIns="91425" rIns="91425" bIns="91425" anchor="t" anchorCtr="0">
            <a:noAutofit/>
          </a:bodyPr>
          <a:lstStyle/>
          <a:p>
            <a:pPr marL="457200" lvl="0" indent="0" algn="l" rtl="0">
              <a:lnSpc>
                <a:spcPct val="115000"/>
              </a:lnSpc>
              <a:spcBef>
                <a:spcPts val="0"/>
              </a:spcBef>
              <a:spcAft>
                <a:spcPts val="0"/>
              </a:spcAft>
              <a:buNone/>
            </a:pPr>
            <a:r>
              <a:rPr lang="en-US" sz="2600" i="1">
                <a:solidFill>
                  <a:schemeClr val="dk1"/>
                </a:solidFill>
                <a:latin typeface="Times New Roman"/>
                <a:ea typeface="Times New Roman"/>
                <a:cs typeface="Times New Roman"/>
                <a:sym typeface="Times New Roman"/>
              </a:rPr>
              <a:t>Gateway’s Dual Credit Opportunities:</a:t>
            </a:r>
            <a:endParaRPr sz="2600" i="1">
              <a:solidFill>
                <a:schemeClr val="dk1"/>
              </a:solidFill>
              <a:latin typeface="Times New Roman"/>
              <a:ea typeface="Times New Roman"/>
              <a:cs typeface="Times New Roman"/>
              <a:sym typeface="Times New Roman"/>
            </a:endParaRPr>
          </a:p>
          <a:p>
            <a:pPr marL="576072" lvl="0" indent="-451612" algn="l" rtl="0">
              <a:lnSpc>
                <a:spcPct val="115000"/>
              </a:lnSpc>
              <a:spcBef>
                <a:spcPts val="0"/>
              </a:spcBef>
              <a:spcAft>
                <a:spcPts val="0"/>
              </a:spcAft>
              <a:buClr>
                <a:schemeClr val="dk1"/>
              </a:buClr>
              <a:buSzPts val="2400"/>
              <a:buFont typeface="Times New Roman"/>
              <a:buAutoNum type="arabicPeriod"/>
            </a:pPr>
            <a:r>
              <a:rPr lang="en-US" sz="2400">
                <a:solidFill>
                  <a:schemeClr val="dk1"/>
                </a:solidFill>
                <a:latin typeface="Times New Roman"/>
                <a:ea typeface="Times New Roman"/>
                <a:cs typeface="Times New Roman"/>
                <a:sym typeface="Times New Roman"/>
              </a:rPr>
              <a:t>Transcripted Credit </a:t>
            </a:r>
            <a:endParaRPr sz="2400">
              <a:solidFill>
                <a:schemeClr val="dk1"/>
              </a:solidFill>
              <a:latin typeface="Times New Roman"/>
              <a:ea typeface="Times New Roman"/>
              <a:cs typeface="Times New Roman"/>
              <a:sym typeface="Times New Roman"/>
            </a:endParaRPr>
          </a:p>
          <a:p>
            <a:pPr marL="914400" lvl="1" indent="-381000" algn="l" rtl="0">
              <a:lnSpc>
                <a:spcPct val="115000"/>
              </a:lnSpc>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Career Pathway Grants</a:t>
            </a:r>
            <a:endParaRPr sz="2400">
              <a:solidFill>
                <a:schemeClr val="dk1"/>
              </a:solidFill>
              <a:latin typeface="Times New Roman"/>
              <a:ea typeface="Times New Roman"/>
              <a:cs typeface="Times New Roman"/>
              <a:sym typeface="Times New Roman"/>
            </a:endParaRPr>
          </a:p>
          <a:p>
            <a:pPr marL="576072" lvl="0" indent="-451612" algn="l" rtl="0">
              <a:lnSpc>
                <a:spcPct val="115000"/>
              </a:lnSpc>
              <a:spcBef>
                <a:spcPts val="0"/>
              </a:spcBef>
              <a:spcAft>
                <a:spcPts val="0"/>
              </a:spcAft>
              <a:buClr>
                <a:schemeClr val="dk1"/>
              </a:buClr>
              <a:buSzPts val="2400"/>
              <a:buFont typeface="Times New Roman"/>
              <a:buAutoNum type="arabicPeriod"/>
            </a:pPr>
            <a:r>
              <a:rPr lang="en-US" sz="2400">
                <a:solidFill>
                  <a:schemeClr val="dk1"/>
                </a:solidFill>
                <a:latin typeface="Times New Roman"/>
                <a:ea typeface="Times New Roman"/>
                <a:cs typeface="Times New Roman"/>
                <a:sym typeface="Times New Roman"/>
              </a:rPr>
              <a:t>Advanced Standing</a:t>
            </a:r>
            <a:endParaRPr sz="2400">
              <a:solidFill>
                <a:schemeClr val="dk1"/>
              </a:solidFill>
              <a:latin typeface="Times New Roman"/>
              <a:ea typeface="Times New Roman"/>
              <a:cs typeface="Times New Roman"/>
              <a:sym typeface="Times New Roman"/>
            </a:endParaRPr>
          </a:p>
          <a:p>
            <a:pPr marL="576072" lvl="0" indent="-451612" algn="l" rtl="0">
              <a:lnSpc>
                <a:spcPct val="115000"/>
              </a:lnSpc>
              <a:spcBef>
                <a:spcPts val="0"/>
              </a:spcBef>
              <a:spcAft>
                <a:spcPts val="0"/>
              </a:spcAft>
              <a:buClr>
                <a:schemeClr val="dk1"/>
              </a:buClr>
              <a:buSzPts val="2400"/>
              <a:buFont typeface="Times New Roman"/>
              <a:buAutoNum type="arabicPeriod"/>
            </a:pPr>
            <a:r>
              <a:rPr lang="en-US" sz="2400">
                <a:solidFill>
                  <a:schemeClr val="dk1"/>
                </a:solidFill>
                <a:latin typeface="Times New Roman"/>
                <a:ea typeface="Times New Roman"/>
                <a:cs typeface="Times New Roman"/>
                <a:sym typeface="Times New Roman"/>
              </a:rPr>
              <a:t>Start College Now </a:t>
            </a:r>
            <a:endParaRPr sz="2400">
              <a:solidFill>
                <a:schemeClr val="dk1"/>
              </a:solidFill>
              <a:latin typeface="Times New Roman"/>
              <a:ea typeface="Times New Roman"/>
              <a:cs typeface="Times New Roman"/>
              <a:sym typeface="Times New Roman"/>
            </a:endParaRPr>
          </a:p>
          <a:p>
            <a:pPr marL="576072" lvl="0" indent="-451612" algn="l" rtl="0">
              <a:lnSpc>
                <a:spcPct val="115000"/>
              </a:lnSpc>
              <a:spcBef>
                <a:spcPts val="0"/>
              </a:spcBef>
              <a:spcAft>
                <a:spcPts val="0"/>
              </a:spcAft>
              <a:buClr>
                <a:schemeClr val="dk1"/>
              </a:buClr>
              <a:buSzPts val="2400"/>
              <a:buFont typeface="Times New Roman"/>
              <a:buAutoNum type="arabicPeriod"/>
            </a:pPr>
            <a:r>
              <a:rPr lang="en-US" sz="2400">
                <a:solidFill>
                  <a:schemeClr val="dk1"/>
                </a:solidFill>
                <a:latin typeface="Times New Roman"/>
                <a:ea typeface="Times New Roman"/>
                <a:cs typeface="Times New Roman"/>
                <a:sym typeface="Times New Roman"/>
              </a:rPr>
              <a:t>Contract For Service (38.14)</a:t>
            </a:r>
            <a:endParaRPr sz="2400">
              <a:solidFill>
                <a:schemeClr val="dk1"/>
              </a:solidFill>
              <a:latin typeface="Times New Roman"/>
              <a:ea typeface="Times New Roman"/>
              <a:cs typeface="Times New Roman"/>
              <a:sym typeface="Times New Roman"/>
            </a:endParaRPr>
          </a:p>
          <a:p>
            <a:pPr marL="576072" lvl="0" indent="-451612" algn="l" rtl="0">
              <a:lnSpc>
                <a:spcPct val="115000"/>
              </a:lnSpc>
              <a:spcBef>
                <a:spcPts val="0"/>
              </a:spcBef>
              <a:spcAft>
                <a:spcPts val="0"/>
              </a:spcAft>
              <a:buClr>
                <a:schemeClr val="dk1"/>
              </a:buClr>
              <a:buSzPts val="2400"/>
              <a:buFont typeface="Times New Roman"/>
              <a:buAutoNum type="arabicPeriod"/>
            </a:pPr>
            <a:r>
              <a:rPr lang="en-US" sz="2400" b="1">
                <a:solidFill>
                  <a:schemeClr val="dk1"/>
                </a:solidFill>
                <a:latin typeface="Times New Roman"/>
                <a:ea typeface="Times New Roman"/>
                <a:cs typeface="Times New Roman"/>
                <a:sym typeface="Times New Roman"/>
              </a:rPr>
              <a:t>High School Academies </a:t>
            </a:r>
            <a:endParaRPr sz="2400" b="1">
              <a:solidFill>
                <a:schemeClr val="dk1"/>
              </a:solidFill>
              <a:latin typeface="Times New Roman"/>
              <a:ea typeface="Times New Roman"/>
              <a:cs typeface="Times New Roman"/>
              <a:sym typeface="Times New Roman"/>
            </a:endParaRPr>
          </a:p>
          <a:p>
            <a:pPr marL="576072" lvl="0" indent="-451612" algn="l" rtl="0">
              <a:lnSpc>
                <a:spcPct val="115000"/>
              </a:lnSpc>
              <a:spcBef>
                <a:spcPts val="0"/>
              </a:spcBef>
              <a:spcAft>
                <a:spcPts val="0"/>
              </a:spcAft>
              <a:buClr>
                <a:schemeClr val="dk1"/>
              </a:buClr>
              <a:buSzPts val="2400"/>
              <a:buFont typeface="Times New Roman"/>
              <a:buAutoNum type="arabicPeriod"/>
            </a:pPr>
            <a:r>
              <a:rPr lang="en-US" sz="2400">
                <a:solidFill>
                  <a:schemeClr val="dk1"/>
                </a:solidFill>
                <a:latin typeface="Times New Roman"/>
                <a:ea typeface="Times New Roman"/>
                <a:cs typeface="Times New Roman"/>
                <a:sym typeface="Times New Roman"/>
              </a:rPr>
              <a:t>Youth Apprenticeship</a:t>
            </a:r>
            <a:endParaRPr sz="2400">
              <a:solidFill>
                <a:schemeClr val="dk1"/>
              </a:solidFill>
              <a:latin typeface="Times New Roman"/>
              <a:ea typeface="Times New Roman"/>
              <a:cs typeface="Times New Roman"/>
              <a:sym typeface="Times New Roman"/>
            </a:endParaRPr>
          </a:p>
          <a:p>
            <a:pPr marL="576072" lvl="0" indent="-451612" algn="l" rtl="0">
              <a:lnSpc>
                <a:spcPct val="115000"/>
              </a:lnSpc>
              <a:spcBef>
                <a:spcPts val="0"/>
              </a:spcBef>
              <a:spcAft>
                <a:spcPts val="0"/>
              </a:spcAft>
              <a:buClr>
                <a:schemeClr val="dk1"/>
              </a:buClr>
              <a:buSzPts val="2400"/>
              <a:buFont typeface="Times New Roman"/>
              <a:buAutoNum type="arabicPeriod"/>
            </a:pPr>
            <a:r>
              <a:rPr lang="en-US" sz="2400">
                <a:solidFill>
                  <a:schemeClr val="dk1"/>
                </a:solidFill>
                <a:latin typeface="Times New Roman"/>
                <a:ea typeface="Times New Roman"/>
                <a:cs typeface="Times New Roman"/>
                <a:sym typeface="Times New Roman"/>
              </a:rPr>
              <a:t>VANguard (Distance Learning)</a:t>
            </a:r>
            <a:endParaRPr sz="1600">
              <a:solidFill>
                <a:schemeClr val="dk1"/>
              </a:solidFill>
              <a:latin typeface="Times New Roman"/>
              <a:ea typeface="Times New Roman"/>
              <a:cs typeface="Times New Roman"/>
              <a:sym typeface="Times New Roman"/>
            </a:endParaRPr>
          </a:p>
          <a:p>
            <a:pPr marL="457200" lvl="0" indent="0" algn="l" rtl="0">
              <a:lnSpc>
                <a:spcPct val="115000"/>
              </a:lnSpc>
              <a:spcBef>
                <a:spcPts val="0"/>
              </a:spcBef>
              <a:spcAft>
                <a:spcPts val="0"/>
              </a:spcAft>
              <a:buNone/>
            </a:pPr>
            <a:endParaRPr sz="2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a:p>
        </p:txBody>
      </p:sp>
      <p:pic>
        <p:nvPicPr>
          <p:cNvPr id="150" name="Google Shape;150;p20"/>
          <p:cNvPicPr preferRelativeResize="0"/>
          <p:nvPr/>
        </p:nvPicPr>
        <p:blipFill rotWithShape="1">
          <a:blip r:embed="rId3">
            <a:alphaModFix/>
          </a:blip>
          <a:srcRect/>
          <a:stretch/>
        </p:blipFill>
        <p:spPr>
          <a:xfrm>
            <a:off x="6164200" y="4458675"/>
            <a:ext cx="2687700" cy="20127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21"/>
          <p:cNvSpPr txBox="1">
            <a:spLocks noGrp="1"/>
          </p:cNvSpPr>
          <p:nvPr>
            <p:ph type="title"/>
          </p:nvPr>
        </p:nvSpPr>
        <p:spPr>
          <a:xfrm>
            <a:off x="457200" y="383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b="1">
                <a:latin typeface="Times New Roman"/>
                <a:ea typeface="Times New Roman"/>
                <a:cs typeface="Times New Roman"/>
                <a:sym typeface="Times New Roman"/>
              </a:rPr>
              <a:t>High School Academies</a:t>
            </a:r>
            <a:endParaRPr sz="40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157" name="Google Shape;157;p21"/>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640"/>
              </a:spcBef>
              <a:spcAft>
                <a:spcPts val="0"/>
              </a:spcAft>
              <a:buNone/>
            </a:pPr>
            <a:endParaRPr/>
          </a:p>
          <a:p>
            <a:pPr marL="0" lvl="0" indent="0" algn="l" rtl="0">
              <a:spcBef>
                <a:spcPts val="640"/>
              </a:spcBef>
              <a:spcAft>
                <a:spcPts val="0"/>
              </a:spcAft>
              <a:buNone/>
            </a:pPr>
            <a:endParaRPr/>
          </a:p>
        </p:txBody>
      </p:sp>
      <p:sp>
        <p:nvSpPr>
          <p:cNvPr id="158" name="Google Shape;158;p21"/>
          <p:cNvSpPr txBox="1"/>
          <p:nvPr/>
        </p:nvSpPr>
        <p:spPr>
          <a:xfrm>
            <a:off x="353075" y="1136575"/>
            <a:ext cx="8465400" cy="4726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Clr>
                <a:schemeClr val="dk1"/>
              </a:buClr>
              <a:buSzPts val="1100"/>
              <a:buFont typeface="Arial"/>
              <a:buNone/>
            </a:pPr>
            <a:r>
              <a:rPr lang="en-US" sz="2600">
                <a:solidFill>
                  <a:schemeClr val="dk1"/>
                </a:solidFill>
                <a:latin typeface="Times New Roman"/>
                <a:ea typeface="Times New Roman"/>
                <a:cs typeface="Times New Roman"/>
                <a:sym typeface="Times New Roman"/>
              </a:rPr>
              <a:t>High school students are dually enrolled in courses that lead to certifications and stackable credentials with the opportunity to graduate from Gateway Technical College before graduating from high school. Available programs in 2021-2022:</a:t>
            </a:r>
            <a:endParaRPr sz="2600">
              <a:solidFill>
                <a:schemeClr val="dk1"/>
              </a:solidFill>
              <a:latin typeface="Times New Roman"/>
              <a:ea typeface="Times New Roman"/>
              <a:cs typeface="Times New Roman"/>
              <a:sym typeface="Times New Roman"/>
            </a:endParaRPr>
          </a:p>
          <a:p>
            <a:pPr marL="457200" lvl="0" indent="-353060" algn="l" rtl="0">
              <a:lnSpc>
                <a:spcPct val="90000"/>
              </a:lnSpc>
              <a:spcBef>
                <a:spcPts val="0"/>
              </a:spcBef>
              <a:spcAft>
                <a:spcPts val="0"/>
              </a:spcAft>
              <a:buClr>
                <a:schemeClr val="dk1"/>
              </a:buClr>
              <a:buSzPts val="1960"/>
              <a:buFont typeface="Times New Roman"/>
              <a:buChar char="•"/>
            </a:pPr>
            <a:r>
              <a:rPr lang="en-US" sz="2600">
                <a:solidFill>
                  <a:schemeClr val="dk1"/>
                </a:solidFill>
                <a:latin typeface="Times New Roman"/>
                <a:ea typeface="Times New Roman"/>
                <a:cs typeface="Times New Roman"/>
                <a:sym typeface="Times New Roman"/>
              </a:rPr>
              <a:t>CNC</a:t>
            </a:r>
            <a:endParaRPr sz="2600">
              <a:solidFill>
                <a:schemeClr val="dk1"/>
              </a:solidFill>
              <a:latin typeface="Times New Roman"/>
              <a:ea typeface="Times New Roman"/>
              <a:cs typeface="Times New Roman"/>
              <a:sym typeface="Times New Roman"/>
            </a:endParaRPr>
          </a:p>
          <a:p>
            <a:pPr marL="457200" lvl="0" indent="-393700" algn="l" rtl="0">
              <a:lnSpc>
                <a:spcPct val="90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Criminal Justice</a:t>
            </a:r>
            <a:endParaRPr sz="2600">
              <a:solidFill>
                <a:schemeClr val="dk1"/>
              </a:solidFill>
              <a:latin typeface="Times New Roman"/>
              <a:ea typeface="Times New Roman"/>
              <a:cs typeface="Times New Roman"/>
              <a:sym typeface="Times New Roman"/>
            </a:endParaRPr>
          </a:p>
          <a:p>
            <a:pPr marL="457200" lvl="0" indent="-393700" algn="l" rtl="0">
              <a:lnSpc>
                <a:spcPct val="90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General Studies</a:t>
            </a:r>
            <a:endParaRPr sz="2600">
              <a:solidFill>
                <a:schemeClr val="dk1"/>
              </a:solidFill>
              <a:latin typeface="Times New Roman"/>
              <a:ea typeface="Times New Roman"/>
              <a:cs typeface="Times New Roman"/>
              <a:sym typeface="Times New Roman"/>
            </a:endParaRPr>
          </a:p>
          <a:p>
            <a:pPr marL="457200" lvl="0" indent="-393700" algn="l" rtl="0">
              <a:lnSpc>
                <a:spcPct val="90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IT-Data Analytics</a:t>
            </a:r>
            <a:endParaRPr sz="2600">
              <a:solidFill>
                <a:schemeClr val="dk1"/>
              </a:solidFill>
              <a:latin typeface="Times New Roman"/>
              <a:ea typeface="Times New Roman"/>
              <a:cs typeface="Times New Roman"/>
              <a:sym typeface="Times New Roman"/>
            </a:endParaRPr>
          </a:p>
          <a:p>
            <a:pPr marL="457200" lvl="0" indent="-393700" algn="l" rtl="0">
              <a:lnSpc>
                <a:spcPct val="90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Nursing</a:t>
            </a:r>
            <a:endParaRPr sz="2600">
              <a:solidFill>
                <a:schemeClr val="dk1"/>
              </a:solidFill>
              <a:latin typeface="Times New Roman"/>
              <a:ea typeface="Times New Roman"/>
              <a:cs typeface="Times New Roman"/>
              <a:sym typeface="Times New Roman"/>
            </a:endParaRPr>
          </a:p>
          <a:p>
            <a:pPr marL="457200" lvl="0" indent="-393700" algn="l" rtl="0">
              <a:lnSpc>
                <a:spcPct val="90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SMART Manufacturing</a:t>
            </a:r>
            <a:endParaRPr sz="2600">
              <a:solidFill>
                <a:schemeClr val="dk1"/>
              </a:solidFill>
              <a:latin typeface="Times New Roman"/>
              <a:ea typeface="Times New Roman"/>
              <a:cs typeface="Times New Roman"/>
              <a:sym typeface="Times New Roman"/>
            </a:endParaRPr>
          </a:p>
          <a:p>
            <a:pPr marL="457200" lvl="0" indent="-393700" algn="l" rtl="0">
              <a:lnSpc>
                <a:spcPct val="90000"/>
              </a:lnSpc>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Welding </a:t>
            </a:r>
            <a:endParaRPr sz="2600">
              <a:solidFill>
                <a:schemeClr val="dk1"/>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2600">
              <a:solidFill>
                <a:schemeClr val="dk1"/>
              </a:solidFill>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r>
              <a:rPr lang="en-US" sz="2300" u="sng">
                <a:solidFill>
                  <a:schemeClr val="hlink"/>
                </a:solidFill>
                <a:highlight>
                  <a:srgbClr val="F9F9F9"/>
                </a:highlight>
                <a:latin typeface="Times New Roman"/>
                <a:ea typeface="Times New Roman"/>
                <a:cs typeface="Times New Roman"/>
                <a:sym typeface="Times New Roman"/>
                <a:hlinkClick r:id="rId3"/>
              </a:rPr>
              <a:t>Gateway Technical College- High School Academies</a:t>
            </a:r>
            <a:endParaRPr sz="2300">
              <a:solidFill>
                <a:schemeClr val="dk1"/>
              </a:solidFill>
              <a:highlight>
                <a:srgbClr val="F9F9F9"/>
              </a:highlight>
              <a:latin typeface="Times New Roman"/>
              <a:ea typeface="Times New Roman"/>
              <a:cs typeface="Times New Roman"/>
              <a:sym typeface="Times New Roman"/>
            </a:endParaRPr>
          </a:p>
          <a:p>
            <a:pPr marL="0" lvl="0" indent="0" algn="l" rtl="0">
              <a:lnSpc>
                <a:spcPct val="115000"/>
              </a:lnSpc>
              <a:spcBef>
                <a:spcPts val="0"/>
              </a:spcBef>
              <a:spcAft>
                <a:spcPts val="0"/>
              </a:spcAft>
              <a:buClr>
                <a:schemeClr val="dk1"/>
              </a:buClr>
              <a:buSzPts val="1100"/>
              <a:buFont typeface="Arial"/>
              <a:buNone/>
            </a:pPr>
            <a:endParaRPr sz="1100">
              <a:solidFill>
                <a:schemeClr val="dk1"/>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2600">
              <a:solidFill>
                <a:schemeClr val="dk1"/>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2600">
              <a:solidFill>
                <a:schemeClr val="dk1"/>
              </a:solidFill>
              <a:latin typeface="Calibri"/>
              <a:ea typeface="Calibri"/>
              <a:cs typeface="Calibri"/>
              <a:sym typeface="Calibri"/>
            </a:endParaRPr>
          </a:p>
          <a:p>
            <a:pPr marL="0" lvl="0" indent="0" algn="l" rtl="0">
              <a:lnSpc>
                <a:spcPct val="90000"/>
              </a:lnSpc>
              <a:spcBef>
                <a:spcPts val="0"/>
              </a:spcBef>
              <a:spcAft>
                <a:spcPts val="0"/>
              </a:spcAft>
              <a:buNone/>
            </a:pPr>
            <a:endParaRPr sz="2600">
              <a:solidFill>
                <a:schemeClr val="dk1"/>
              </a:solidFill>
              <a:latin typeface="Calibri"/>
              <a:ea typeface="Calibri"/>
              <a:cs typeface="Calibri"/>
              <a:sym typeface="Calibri"/>
            </a:endParaRPr>
          </a:p>
        </p:txBody>
      </p:sp>
      <p:pic>
        <p:nvPicPr>
          <p:cNvPr id="159" name="Google Shape;159;p21"/>
          <p:cNvPicPr preferRelativeResize="0"/>
          <p:nvPr/>
        </p:nvPicPr>
        <p:blipFill>
          <a:blip r:embed="rId4">
            <a:alphaModFix/>
          </a:blip>
          <a:stretch>
            <a:fillRect/>
          </a:stretch>
        </p:blipFill>
        <p:spPr>
          <a:xfrm>
            <a:off x="4227125" y="2851075"/>
            <a:ext cx="4769076" cy="26567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2"/>
          <p:cNvSpPr txBox="1">
            <a:spLocks noGrp="1"/>
          </p:cNvSpPr>
          <p:nvPr>
            <p:ph type="title"/>
          </p:nvPr>
        </p:nvSpPr>
        <p:spPr>
          <a:xfrm>
            <a:off x="457200" y="383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3200" b="1">
                <a:latin typeface="Times New Roman"/>
                <a:ea typeface="Times New Roman"/>
                <a:cs typeface="Times New Roman"/>
                <a:sym typeface="Times New Roman"/>
              </a:rPr>
              <a:t>High School Academies</a:t>
            </a:r>
            <a:endParaRPr sz="32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166" name="Google Shape;166;p22"/>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67" name="Google Shape;167;p22"/>
          <p:cNvSpPr txBox="1"/>
          <p:nvPr/>
        </p:nvSpPr>
        <p:spPr>
          <a:xfrm>
            <a:off x="353075" y="984175"/>
            <a:ext cx="8465400" cy="47262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3000">
                <a:solidFill>
                  <a:srgbClr val="222222"/>
                </a:solidFill>
                <a:latin typeface="Times New Roman"/>
                <a:ea typeface="Times New Roman"/>
                <a:cs typeface="Times New Roman"/>
                <a:sym typeface="Times New Roman"/>
              </a:rPr>
              <a:t>High School Academies include:</a:t>
            </a:r>
            <a:endParaRPr sz="3000">
              <a:solidFill>
                <a:srgbClr val="222222"/>
              </a:solidFill>
              <a:latin typeface="Times New Roman"/>
              <a:ea typeface="Times New Roman"/>
              <a:cs typeface="Times New Roman"/>
              <a:sym typeface="Times New Roman"/>
            </a:endParaRPr>
          </a:p>
          <a:p>
            <a:pPr marL="457200" lvl="0" indent="-368300" algn="l" rtl="0">
              <a:lnSpc>
                <a:spcPct val="90000"/>
              </a:lnSpc>
              <a:spcBef>
                <a:spcPts val="0"/>
              </a:spcBef>
              <a:spcAft>
                <a:spcPts val="0"/>
              </a:spcAft>
              <a:buClr>
                <a:srgbClr val="222222"/>
              </a:buClr>
              <a:buSzPts val="2200"/>
              <a:buFont typeface="Times New Roman"/>
              <a:buChar char="•"/>
            </a:pPr>
            <a:r>
              <a:rPr lang="en-US" sz="2200">
                <a:solidFill>
                  <a:srgbClr val="222222"/>
                </a:solidFill>
                <a:latin typeface="Times New Roman"/>
                <a:ea typeface="Times New Roman"/>
                <a:cs typeface="Times New Roman"/>
                <a:sym typeface="Times New Roman"/>
              </a:rPr>
              <a:t>Sequence of courses leading to a stackable credential (ACT 59/CTE Incentive Eligible)</a:t>
            </a:r>
            <a:endParaRPr sz="2200">
              <a:solidFill>
                <a:srgbClr val="222222"/>
              </a:solidFill>
              <a:latin typeface="Times New Roman"/>
              <a:ea typeface="Times New Roman"/>
              <a:cs typeface="Times New Roman"/>
              <a:sym typeface="Times New Roman"/>
            </a:endParaRPr>
          </a:p>
          <a:p>
            <a:pPr marL="914400" lvl="1" indent="-368300" algn="l" rtl="0">
              <a:lnSpc>
                <a:spcPct val="90000"/>
              </a:lnSpc>
              <a:spcBef>
                <a:spcPts val="0"/>
              </a:spcBef>
              <a:spcAft>
                <a:spcPts val="0"/>
              </a:spcAft>
              <a:buClr>
                <a:srgbClr val="222222"/>
              </a:buClr>
              <a:buSzPts val="2200"/>
              <a:buFont typeface="Times New Roman"/>
              <a:buChar char="–"/>
            </a:pPr>
            <a:r>
              <a:rPr lang="en-US" sz="2200">
                <a:solidFill>
                  <a:srgbClr val="222222"/>
                </a:solidFill>
                <a:latin typeface="Times New Roman"/>
                <a:ea typeface="Times New Roman"/>
                <a:cs typeface="Times New Roman"/>
                <a:sym typeface="Times New Roman"/>
              </a:rPr>
              <a:t>Students can continue on at Gateway furthering their career path</a:t>
            </a:r>
            <a:endParaRPr sz="2200">
              <a:solidFill>
                <a:srgbClr val="222222"/>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Courses taught at Gateway’s campuses &amp; centers by Gateway faculty </a:t>
            </a:r>
            <a:endParaRPr sz="2200">
              <a:solidFill>
                <a:schemeClr val="dk1"/>
              </a:solidFill>
              <a:latin typeface="Times New Roman"/>
              <a:ea typeface="Times New Roman"/>
              <a:cs typeface="Times New Roman"/>
              <a:sym typeface="Times New Roman"/>
            </a:endParaRPr>
          </a:p>
          <a:p>
            <a:pPr marL="914400" lvl="1"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At high school with appropriate equipment/lab space</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Courses are scheduled with a high school students’ schedule in mind (start or end their day at Gateway)</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Students are considered dual credit students, earning both high school &amp; college credit</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Students have access to same services as Gateway’s students including tutoring, disability support, etc. </a:t>
            </a:r>
            <a:endParaRPr sz="2200">
              <a:solidFill>
                <a:schemeClr val="dk1"/>
              </a:solidFill>
              <a:latin typeface="Times New Roman"/>
              <a:ea typeface="Times New Roman"/>
              <a:cs typeface="Times New Roman"/>
              <a:sym typeface="Times New Roman"/>
            </a:endParaRPr>
          </a:p>
          <a:p>
            <a:pPr marL="457200" lvl="0" indent="-368300" algn="l" rtl="0">
              <a:spcBef>
                <a:spcPts val="0"/>
              </a:spcBef>
              <a:spcAft>
                <a:spcPts val="0"/>
              </a:spcAft>
              <a:buClr>
                <a:schemeClr val="dk1"/>
              </a:buClr>
              <a:buSzPts val="2200"/>
              <a:buFont typeface="Times New Roman"/>
              <a:buChar char="•"/>
            </a:pPr>
            <a:r>
              <a:rPr lang="en-US" sz="2200">
                <a:solidFill>
                  <a:schemeClr val="dk1"/>
                </a:solidFill>
                <a:latin typeface="Times New Roman"/>
                <a:ea typeface="Times New Roman"/>
                <a:cs typeface="Times New Roman"/>
                <a:sym typeface="Times New Roman"/>
              </a:rPr>
              <a:t>Transportation not included</a:t>
            </a:r>
            <a:endParaRPr sz="2200">
              <a:solidFill>
                <a:schemeClr val="dk1"/>
              </a:solidFill>
              <a:latin typeface="Times New Roman"/>
              <a:ea typeface="Times New Roman"/>
              <a:cs typeface="Times New Roman"/>
              <a:sym typeface="Times New Roman"/>
            </a:endParaRPr>
          </a:p>
          <a:p>
            <a:pPr marL="457200" lvl="0" indent="0" algn="l" rtl="0">
              <a:lnSpc>
                <a:spcPct val="90000"/>
              </a:lnSpc>
              <a:spcBef>
                <a:spcPts val="600"/>
              </a:spcBef>
              <a:spcAft>
                <a:spcPts val="0"/>
              </a:spcAft>
              <a:buNone/>
            </a:pPr>
            <a:endParaRPr sz="1050" b="1">
              <a:solidFill>
                <a:srgbClr val="222222"/>
              </a:solidFill>
            </a:endParaRPr>
          </a:p>
          <a:p>
            <a:pPr marL="0" lvl="0" indent="0" algn="l" rtl="0">
              <a:spcBef>
                <a:spcPts val="0"/>
              </a:spcBef>
              <a:spcAft>
                <a:spcPts val="0"/>
              </a:spcAft>
              <a:buNone/>
            </a:pPr>
            <a:endParaRPr sz="2600">
              <a:solidFill>
                <a:schemeClr val="dk1"/>
              </a:solidFill>
              <a:latin typeface="Times New Roman"/>
              <a:ea typeface="Times New Roman"/>
              <a:cs typeface="Times New Roman"/>
              <a:sym typeface="Times New Roman"/>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2"/>
        <p:cNvGrpSpPr/>
        <p:nvPr/>
      </p:nvGrpSpPr>
      <p:grpSpPr>
        <a:xfrm>
          <a:off x="0" y="0"/>
          <a:ext cx="0" cy="0"/>
          <a:chOff x="0" y="0"/>
          <a:chExt cx="0" cy="0"/>
        </a:xfrm>
      </p:grpSpPr>
      <p:sp>
        <p:nvSpPr>
          <p:cNvPr id="173" name="Google Shape;173;p23"/>
          <p:cNvSpPr txBox="1">
            <a:spLocks noGrp="1"/>
          </p:cNvSpPr>
          <p:nvPr>
            <p:ph type="title"/>
          </p:nvPr>
        </p:nvSpPr>
        <p:spPr>
          <a:xfrm>
            <a:off x="457200" y="383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3200" b="1">
                <a:latin typeface="Times New Roman"/>
                <a:ea typeface="Times New Roman"/>
                <a:cs typeface="Times New Roman"/>
                <a:sym typeface="Times New Roman"/>
              </a:rPr>
              <a:t>Funding</a:t>
            </a:r>
            <a:r>
              <a:rPr lang="en-US" sz="3600" b="1">
                <a:latin typeface="Times New Roman"/>
                <a:ea typeface="Times New Roman"/>
                <a:cs typeface="Times New Roman"/>
                <a:sym typeface="Times New Roman"/>
              </a:rPr>
              <a:t> </a:t>
            </a:r>
            <a:endParaRPr sz="32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174" name="Google Shape;174;p23"/>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75" name="Google Shape;175;p23"/>
          <p:cNvSpPr txBox="1"/>
          <p:nvPr/>
        </p:nvSpPr>
        <p:spPr>
          <a:xfrm>
            <a:off x="339450" y="1258025"/>
            <a:ext cx="8465100" cy="5771100"/>
          </a:xfrm>
          <a:prstGeom prst="rect">
            <a:avLst/>
          </a:prstGeom>
          <a:noFill/>
          <a:ln>
            <a:noFill/>
          </a:ln>
        </p:spPr>
        <p:txBody>
          <a:bodyPr spcFirstLastPara="1" wrap="square" lIns="91425" tIns="91425" rIns="91425" bIns="91425" anchor="t" anchorCtr="0">
            <a:noAutofit/>
          </a:bodyPr>
          <a:lstStyle/>
          <a:p>
            <a:pPr marL="457200" lvl="0" indent="-349250" algn="l" rtl="0">
              <a:spcBef>
                <a:spcPts val="700"/>
              </a:spcBef>
              <a:spcAft>
                <a:spcPts val="0"/>
              </a:spcAft>
              <a:buClr>
                <a:srgbClr val="222222"/>
              </a:buClr>
              <a:buSzPts val="1900"/>
              <a:buFont typeface="Times New Roman"/>
              <a:buChar char="●"/>
            </a:pPr>
            <a:r>
              <a:rPr lang="en-US" sz="1900" b="1">
                <a:solidFill>
                  <a:srgbClr val="222222"/>
                </a:solidFill>
                <a:latin typeface="Times New Roman"/>
                <a:ea typeface="Times New Roman"/>
                <a:cs typeface="Times New Roman"/>
                <a:sym typeface="Times New Roman"/>
              </a:rPr>
              <a:t>Grant funded</a:t>
            </a:r>
            <a:endParaRPr sz="1900" b="1">
              <a:solidFill>
                <a:srgbClr val="222222"/>
              </a:solidFill>
              <a:latin typeface="Times New Roman"/>
              <a:ea typeface="Times New Roman"/>
              <a:cs typeface="Times New Roman"/>
              <a:sym typeface="Times New Roman"/>
            </a:endParaRPr>
          </a:p>
          <a:p>
            <a:pPr marL="914400" lvl="1" indent="-349250" algn="l" rtl="0">
              <a:spcBef>
                <a:spcPts val="0"/>
              </a:spcBef>
              <a:spcAft>
                <a:spcPts val="0"/>
              </a:spcAft>
              <a:buClr>
                <a:srgbClr val="222222"/>
              </a:buClr>
              <a:buSzPts val="1900"/>
              <a:buFont typeface="Times New Roman"/>
              <a:buChar char="○"/>
            </a:pPr>
            <a:r>
              <a:rPr lang="en-US" sz="1900">
                <a:solidFill>
                  <a:srgbClr val="222222"/>
                </a:solidFill>
                <a:latin typeface="Times New Roman"/>
                <a:ea typeface="Times New Roman"/>
                <a:cs typeface="Times New Roman"/>
                <a:sym typeface="Times New Roman"/>
              </a:rPr>
              <a:t>2018-2019 piloted with a Department of Workforce Development Grant</a:t>
            </a:r>
            <a:endParaRPr sz="1900">
              <a:solidFill>
                <a:srgbClr val="222222"/>
              </a:solidFill>
              <a:latin typeface="Times New Roman"/>
              <a:ea typeface="Times New Roman"/>
              <a:cs typeface="Times New Roman"/>
              <a:sym typeface="Times New Roman"/>
            </a:endParaRPr>
          </a:p>
          <a:p>
            <a:pPr marL="457200" lvl="0" indent="-349250" algn="l" rtl="0">
              <a:spcBef>
                <a:spcPts val="0"/>
              </a:spcBef>
              <a:spcAft>
                <a:spcPts val="0"/>
              </a:spcAft>
              <a:buClr>
                <a:srgbClr val="222222"/>
              </a:buClr>
              <a:buSzPts val="1900"/>
              <a:buFont typeface="Times New Roman"/>
              <a:buChar char="●"/>
            </a:pPr>
            <a:r>
              <a:rPr lang="en-US" sz="1900" b="1">
                <a:solidFill>
                  <a:srgbClr val="222222"/>
                </a:solidFill>
                <a:latin typeface="Times New Roman"/>
                <a:ea typeface="Times New Roman"/>
                <a:cs typeface="Times New Roman"/>
                <a:sym typeface="Times New Roman"/>
              </a:rPr>
              <a:t>Private donor funded </a:t>
            </a:r>
            <a:endParaRPr sz="1900" b="1">
              <a:solidFill>
                <a:srgbClr val="222222"/>
              </a:solidFill>
              <a:latin typeface="Times New Roman"/>
              <a:ea typeface="Times New Roman"/>
              <a:cs typeface="Times New Roman"/>
              <a:sym typeface="Times New Roman"/>
            </a:endParaRPr>
          </a:p>
          <a:p>
            <a:pPr marL="914400" lvl="1" indent="-349250" algn="l" rtl="0">
              <a:spcBef>
                <a:spcPts val="0"/>
              </a:spcBef>
              <a:spcAft>
                <a:spcPts val="0"/>
              </a:spcAft>
              <a:buClr>
                <a:srgbClr val="222222"/>
              </a:buClr>
              <a:buSzPts val="1900"/>
              <a:buFont typeface="Times New Roman"/>
              <a:buChar char="○"/>
            </a:pPr>
            <a:r>
              <a:rPr lang="en-US" sz="1900">
                <a:solidFill>
                  <a:srgbClr val="222222"/>
                </a:solidFill>
                <a:latin typeface="Times New Roman"/>
                <a:ea typeface="Times New Roman"/>
                <a:cs typeface="Times New Roman"/>
                <a:sym typeface="Times New Roman"/>
              </a:rPr>
              <a:t>2020-2021 partnered with Gateway’s Foundation to have a private donor fund an Academy</a:t>
            </a:r>
            <a:endParaRPr sz="1900">
              <a:solidFill>
                <a:srgbClr val="222222"/>
              </a:solidFill>
              <a:latin typeface="Times New Roman"/>
              <a:ea typeface="Times New Roman"/>
              <a:cs typeface="Times New Roman"/>
              <a:sym typeface="Times New Roman"/>
            </a:endParaRPr>
          </a:p>
          <a:p>
            <a:pPr marL="457200" lvl="0" indent="-349250" algn="l" rtl="0">
              <a:spcBef>
                <a:spcPts val="0"/>
              </a:spcBef>
              <a:spcAft>
                <a:spcPts val="0"/>
              </a:spcAft>
              <a:buClr>
                <a:srgbClr val="222222"/>
              </a:buClr>
              <a:buSzPts val="1900"/>
              <a:buFont typeface="Times New Roman"/>
              <a:buChar char="●"/>
            </a:pPr>
            <a:r>
              <a:rPr lang="en-US" sz="1900" b="1">
                <a:solidFill>
                  <a:srgbClr val="222222"/>
                </a:solidFill>
                <a:latin typeface="Times New Roman"/>
                <a:ea typeface="Times New Roman"/>
                <a:cs typeface="Times New Roman"/>
                <a:sym typeface="Times New Roman"/>
              </a:rPr>
              <a:t>High school pays tuition/fees and textbook costs</a:t>
            </a:r>
            <a:endParaRPr sz="1900" b="1">
              <a:solidFill>
                <a:srgbClr val="222222"/>
              </a:solidFill>
              <a:latin typeface="Times New Roman"/>
              <a:ea typeface="Times New Roman"/>
              <a:cs typeface="Times New Roman"/>
              <a:sym typeface="Times New Roman"/>
            </a:endParaRPr>
          </a:p>
          <a:p>
            <a:pPr marL="914400" lvl="1" indent="-349250" algn="l" rtl="0">
              <a:spcBef>
                <a:spcPts val="0"/>
              </a:spcBef>
              <a:spcAft>
                <a:spcPts val="0"/>
              </a:spcAft>
              <a:buClr>
                <a:srgbClr val="222222"/>
              </a:buClr>
              <a:buSzPts val="1900"/>
              <a:buFont typeface="Times New Roman"/>
              <a:buChar char="○"/>
            </a:pPr>
            <a:r>
              <a:rPr lang="en-US" sz="1900">
                <a:solidFill>
                  <a:srgbClr val="222222"/>
                </a:solidFill>
                <a:latin typeface="Times New Roman"/>
                <a:ea typeface="Times New Roman"/>
                <a:cs typeface="Times New Roman"/>
                <a:sym typeface="Times New Roman"/>
              </a:rPr>
              <a:t>Once high schools see the success &amp; difference it’s having they are willing to fund it!</a:t>
            </a:r>
            <a:endParaRPr sz="1900">
              <a:solidFill>
                <a:srgbClr val="222222"/>
              </a:solidFill>
              <a:latin typeface="Times New Roman"/>
              <a:ea typeface="Times New Roman"/>
              <a:cs typeface="Times New Roman"/>
              <a:sym typeface="Times New Roman"/>
            </a:endParaRPr>
          </a:p>
          <a:p>
            <a:pPr marL="914400" lvl="1" indent="-349250" algn="l" rtl="0">
              <a:spcBef>
                <a:spcPts val="0"/>
              </a:spcBef>
              <a:spcAft>
                <a:spcPts val="0"/>
              </a:spcAft>
              <a:buClr>
                <a:srgbClr val="222222"/>
              </a:buClr>
              <a:buSzPts val="1900"/>
              <a:buFont typeface="Times New Roman"/>
              <a:buChar char="○"/>
            </a:pPr>
            <a:r>
              <a:rPr lang="en-US" sz="1900">
                <a:solidFill>
                  <a:srgbClr val="222222"/>
                </a:solidFill>
                <a:latin typeface="Times New Roman"/>
                <a:ea typeface="Times New Roman"/>
                <a:cs typeface="Times New Roman"/>
                <a:sym typeface="Times New Roman"/>
              </a:rPr>
              <a:t>Work with districts &amp; high schools to budget for it</a:t>
            </a:r>
            <a:endParaRPr sz="1900">
              <a:solidFill>
                <a:srgbClr val="222222"/>
              </a:solidFill>
              <a:latin typeface="Times New Roman"/>
              <a:ea typeface="Times New Roman"/>
              <a:cs typeface="Times New Roman"/>
              <a:sym typeface="Times New Roman"/>
            </a:endParaRPr>
          </a:p>
          <a:p>
            <a:pPr marL="914400" lvl="1" indent="-349250" algn="l" rtl="0">
              <a:spcBef>
                <a:spcPts val="0"/>
              </a:spcBef>
              <a:spcAft>
                <a:spcPts val="0"/>
              </a:spcAft>
              <a:buClr>
                <a:srgbClr val="222222"/>
              </a:buClr>
              <a:buSzPts val="1900"/>
              <a:buFont typeface="Times New Roman"/>
              <a:buChar char="○"/>
            </a:pPr>
            <a:r>
              <a:rPr lang="en-US" sz="1900">
                <a:solidFill>
                  <a:srgbClr val="222222"/>
                </a:solidFill>
                <a:latin typeface="Times New Roman"/>
                <a:ea typeface="Times New Roman"/>
                <a:cs typeface="Times New Roman"/>
                <a:sym typeface="Times New Roman"/>
              </a:rPr>
              <a:t>High schools sending average 4 students each year </a:t>
            </a:r>
            <a:endParaRPr sz="1900">
              <a:solidFill>
                <a:srgbClr val="222222"/>
              </a:solidFill>
              <a:latin typeface="Times New Roman"/>
              <a:ea typeface="Times New Roman"/>
              <a:cs typeface="Times New Roman"/>
              <a:sym typeface="Times New Roman"/>
            </a:endParaRPr>
          </a:p>
          <a:p>
            <a:pPr marL="914400" lvl="1" indent="-349250" algn="l" rtl="0">
              <a:spcBef>
                <a:spcPts val="0"/>
              </a:spcBef>
              <a:spcAft>
                <a:spcPts val="0"/>
              </a:spcAft>
              <a:buClr>
                <a:srgbClr val="222222"/>
              </a:buClr>
              <a:buSzPts val="1900"/>
              <a:buFont typeface="Times New Roman"/>
              <a:buChar char="○"/>
            </a:pPr>
            <a:r>
              <a:rPr lang="en-US" sz="1900">
                <a:solidFill>
                  <a:srgbClr val="222222"/>
                </a:solidFill>
                <a:latin typeface="Times New Roman"/>
                <a:ea typeface="Times New Roman"/>
                <a:cs typeface="Times New Roman"/>
                <a:sym typeface="Times New Roman"/>
              </a:rPr>
              <a:t>2020-2021: Private high school is funding 40 students through their own fundraising efforts </a:t>
            </a:r>
            <a:endParaRPr sz="1900">
              <a:solidFill>
                <a:srgbClr val="222222"/>
              </a:solidFill>
              <a:latin typeface="Times New Roman"/>
              <a:ea typeface="Times New Roman"/>
              <a:cs typeface="Times New Roman"/>
              <a:sym typeface="Times New Roman"/>
            </a:endParaRPr>
          </a:p>
          <a:p>
            <a:pPr marL="0" lvl="0" indent="0" algn="l" rtl="0">
              <a:spcBef>
                <a:spcPts val="700"/>
              </a:spcBef>
              <a:spcAft>
                <a:spcPts val="0"/>
              </a:spcAft>
              <a:buNone/>
            </a:pPr>
            <a:r>
              <a:rPr lang="en-US" i="1">
                <a:solidFill>
                  <a:srgbClr val="222222"/>
                </a:solidFill>
                <a:latin typeface="Times New Roman"/>
                <a:ea typeface="Times New Roman"/>
                <a:cs typeface="Times New Roman"/>
                <a:sym typeface="Times New Roman"/>
              </a:rPr>
              <a:t>“</a:t>
            </a:r>
            <a:r>
              <a:rPr lang="en-US" i="1">
                <a:solidFill>
                  <a:srgbClr val="222222"/>
                </a:solidFill>
                <a:highlight>
                  <a:srgbClr val="FFFFFF"/>
                </a:highlight>
                <a:latin typeface="Times New Roman"/>
                <a:ea typeface="Times New Roman"/>
                <a:cs typeface="Times New Roman"/>
                <a:sym typeface="Times New Roman"/>
              </a:rPr>
              <a:t>Three years ago, we had one student attend the Welding Academy. His welding helmet was the best advertisement for the program because he carried it with him always.  Kids noticed it and asked about it. Sure enough, the following year we had a lot more students sign up for the program and they all carried their welding helmets attached to their backpacks. They were so proud of them and they carried them like varsity jackets. They knew they were learning important skills and they loved their instructor. They wanted everyone in the building to know they were part of something special.” -Maria Kotz, Principal </a:t>
            </a:r>
            <a:endParaRPr i="1">
              <a:solidFill>
                <a:srgbClr val="222222"/>
              </a:solidFill>
              <a:latin typeface="Times New Roman"/>
              <a:ea typeface="Times New Roman"/>
              <a:cs typeface="Times New Roman"/>
              <a:sym typeface="Times New Roman"/>
            </a:endParaRPr>
          </a:p>
          <a:p>
            <a:pPr marL="0" lvl="0" indent="0" algn="l" rtl="0">
              <a:spcBef>
                <a:spcPts val="700"/>
              </a:spcBef>
              <a:spcAft>
                <a:spcPts val="600"/>
              </a:spcAft>
              <a:buNone/>
            </a:pPr>
            <a:endParaRPr sz="1900">
              <a:solidFill>
                <a:srgbClr val="222222"/>
              </a:solidFill>
              <a:latin typeface="Times New Roman"/>
              <a:ea typeface="Times New Roman"/>
              <a:cs typeface="Times New Roman"/>
              <a:sym typeface="Times New Roman"/>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0"/>
        <p:cNvGrpSpPr/>
        <p:nvPr/>
      </p:nvGrpSpPr>
      <p:grpSpPr>
        <a:xfrm>
          <a:off x="0" y="0"/>
          <a:ext cx="0" cy="0"/>
          <a:chOff x="0" y="0"/>
          <a:chExt cx="0" cy="0"/>
        </a:xfrm>
      </p:grpSpPr>
      <p:sp>
        <p:nvSpPr>
          <p:cNvPr id="181" name="Google Shape;181;p24"/>
          <p:cNvSpPr txBox="1">
            <a:spLocks noGrp="1"/>
          </p:cNvSpPr>
          <p:nvPr>
            <p:ph type="title"/>
          </p:nvPr>
        </p:nvSpPr>
        <p:spPr>
          <a:xfrm>
            <a:off x="268075" y="460075"/>
            <a:ext cx="86472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b="1">
                <a:latin typeface="Times New Roman"/>
                <a:ea typeface="Times New Roman"/>
                <a:cs typeface="Times New Roman"/>
                <a:sym typeface="Times New Roman"/>
              </a:rPr>
              <a:t>Pilot: 2018-2020 HS Welding Academy</a:t>
            </a:r>
            <a:endParaRPr sz="4000" b="1">
              <a:latin typeface="Times New Roman"/>
              <a:ea typeface="Times New Roman"/>
              <a:cs typeface="Times New Roman"/>
              <a:sym typeface="Times New Roman"/>
            </a:endParaRPr>
          </a:p>
          <a:p>
            <a:pPr marL="0" lvl="0" indent="0" algn="ctr" rtl="0">
              <a:spcBef>
                <a:spcPts val="0"/>
              </a:spcBef>
              <a:spcAft>
                <a:spcPts val="0"/>
              </a:spcAft>
              <a:buClr>
                <a:srgbClr val="FFC000"/>
              </a:buClr>
              <a:buFont typeface="Times New Roman"/>
              <a:buNone/>
            </a:pPr>
            <a:endParaRPr sz="3600" b="1">
              <a:latin typeface="Times New Roman"/>
              <a:ea typeface="Times New Roman"/>
              <a:cs typeface="Times New Roman"/>
              <a:sym typeface="Times New Roman"/>
            </a:endParaRPr>
          </a:p>
          <a:p>
            <a:pPr marL="0" lvl="0" indent="0" algn="ctr" rtl="0">
              <a:spcBef>
                <a:spcPts val="0"/>
              </a:spcBef>
              <a:spcAft>
                <a:spcPts val="0"/>
              </a:spcAft>
              <a:buClr>
                <a:schemeClr val="dk1"/>
              </a:buClr>
              <a:buSzPts val="1800"/>
              <a:buFont typeface="Arial"/>
              <a:buNone/>
            </a:pPr>
            <a:endParaRPr sz="32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182" name="Google Shape;182;p24"/>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83" name="Google Shape;183;p24"/>
          <p:cNvSpPr txBox="1"/>
          <p:nvPr/>
        </p:nvSpPr>
        <p:spPr>
          <a:xfrm>
            <a:off x="171300" y="1437700"/>
            <a:ext cx="8515500" cy="47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600">
              <a:solidFill>
                <a:schemeClr val="dk1"/>
              </a:solidFill>
              <a:latin typeface="Times New Roman"/>
              <a:ea typeface="Times New Roman"/>
              <a:cs typeface="Times New Roman"/>
              <a:sym typeface="Times New Roman"/>
            </a:endParaRPr>
          </a:p>
        </p:txBody>
      </p:sp>
      <p:sp>
        <p:nvSpPr>
          <p:cNvPr id="184" name="Google Shape;184;p24"/>
          <p:cNvSpPr txBox="1"/>
          <p:nvPr/>
        </p:nvSpPr>
        <p:spPr>
          <a:xfrm>
            <a:off x="228600" y="1237025"/>
            <a:ext cx="8701500" cy="52956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1600">
                <a:latin typeface="Times New Roman"/>
                <a:ea typeface="Times New Roman"/>
                <a:cs typeface="Times New Roman"/>
                <a:sym typeface="Times New Roman"/>
              </a:rPr>
              <a:t>Six </a:t>
            </a:r>
            <a:r>
              <a:rPr lang="en-US" sz="1600">
                <a:solidFill>
                  <a:srgbClr val="000000"/>
                </a:solidFill>
                <a:latin typeface="Times New Roman"/>
                <a:ea typeface="Times New Roman"/>
                <a:cs typeface="Times New Roman"/>
                <a:sym typeface="Times New Roman"/>
              </a:rPr>
              <a:t>Gateway courses offered over three semesters: 1</a:t>
            </a:r>
            <a:r>
              <a:rPr lang="en-US" sz="1600">
                <a:latin typeface="Times New Roman"/>
                <a:ea typeface="Times New Roman"/>
                <a:cs typeface="Times New Roman"/>
                <a:sym typeface="Times New Roman"/>
              </a:rPr>
              <a:t>6</a:t>
            </a:r>
            <a:r>
              <a:rPr lang="en-US" sz="1600">
                <a:solidFill>
                  <a:srgbClr val="000000"/>
                </a:solidFill>
                <a:latin typeface="Times New Roman"/>
                <a:ea typeface="Times New Roman"/>
                <a:cs typeface="Times New Roman"/>
                <a:sym typeface="Times New Roman"/>
              </a:rPr>
              <a:t> </a:t>
            </a:r>
            <a:r>
              <a:rPr lang="en-US" sz="1600">
                <a:latin typeface="Times New Roman"/>
                <a:ea typeface="Times New Roman"/>
                <a:cs typeface="Times New Roman"/>
                <a:sym typeface="Times New Roman"/>
              </a:rPr>
              <a:t>c</a:t>
            </a:r>
            <a:r>
              <a:rPr lang="en-US" sz="1600">
                <a:solidFill>
                  <a:srgbClr val="000000"/>
                </a:solidFill>
                <a:latin typeface="Times New Roman"/>
                <a:ea typeface="Times New Roman"/>
                <a:cs typeface="Times New Roman"/>
                <a:sym typeface="Times New Roman"/>
              </a:rPr>
              <a:t>redits</a:t>
            </a:r>
            <a:r>
              <a:rPr lang="en-US" sz="1600">
                <a:latin typeface="Times New Roman"/>
                <a:ea typeface="Times New Roman"/>
                <a:cs typeface="Times New Roman"/>
                <a:sym typeface="Times New Roman"/>
              </a:rPr>
              <a:t> &amp; an additional MSSC Safety class</a:t>
            </a:r>
            <a:endParaRPr sz="1600">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1600">
              <a:latin typeface="Times New Roman"/>
              <a:ea typeface="Times New Roman"/>
              <a:cs typeface="Times New Roman"/>
              <a:sym typeface="Times New Roman"/>
            </a:endParaRPr>
          </a:p>
          <a:p>
            <a:pPr marL="0" lvl="0" indent="0" algn="l" rtl="0">
              <a:lnSpc>
                <a:spcPct val="90000"/>
              </a:lnSpc>
              <a:spcBef>
                <a:spcPts val="0"/>
              </a:spcBef>
              <a:spcAft>
                <a:spcPts val="0"/>
              </a:spcAft>
              <a:buNone/>
            </a:pPr>
            <a:r>
              <a:rPr lang="en-US" sz="1600">
                <a:solidFill>
                  <a:srgbClr val="000000"/>
                </a:solidFill>
                <a:latin typeface="Times New Roman"/>
                <a:ea typeface="Times New Roman"/>
                <a:cs typeface="Times New Roman"/>
                <a:sym typeface="Times New Roman"/>
              </a:rPr>
              <a:t>Books, Welding Kit &amp; Supplies </a:t>
            </a:r>
            <a:r>
              <a:rPr lang="en-US" sz="1600">
                <a:latin typeface="Times New Roman"/>
                <a:ea typeface="Times New Roman"/>
                <a:cs typeface="Times New Roman"/>
                <a:sym typeface="Times New Roman"/>
              </a:rPr>
              <a:t>funded through </a:t>
            </a:r>
            <a:r>
              <a:rPr lang="en-US" sz="1600" b="1" i="1">
                <a:solidFill>
                  <a:srgbClr val="000000"/>
                </a:solidFill>
                <a:latin typeface="Times New Roman"/>
                <a:ea typeface="Times New Roman"/>
                <a:cs typeface="Times New Roman"/>
                <a:sym typeface="Times New Roman"/>
              </a:rPr>
              <a:t>DWD Fast Forward High School Student Certification Grant</a:t>
            </a:r>
            <a:endParaRPr sz="1600" b="1" i="1">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1600" i="1">
              <a:latin typeface="Times New Roman"/>
              <a:ea typeface="Times New Roman"/>
              <a:cs typeface="Times New Roman"/>
              <a:sym typeface="Times New Roman"/>
            </a:endParaRPr>
          </a:p>
          <a:p>
            <a:pPr marL="0" lvl="0" indent="0" algn="l" rtl="0">
              <a:lnSpc>
                <a:spcPct val="90000"/>
              </a:lnSpc>
              <a:spcBef>
                <a:spcPts val="0"/>
              </a:spcBef>
              <a:spcAft>
                <a:spcPts val="0"/>
              </a:spcAft>
              <a:buNone/>
            </a:pPr>
            <a:r>
              <a:rPr lang="en-US" sz="1600" b="1">
                <a:solidFill>
                  <a:srgbClr val="000000"/>
                </a:solidFill>
                <a:latin typeface="Times New Roman"/>
                <a:ea typeface="Times New Roman"/>
                <a:cs typeface="Times New Roman"/>
                <a:sym typeface="Times New Roman"/>
              </a:rPr>
              <a:t>Certifications Earned:</a:t>
            </a:r>
            <a:endParaRPr sz="1600" b="1">
              <a:solidFill>
                <a:srgbClr val="000000"/>
              </a:solidFill>
              <a:latin typeface="Times New Roman"/>
              <a:ea typeface="Times New Roman"/>
              <a:cs typeface="Times New Roman"/>
              <a:sym typeface="Times New Roman"/>
            </a:endParaRPr>
          </a:p>
          <a:p>
            <a:pPr marL="457200" lvl="0" indent="-330200" algn="l" rtl="0">
              <a:lnSpc>
                <a:spcPct val="90000"/>
              </a:lnSpc>
              <a:spcBef>
                <a:spcPts val="0"/>
              </a:spcBef>
              <a:spcAft>
                <a:spcPts val="0"/>
              </a:spcAft>
              <a:buClr>
                <a:srgbClr val="000000"/>
              </a:buClr>
              <a:buSzPts val="1600"/>
              <a:buFont typeface="Times New Roman"/>
              <a:buChar char="•"/>
            </a:pPr>
            <a:r>
              <a:rPr lang="en-US" sz="1600">
                <a:latin typeface="Times New Roman"/>
                <a:ea typeface="Times New Roman"/>
                <a:cs typeface="Times New Roman"/>
                <a:sym typeface="Times New Roman"/>
              </a:rPr>
              <a:t>30 High School </a:t>
            </a:r>
            <a:r>
              <a:rPr lang="en-US" sz="1600">
                <a:solidFill>
                  <a:srgbClr val="000000"/>
                </a:solidFill>
                <a:latin typeface="Times New Roman"/>
                <a:ea typeface="Times New Roman"/>
                <a:cs typeface="Times New Roman"/>
                <a:sym typeface="Times New Roman"/>
              </a:rPr>
              <a:t>Gateway Welding Maintenance &amp; Fabrication Technical Diploma Graduates </a:t>
            </a:r>
            <a:endParaRPr sz="1600">
              <a:solidFill>
                <a:srgbClr val="000000"/>
              </a:solidFill>
              <a:latin typeface="Times New Roman"/>
              <a:ea typeface="Times New Roman"/>
              <a:cs typeface="Times New Roman"/>
              <a:sym typeface="Times New Roman"/>
            </a:endParaRPr>
          </a:p>
          <a:p>
            <a:pPr marL="914400" lvl="1" indent="-330200" algn="l" rtl="0">
              <a:lnSpc>
                <a:spcPct val="90000"/>
              </a:lnSpc>
              <a:spcBef>
                <a:spcPts val="0"/>
              </a:spcBef>
              <a:spcAft>
                <a:spcPts val="0"/>
              </a:spcAft>
              <a:buClr>
                <a:srgbClr val="000000"/>
              </a:buClr>
              <a:buSzPts val="1600"/>
              <a:buFont typeface="Times New Roman"/>
              <a:buChar char="–"/>
            </a:pPr>
            <a:r>
              <a:rPr lang="en-US" sz="1600">
                <a:latin typeface="Times New Roman"/>
                <a:ea typeface="Times New Roman"/>
                <a:cs typeface="Times New Roman"/>
                <a:sym typeface="Times New Roman"/>
              </a:rPr>
              <a:t>80% Success Rate</a:t>
            </a:r>
            <a:endParaRPr sz="1600">
              <a:latin typeface="Times New Roman"/>
              <a:ea typeface="Times New Roman"/>
              <a:cs typeface="Times New Roman"/>
              <a:sym typeface="Times New Roman"/>
            </a:endParaRPr>
          </a:p>
          <a:p>
            <a:pPr marL="914400" lvl="1" indent="-330200" algn="l" rtl="0">
              <a:lnSpc>
                <a:spcPct val="90000"/>
              </a:lnSpc>
              <a:spcBef>
                <a:spcPts val="0"/>
              </a:spcBef>
              <a:spcAft>
                <a:spcPts val="0"/>
              </a:spcAft>
              <a:buClr>
                <a:srgbClr val="000000"/>
              </a:buClr>
              <a:buSzPts val="1600"/>
              <a:buFont typeface="Times New Roman"/>
              <a:buChar char="–"/>
            </a:pPr>
            <a:r>
              <a:rPr lang="en-US" sz="1600">
                <a:latin typeface="Times New Roman"/>
                <a:ea typeface="Times New Roman"/>
                <a:cs typeface="Times New Roman"/>
                <a:sym typeface="Times New Roman"/>
              </a:rPr>
              <a:t>11 Students were juniors when they graduated from Gateway </a:t>
            </a:r>
            <a:endParaRPr sz="1600">
              <a:latin typeface="Times New Roman"/>
              <a:ea typeface="Times New Roman"/>
              <a:cs typeface="Times New Roman"/>
              <a:sym typeface="Times New Roman"/>
            </a:endParaRPr>
          </a:p>
          <a:p>
            <a:pPr marL="914400" lvl="1" indent="-330200" algn="l" rtl="0">
              <a:lnSpc>
                <a:spcPct val="90000"/>
              </a:lnSpc>
              <a:spcBef>
                <a:spcPts val="0"/>
              </a:spcBef>
              <a:spcAft>
                <a:spcPts val="0"/>
              </a:spcAft>
              <a:buClr>
                <a:srgbClr val="000000"/>
              </a:buClr>
              <a:buSzPts val="1600"/>
              <a:buFont typeface="Times New Roman"/>
              <a:buChar char="–"/>
            </a:pPr>
            <a:r>
              <a:rPr lang="en-US" sz="1600">
                <a:latin typeface="Times New Roman"/>
                <a:ea typeface="Times New Roman"/>
                <a:cs typeface="Times New Roman"/>
                <a:sym typeface="Times New Roman"/>
              </a:rPr>
              <a:t>Students have opportunity to continue their education at Gateway </a:t>
            </a:r>
            <a:endParaRPr sz="1600">
              <a:latin typeface="Times New Roman"/>
              <a:ea typeface="Times New Roman"/>
              <a:cs typeface="Times New Roman"/>
              <a:sym typeface="Times New Roman"/>
            </a:endParaRPr>
          </a:p>
          <a:p>
            <a:pPr marL="457200" lvl="0" indent="-330200" algn="l" rtl="0">
              <a:lnSpc>
                <a:spcPct val="90000"/>
              </a:lnSpc>
              <a:spcBef>
                <a:spcPts val="0"/>
              </a:spcBef>
              <a:spcAft>
                <a:spcPts val="0"/>
              </a:spcAft>
              <a:buClr>
                <a:srgbClr val="000000"/>
              </a:buClr>
              <a:buSzPts val="1600"/>
              <a:buFont typeface="Times New Roman"/>
              <a:buChar char="•"/>
            </a:pPr>
            <a:r>
              <a:rPr lang="en-US" sz="1600" b="1">
                <a:solidFill>
                  <a:srgbClr val="000000"/>
                </a:solidFill>
                <a:latin typeface="Times New Roman"/>
                <a:ea typeface="Times New Roman"/>
                <a:cs typeface="Times New Roman"/>
                <a:sym typeface="Times New Roman"/>
              </a:rPr>
              <a:t>Additional </a:t>
            </a:r>
            <a:r>
              <a:rPr lang="en-US" sz="1600" b="1">
                <a:latin typeface="Times New Roman"/>
                <a:ea typeface="Times New Roman"/>
                <a:cs typeface="Times New Roman"/>
                <a:sym typeface="Times New Roman"/>
              </a:rPr>
              <a:t>Options </a:t>
            </a:r>
            <a:r>
              <a:rPr lang="en-US" sz="1600" b="1">
                <a:solidFill>
                  <a:srgbClr val="000000"/>
                </a:solidFill>
                <a:latin typeface="Times New Roman"/>
                <a:ea typeface="Times New Roman"/>
                <a:cs typeface="Times New Roman"/>
                <a:sym typeface="Times New Roman"/>
              </a:rPr>
              <a:t>Certifications: </a:t>
            </a:r>
            <a:r>
              <a:rPr lang="en-US" sz="1600">
                <a:latin typeface="Times New Roman"/>
                <a:ea typeface="Times New Roman"/>
                <a:cs typeface="Times New Roman"/>
                <a:sym typeface="Times New Roman"/>
              </a:rPr>
              <a:t>M</a:t>
            </a:r>
            <a:r>
              <a:rPr lang="en-US" sz="1600">
                <a:solidFill>
                  <a:srgbClr val="000000"/>
                </a:solidFill>
                <a:latin typeface="Times New Roman"/>
                <a:ea typeface="Times New Roman"/>
                <a:cs typeface="Times New Roman"/>
                <a:sym typeface="Times New Roman"/>
              </a:rPr>
              <a:t>SSC Safety Certification &amp; Youth Apprenticeship </a:t>
            </a:r>
            <a:endParaRPr sz="1600">
              <a:solidFill>
                <a:srgbClr val="000000"/>
              </a:solidFill>
              <a:latin typeface="Times New Roman"/>
              <a:ea typeface="Times New Roman"/>
              <a:cs typeface="Times New Roman"/>
              <a:sym typeface="Times New Roman"/>
            </a:endParaRPr>
          </a:p>
          <a:p>
            <a:pPr marL="0" lvl="0" indent="0" algn="l" rtl="0">
              <a:spcBef>
                <a:spcPts val="700"/>
              </a:spcBef>
              <a:spcAft>
                <a:spcPts val="0"/>
              </a:spcAft>
              <a:buClr>
                <a:schemeClr val="dk1"/>
              </a:buClr>
              <a:buSzPts val="1100"/>
              <a:buFont typeface="Arial"/>
              <a:buNone/>
            </a:pPr>
            <a:endParaRPr sz="1600">
              <a:solidFill>
                <a:srgbClr val="222222"/>
              </a:solidFill>
              <a:latin typeface="Times New Roman"/>
              <a:ea typeface="Times New Roman"/>
              <a:cs typeface="Times New Roman"/>
              <a:sym typeface="Times New Roman"/>
            </a:endParaRPr>
          </a:p>
          <a:p>
            <a:pPr marL="0" lvl="0" indent="0" algn="l" rtl="0">
              <a:spcBef>
                <a:spcPts val="700"/>
              </a:spcBef>
              <a:spcAft>
                <a:spcPts val="0"/>
              </a:spcAft>
              <a:buClr>
                <a:schemeClr val="dk1"/>
              </a:buClr>
              <a:buSzPts val="1100"/>
              <a:buFont typeface="Arial"/>
              <a:buNone/>
            </a:pPr>
            <a:r>
              <a:rPr lang="en-US" sz="1600" b="1" u="sng">
                <a:solidFill>
                  <a:srgbClr val="222222"/>
                </a:solidFill>
                <a:latin typeface="Times New Roman"/>
                <a:ea typeface="Times New Roman"/>
                <a:cs typeface="Times New Roman"/>
                <a:sym typeface="Times New Roman"/>
              </a:rPr>
              <a:t>Continuing Welding Post Pilot Year:</a:t>
            </a:r>
            <a:endParaRPr sz="1600" b="1" u="sng">
              <a:solidFill>
                <a:srgbClr val="222222"/>
              </a:solidFill>
              <a:latin typeface="Times New Roman"/>
              <a:ea typeface="Times New Roman"/>
              <a:cs typeface="Times New Roman"/>
              <a:sym typeface="Times New Roman"/>
            </a:endParaRPr>
          </a:p>
          <a:p>
            <a:pPr marL="457200" lvl="0" indent="-330200" algn="l" rtl="0">
              <a:spcBef>
                <a:spcPts val="700"/>
              </a:spcBef>
              <a:spcAft>
                <a:spcPts val="0"/>
              </a:spcAft>
              <a:buClr>
                <a:srgbClr val="222222"/>
              </a:buClr>
              <a:buSzPts val="1600"/>
              <a:buFont typeface="Times New Roman"/>
              <a:buChar char="•"/>
            </a:pPr>
            <a:r>
              <a:rPr lang="en-US" sz="1600">
                <a:solidFill>
                  <a:srgbClr val="222222"/>
                </a:solidFill>
                <a:latin typeface="Times New Roman"/>
                <a:ea typeface="Times New Roman"/>
                <a:cs typeface="Times New Roman"/>
                <a:sym typeface="Times New Roman"/>
              </a:rPr>
              <a:t>Waterford Union HS offering classes at their high school</a:t>
            </a:r>
            <a:endParaRPr sz="1600">
              <a:solidFill>
                <a:srgbClr val="222222"/>
              </a:solidFill>
              <a:latin typeface="Times New Roman"/>
              <a:ea typeface="Times New Roman"/>
              <a:cs typeface="Times New Roman"/>
              <a:sym typeface="Times New Roman"/>
            </a:endParaRPr>
          </a:p>
          <a:p>
            <a:pPr marL="457200" lvl="0" indent="-330200" algn="l" rtl="0">
              <a:spcBef>
                <a:spcPts val="0"/>
              </a:spcBef>
              <a:spcAft>
                <a:spcPts val="0"/>
              </a:spcAft>
              <a:buClr>
                <a:srgbClr val="222222"/>
              </a:buClr>
              <a:buSzPts val="1600"/>
              <a:buFont typeface="Times New Roman"/>
              <a:buChar char="•"/>
            </a:pPr>
            <a:r>
              <a:rPr lang="en-US" sz="1600">
                <a:solidFill>
                  <a:srgbClr val="222222"/>
                </a:solidFill>
                <a:latin typeface="Times New Roman"/>
                <a:ea typeface="Times New Roman"/>
                <a:cs typeface="Times New Roman"/>
                <a:sym typeface="Times New Roman"/>
              </a:rPr>
              <a:t>New Cohort Started at Racine &amp; Elkhorn Campuses</a:t>
            </a:r>
            <a:endParaRPr sz="1600">
              <a:solidFill>
                <a:srgbClr val="222222"/>
              </a:solidFill>
              <a:latin typeface="Times New Roman"/>
              <a:ea typeface="Times New Roman"/>
              <a:cs typeface="Times New Roman"/>
              <a:sym typeface="Times New Roman"/>
            </a:endParaRPr>
          </a:p>
          <a:p>
            <a:pPr marL="914400" lvl="1" indent="-330200" algn="l" rtl="0">
              <a:spcBef>
                <a:spcPts val="0"/>
              </a:spcBef>
              <a:spcAft>
                <a:spcPts val="0"/>
              </a:spcAft>
              <a:buClr>
                <a:srgbClr val="222222"/>
              </a:buClr>
              <a:buSzPts val="1600"/>
              <a:buFont typeface="Times New Roman"/>
              <a:buChar char="–"/>
            </a:pPr>
            <a:r>
              <a:rPr lang="en-US" sz="1600">
                <a:solidFill>
                  <a:srgbClr val="222222"/>
                </a:solidFill>
                <a:latin typeface="Times New Roman"/>
                <a:ea typeface="Times New Roman"/>
                <a:cs typeface="Times New Roman"/>
                <a:sym typeface="Times New Roman"/>
              </a:rPr>
              <a:t>Condensed the program to two semesters</a:t>
            </a:r>
            <a:endParaRPr sz="1600">
              <a:solidFill>
                <a:srgbClr val="222222"/>
              </a:solidFill>
              <a:latin typeface="Times New Roman"/>
              <a:ea typeface="Times New Roman"/>
              <a:cs typeface="Times New Roman"/>
              <a:sym typeface="Times New Roman"/>
            </a:endParaRPr>
          </a:p>
          <a:p>
            <a:pPr marL="914400" lvl="1" indent="-330200" algn="l" rtl="0">
              <a:spcBef>
                <a:spcPts val="0"/>
              </a:spcBef>
              <a:spcAft>
                <a:spcPts val="0"/>
              </a:spcAft>
              <a:buClr>
                <a:srgbClr val="222222"/>
              </a:buClr>
              <a:buSzPts val="1600"/>
              <a:buFont typeface="Times New Roman"/>
              <a:buChar char="–"/>
            </a:pPr>
            <a:r>
              <a:rPr lang="en-US" sz="1600">
                <a:solidFill>
                  <a:srgbClr val="222222"/>
                </a:solidFill>
                <a:latin typeface="Times New Roman"/>
                <a:ea typeface="Times New Roman"/>
                <a:cs typeface="Times New Roman"/>
                <a:sym typeface="Times New Roman"/>
              </a:rPr>
              <a:t>Courses only three days a week for five hours</a:t>
            </a:r>
            <a:endParaRPr sz="1600">
              <a:solidFill>
                <a:srgbClr val="222222"/>
              </a:solidFill>
              <a:latin typeface="Times New Roman"/>
              <a:ea typeface="Times New Roman"/>
              <a:cs typeface="Times New Roman"/>
              <a:sym typeface="Times New Roman"/>
            </a:endParaRPr>
          </a:p>
          <a:p>
            <a:pPr marL="914400" lvl="1" indent="-330200" algn="l" rtl="0">
              <a:spcBef>
                <a:spcPts val="0"/>
              </a:spcBef>
              <a:spcAft>
                <a:spcPts val="0"/>
              </a:spcAft>
              <a:buClr>
                <a:srgbClr val="222222"/>
              </a:buClr>
              <a:buSzPts val="1600"/>
              <a:buFont typeface="Times New Roman"/>
              <a:buChar char="–"/>
            </a:pPr>
            <a:r>
              <a:rPr lang="en-US" sz="1600">
                <a:solidFill>
                  <a:srgbClr val="222222"/>
                </a:solidFill>
                <a:latin typeface="Times New Roman"/>
                <a:ea typeface="Times New Roman"/>
                <a:cs typeface="Times New Roman"/>
                <a:sym typeface="Times New Roman"/>
              </a:rPr>
              <a:t>High schools paying tuition/fees/book costs </a:t>
            </a:r>
            <a:endParaRPr sz="1600">
              <a:solidFill>
                <a:srgbClr val="222222"/>
              </a:solidFill>
              <a:latin typeface="Times New Roman"/>
              <a:ea typeface="Times New Roman"/>
              <a:cs typeface="Times New Roman"/>
              <a:sym typeface="Times New Roman"/>
            </a:endParaRPr>
          </a:p>
          <a:p>
            <a:pPr marL="0" lvl="0" indent="0" algn="l" rtl="0">
              <a:lnSpc>
                <a:spcPct val="90000"/>
              </a:lnSpc>
              <a:spcBef>
                <a:spcPts val="600"/>
              </a:spcBef>
              <a:spcAft>
                <a:spcPts val="0"/>
              </a:spcAft>
              <a:buNone/>
            </a:pPr>
            <a:endParaRPr sz="1600">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1600">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1600" b="1">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2200">
              <a:solidFill>
                <a:srgbClr val="3D3D3D"/>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2400">
              <a:solidFill>
                <a:srgbClr val="000000"/>
              </a:solidFill>
              <a:latin typeface="Calibri"/>
              <a:ea typeface="Calibri"/>
              <a:cs typeface="Calibri"/>
              <a:sym typeface="Calibri"/>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89"/>
        <p:cNvGrpSpPr/>
        <p:nvPr/>
      </p:nvGrpSpPr>
      <p:grpSpPr>
        <a:xfrm>
          <a:off x="0" y="0"/>
          <a:ext cx="0" cy="0"/>
          <a:chOff x="0" y="0"/>
          <a:chExt cx="0" cy="0"/>
        </a:xfrm>
      </p:grpSpPr>
      <p:sp>
        <p:nvSpPr>
          <p:cNvPr id="190" name="Google Shape;190;p25"/>
          <p:cNvSpPr txBox="1">
            <a:spLocks noGrp="1"/>
          </p:cNvSpPr>
          <p:nvPr>
            <p:ph type="title"/>
          </p:nvPr>
        </p:nvSpPr>
        <p:spPr>
          <a:xfrm>
            <a:off x="457200" y="383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00" b="1">
                <a:latin typeface="Times New Roman"/>
                <a:ea typeface="Times New Roman"/>
                <a:cs typeface="Times New Roman"/>
                <a:sym typeface="Times New Roman"/>
              </a:rPr>
              <a:t>Positive Impact</a:t>
            </a:r>
            <a:endParaRPr sz="40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191" name="Google Shape;191;p25"/>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92" name="Google Shape;192;p25"/>
          <p:cNvSpPr txBox="1"/>
          <p:nvPr/>
        </p:nvSpPr>
        <p:spPr>
          <a:xfrm>
            <a:off x="110850" y="1105625"/>
            <a:ext cx="8758500" cy="5771100"/>
          </a:xfrm>
          <a:prstGeom prst="rect">
            <a:avLst/>
          </a:prstGeom>
          <a:noFill/>
          <a:ln>
            <a:noFill/>
          </a:ln>
        </p:spPr>
        <p:txBody>
          <a:bodyPr spcFirstLastPara="1" wrap="square" lIns="91425" tIns="91425" rIns="91425" bIns="91425" anchor="t" anchorCtr="0">
            <a:noAutofit/>
          </a:bodyPr>
          <a:lstStyle/>
          <a:p>
            <a:pPr marL="457200" lvl="0" indent="-336550" algn="l" rtl="0">
              <a:spcBef>
                <a:spcPts val="700"/>
              </a:spcBef>
              <a:spcAft>
                <a:spcPts val="0"/>
              </a:spcAft>
              <a:buClr>
                <a:srgbClr val="222222"/>
              </a:buClr>
              <a:buSzPts val="1700"/>
              <a:buFont typeface="Times New Roman"/>
              <a:buChar char="●"/>
            </a:pPr>
            <a:r>
              <a:rPr lang="en-US" sz="1700">
                <a:solidFill>
                  <a:srgbClr val="222222"/>
                </a:solidFill>
                <a:latin typeface="Times New Roman"/>
                <a:ea typeface="Times New Roman"/>
                <a:cs typeface="Times New Roman"/>
                <a:sym typeface="Times New Roman"/>
              </a:rPr>
              <a:t>High school students are graduating with credentials from Gateway prior to graduating from high school </a:t>
            </a:r>
            <a:endParaRPr sz="1700">
              <a:solidFill>
                <a:srgbClr val="222222"/>
              </a:solidFill>
              <a:latin typeface="Times New Roman"/>
              <a:ea typeface="Times New Roman"/>
              <a:cs typeface="Times New Roman"/>
              <a:sym typeface="Times New Roman"/>
            </a:endParaRPr>
          </a:p>
          <a:p>
            <a:pPr marL="914400" lvl="0" indent="0" algn="l" rtl="0">
              <a:spcBef>
                <a:spcPts val="700"/>
              </a:spcBef>
              <a:spcAft>
                <a:spcPts val="0"/>
              </a:spcAft>
              <a:buNone/>
            </a:pPr>
            <a:endParaRPr sz="400">
              <a:solidFill>
                <a:srgbClr val="222222"/>
              </a:solidFill>
              <a:latin typeface="Times New Roman"/>
              <a:ea typeface="Times New Roman"/>
              <a:cs typeface="Times New Roman"/>
              <a:sym typeface="Times New Roman"/>
            </a:endParaRPr>
          </a:p>
          <a:p>
            <a:pPr marL="457200" lvl="0" indent="-336550" algn="l" rtl="0">
              <a:spcBef>
                <a:spcPts val="700"/>
              </a:spcBef>
              <a:spcAft>
                <a:spcPts val="0"/>
              </a:spcAft>
              <a:buClr>
                <a:srgbClr val="222222"/>
              </a:buClr>
              <a:buSzPts val="1700"/>
              <a:buFont typeface="Times New Roman"/>
              <a:buChar char="●"/>
            </a:pPr>
            <a:r>
              <a:rPr lang="en-US" sz="1700">
                <a:solidFill>
                  <a:srgbClr val="222222"/>
                </a:solidFill>
                <a:latin typeface="Times New Roman"/>
                <a:ea typeface="Times New Roman"/>
                <a:cs typeface="Times New Roman"/>
                <a:sym typeface="Times New Roman"/>
              </a:rPr>
              <a:t>Students are employable and are able to enter the workforce</a:t>
            </a:r>
            <a:endParaRPr sz="1700">
              <a:solidFill>
                <a:srgbClr val="222222"/>
              </a:solidFill>
              <a:latin typeface="Times New Roman"/>
              <a:ea typeface="Times New Roman"/>
              <a:cs typeface="Times New Roman"/>
              <a:sym typeface="Times New Roman"/>
            </a:endParaRPr>
          </a:p>
          <a:p>
            <a:pPr marL="914400" lvl="0" indent="0" algn="l" rtl="0">
              <a:spcBef>
                <a:spcPts val="700"/>
              </a:spcBef>
              <a:spcAft>
                <a:spcPts val="0"/>
              </a:spcAft>
              <a:buNone/>
            </a:pPr>
            <a:endParaRPr sz="400">
              <a:solidFill>
                <a:srgbClr val="222222"/>
              </a:solidFill>
              <a:latin typeface="Times New Roman"/>
              <a:ea typeface="Times New Roman"/>
              <a:cs typeface="Times New Roman"/>
              <a:sym typeface="Times New Roman"/>
            </a:endParaRPr>
          </a:p>
          <a:p>
            <a:pPr marL="457200" lvl="0" indent="-336550" algn="l" rtl="0">
              <a:spcBef>
                <a:spcPts val="700"/>
              </a:spcBef>
              <a:spcAft>
                <a:spcPts val="0"/>
              </a:spcAft>
              <a:buClr>
                <a:srgbClr val="222222"/>
              </a:buClr>
              <a:buSzPts val="1700"/>
              <a:buFont typeface="Times New Roman"/>
              <a:buChar char="●"/>
            </a:pPr>
            <a:r>
              <a:rPr lang="en-US" sz="1700">
                <a:solidFill>
                  <a:srgbClr val="222222"/>
                </a:solidFill>
                <a:latin typeface="Times New Roman"/>
                <a:ea typeface="Times New Roman"/>
                <a:cs typeface="Times New Roman"/>
                <a:sym typeface="Times New Roman"/>
              </a:rPr>
              <a:t>Students are continuing on at Gateway immediately after graduation </a:t>
            </a:r>
            <a:endParaRPr sz="1700">
              <a:solidFill>
                <a:srgbClr val="222222"/>
              </a:solidFill>
              <a:latin typeface="Times New Roman"/>
              <a:ea typeface="Times New Roman"/>
              <a:cs typeface="Times New Roman"/>
              <a:sym typeface="Times New Roman"/>
            </a:endParaRPr>
          </a:p>
          <a:p>
            <a:pPr marL="914400" lvl="1" indent="-336550" algn="l" rtl="0">
              <a:spcBef>
                <a:spcPts val="0"/>
              </a:spcBef>
              <a:spcAft>
                <a:spcPts val="0"/>
              </a:spcAft>
              <a:buClr>
                <a:srgbClr val="222222"/>
              </a:buClr>
              <a:buSzPts val="1700"/>
              <a:buFont typeface="Times New Roman"/>
              <a:buChar char="○"/>
            </a:pPr>
            <a:r>
              <a:rPr lang="en-US" sz="1700">
                <a:solidFill>
                  <a:srgbClr val="222222"/>
                </a:solidFill>
                <a:latin typeface="Times New Roman"/>
                <a:ea typeface="Times New Roman"/>
                <a:cs typeface="Times New Roman"/>
                <a:sym typeface="Times New Roman"/>
              </a:rPr>
              <a:t>81% of 2021 High School Academy graduates are accepted to Gateway for Fall 2021 </a:t>
            </a:r>
            <a:endParaRPr sz="1700">
              <a:solidFill>
                <a:srgbClr val="222222"/>
              </a:solidFill>
              <a:latin typeface="Times New Roman"/>
              <a:ea typeface="Times New Roman"/>
              <a:cs typeface="Times New Roman"/>
              <a:sym typeface="Times New Roman"/>
            </a:endParaRPr>
          </a:p>
          <a:p>
            <a:pPr marL="0" lvl="0" indent="0" algn="l" rtl="0">
              <a:spcBef>
                <a:spcPts val="700"/>
              </a:spcBef>
              <a:spcAft>
                <a:spcPts val="0"/>
              </a:spcAft>
              <a:buNone/>
            </a:pPr>
            <a:endParaRPr sz="400">
              <a:solidFill>
                <a:srgbClr val="222222"/>
              </a:solidFill>
              <a:latin typeface="Times New Roman"/>
              <a:ea typeface="Times New Roman"/>
              <a:cs typeface="Times New Roman"/>
              <a:sym typeface="Times New Roman"/>
            </a:endParaRPr>
          </a:p>
          <a:p>
            <a:pPr marL="457200" lvl="0" indent="-336550" algn="l" rtl="0">
              <a:spcBef>
                <a:spcPts val="700"/>
              </a:spcBef>
              <a:spcAft>
                <a:spcPts val="0"/>
              </a:spcAft>
              <a:buClr>
                <a:srgbClr val="222222"/>
              </a:buClr>
              <a:buSzPts val="1700"/>
              <a:buFont typeface="Times New Roman"/>
              <a:buChar char="●"/>
            </a:pPr>
            <a:r>
              <a:rPr lang="en-US" sz="1700">
                <a:solidFill>
                  <a:srgbClr val="222222"/>
                </a:solidFill>
                <a:latin typeface="Times New Roman"/>
                <a:ea typeface="Times New Roman"/>
                <a:cs typeface="Times New Roman"/>
                <a:sym typeface="Times New Roman"/>
              </a:rPr>
              <a:t>Increase direct enrollments at Gateway Technical College</a:t>
            </a:r>
            <a:endParaRPr sz="1700">
              <a:solidFill>
                <a:srgbClr val="222222"/>
              </a:solidFill>
              <a:latin typeface="Times New Roman"/>
              <a:ea typeface="Times New Roman"/>
              <a:cs typeface="Times New Roman"/>
              <a:sym typeface="Times New Roman"/>
            </a:endParaRPr>
          </a:p>
          <a:p>
            <a:pPr marL="914400" lvl="1" indent="-336550" algn="l" rtl="0">
              <a:spcBef>
                <a:spcPts val="0"/>
              </a:spcBef>
              <a:spcAft>
                <a:spcPts val="0"/>
              </a:spcAft>
              <a:buClr>
                <a:srgbClr val="222222"/>
              </a:buClr>
              <a:buSzPts val="1700"/>
              <a:buFont typeface="Times New Roman"/>
              <a:buChar char="○"/>
            </a:pPr>
            <a:r>
              <a:rPr lang="en-US" sz="1700">
                <a:solidFill>
                  <a:srgbClr val="222222"/>
                </a:solidFill>
                <a:latin typeface="Times New Roman"/>
                <a:ea typeface="Times New Roman"/>
                <a:cs typeface="Times New Roman"/>
                <a:sym typeface="Times New Roman"/>
              </a:rPr>
              <a:t>42% of 2021 High School Academy Graduates are </a:t>
            </a:r>
            <a:endParaRPr sz="1700">
              <a:solidFill>
                <a:srgbClr val="222222"/>
              </a:solidFill>
              <a:latin typeface="Times New Roman"/>
              <a:ea typeface="Times New Roman"/>
              <a:cs typeface="Times New Roman"/>
              <a:sym typeface="Times New Roman"/>
            </a:endParaRPr>
          </a:p>
          <a:p>
            <a:pPr marL="0" lvl="0" indent="457200" algn="l" rtl="0">
              <a:spcBef>
                <a:spcPts val="700"/>
              </a:spcBef>
              <a:spcAft>
                <a:spcPts val="0"/>
              </a:spcAft>
              <a:buNone/>
            </a:pPr>
            <a:r>
              <a:rPr lang="en-US" sz="1700">
                <a:solidFill>
                  <a:srgbClr val="222222"/>
                </a:solidFill>
                <a:latin typeface="Times New Roman"/>
                <a:ea typeface="Times New Roman"/>
                <a:cs typeface="Times New Roman"/>
                <a:sym typeface="Times New Roman"/>
              </a:rPr>
              <a:t>direct enrolled in at least one course this academic year</a:t>
            </a:r>
            <a:endParaRPr sz="1700">
              <a:solidFill>
                <a:srgbClr val="222222"/>
              </a:solidFill>
              <a:latin typeface="Times New Roman"/>
              <a:ea typeface="Times New Roman"/>
              <a:cs typeface="Times New Roman"/>
              <a:sym typeface="Times New Roman"/>
            </a:endParaRPr>
          </a:p>
          <a:p>
            <a:pPr marL="0" lvl="0" indent="0" algn="l" rtl="0">
              <a:spcBef>
                <a:spcPts val="700"/>
              </a:spcBef>
              <a:spcAft>
                <a:spcPts val="0"/>
              </a:spcAft>
              <a:buNone/>
            </a:pPr>
            <a:endParaRPr sz="400">
              <a:solidFill>
                <a:srgbClr val="222222"/>
              </a:solidFill>
              <a:latin typeface="Times New Roman"/>
              <a:ea typeface="Times New Roman"/>
              <a:cs typeface="Times New Roman"/>
              <a:sym typeface="Times New Roman"/>
            </a:endParaRPr>
          </a:p>
          <a:p>
            <a:pPr marL="457200" lvl="0" indent="-336550" algn="l" rtl="0">
              <a:spcBef>
                <a:spcPts val="700"/>
              </a:spcBef>
              <a:spcAft>
                <a:spcPts val="0"/>
              </a:spcAft>
              <a:buClr>
                <a:srgbClr val="222222"/>
              </a:buClr>
              <a:buSzPts val="1700"/>
              <a:buFont typeface="Times New Roman"/>
              <a:buChar char="●"/>
            </a:pPr>
            <a:r>
              <a:rPr lang="en-US" sz="1700">
                <a:solidFill>
                  <a:srgbClr val="222222"/>
                </a:solidFill>
                <a:latin typeface="Times New Roman"/>
                <a:ea typeface="Times New Roman"/>
                <a:cs typeface="Times New Roman"/>
                <a:sym typeface="Times New Roman"/>
              </a:rPr>
              <a:t>Interest is increasing in High School Academies!</a:t>
            </a:r>
            <a:endParaRPr sz="1700">
              <a:solidFill>
                <a:srgbClr val="222222"/>
              </a:solidFill>
              <a:latin typeface="Times New Roman"/>
              <a:ea typeface="Times New Roman"/>
              <a:cs typeface="Times New Roman"/>
              <a:sym typeface="Times New Roman"/>
            </a:endParaRPr>
          </a:p>
          <a:p>
            <a:pPr marL="914400" lvl="1" indent="-336550" algn="l" rtl="0">
              <a:spcBef>
                <a:spcPts val="0"/>
              </a:spcBef>
              <a:spcAft>
                <a:spcPts val="0"/>
              </a:spcAft>
              <a:buClr>
                <a:srgbClr val="222222"/>
              </a:buClr>
              <a:buSzPts val="1700"/>
              <a:buFont typeface="Times New Roman"/>
              <a:buChar char="○"/>
            </a:pPr>
            <a:r>
              <a:rPr lang="en-US" sz="1700">
                <a:solidFill>
                  <a:srgbClr val="222222"/>
                </a:solidFill>
                <a:latin typeface="Times New Roman"/>
                <a:ea typeface="Times New Roman"/>
                <a:cs typeface="Times New Roman"/>
                <a:sym typeface="Times New Roman"/>
              </a:rPr>
              <a:t>Estimated Tuition &amp; Fees from HS Academies </a:t>
            </a:r>
            <a:endParaRPr sz="1700">
              <a:solidFill>
                <a:srgbClr val="222222"/>
              </a:solidFill>
              <a:latin typeface="Times New Roman"/>
              <a:ea typeface="Times New Roman"/>
              <a:cs typeface="Times New Roman"/>
              <a:sym typeface="Times New Roman"/>
            </a:endParaRPr>
          </a:p>
          <a:p>
            <a:pPr marL="457200" lvl="0" indent="457200" algn="l" rtl="0">
              <a:spcBef>
                <a:spcPts val="700"/>
              </a:spcBef>
              <a:spcAft>
                <a:spcPts val="0"/>
              </a:spcAft>
              <a:buNone/>
            </a:pPr>
            <a:r>
              <a:rPr lang="en-US" sz="1700">
                <a:solidFill>
                  <a:srgbClr val="222222"/>
                </a:solidFill>
                <a:latin typeface="Times New Roman"/>
                <a:ea typeface="Times New Roman"/>
                <a:cs typeface="Times New Roman"/>
                <a:sym typeface="Times New Roman"/>
              </a:rPr>
              <a:t>(2018-2022): $520,000</a:t>
            </a:r>
            <a:endParaRPr sz="1700">
              <a:solidFill>
                <a:srgbClr val="222222"/>
              </a:solidFill>
              <a:latin typeface="Times New Roman"/>
              <a:ea typeface="Times New Roman"/>
              <a:cs typeface="Times New Roman"/>
              <a:sym typeface="Times New Roman"/>
            </a:endParaRPr>
          </a:p>
          <a:p>
            <a:pPr marL="914400" lvl="1" indent="-336550" algn="l" rtl="0">
              <a:spcBef>
                <a:spcPts val="700"/>
              </a:spcBef>
              <a:spcAft>
                <a:spcPts val="0"/>
              </a:spcAft>
              <a:buClr>
                <a:srgbClr val="222222"/>
              </a:buClr>
              <a:buSzPts val="1700"/>
              <a:buFont typeface="Times New Roman"/>
              <a:buChar char="○"/>
            </a:pPr>
            <a:r>
              <a:rPr lang="en-US" sz="1700">
                <a:solidFill>
                  <a:srgbClr val="222222"/>
                </a:solidFill>
                <a:latin typeface="Times New Roman"/>
                <a:ea typeface="Times New Roman"/>
                <a:cs typeface="Times New Roman"/>
                <a:sym typeface="Times New Roman"/>
              </a:rPr>
              <a:t>Student participation increased by 197% since first year!</a:t>
            </a:r>
            <a:endParaRPr sz="1700">
              <a:solidFill>
                <a:srgbClr val="222222"/>
              </a:solidFill>
              <a:latin typeface="Times New Roman"/>
              <a:ea typeface="Times New Roman"/>
              <a:cs typeface="Times New Roman"/>
              <a:sym typeface="Times New Roman"/>
            </a:endParaRPr>
          </a:p>
          <a:p>
            <a:pPr marL="1371600" lvl="0" indent="0" algn="l" rtl="0">
              <a:spcBef>
                <a:spcPts val="700"/>
              </a:spcBef>
              <a:spcAft>
                <a:spcPts val="0"/>
              </a:spcAft>
              <a:buNone/>
            </a:pPr>
            <a:endParaRPr sz="1700">
              <a:solidFill>
                <a:srgbClr val="222222"/>
              </a:solidFill>
              <a:latin typeface="Times New Roman"/>
              <a:ea typeface="Times New Roman"/>
              <a:cs typeface="Times New Roman"/>
              <a:sym typeface="Times New Roman"/>
            </a:endParaRPr>
          </a:p>
          <a:p>
            <a:pPr marL="914400" lvl="0" indent="0" algn="l" rtl="0">
              <a:spcBef>
                <a:spcPts val="700"/>
              </a:spcBef>
              <a:spcAft>
                <a:spcPts val="0"/>
              </a:spcAft>
              <a:buNone/>
            </a:pPr>
            <a:endParaRPr sz="1900">
              <a:solidFill>
                <a:srgbClr val="222222"/>
              </a:solidFill>
              <a:latin typeface="Times New Roman"/>
              <a:ea typeface="Times New Roman"/>
              <a:cs typeface="Times New Roman"/>
              <a:sym typeface="Times New Roman"/>
            </a:endParaRPr>
          </a:p>
          <a:p>
            <a:pPr marL="0" lvl="0" indent="0" algn="l" rtl="0">
              <a:spcBef>
                <a:spcPts val="700"/>
              </a:spcBef>
              <a:spcAft>
                <a:spcPts val="600"/>
              </a:spcAft>
              <a:buNone/>
            </a:pPr>
            <a:endParaRPr sz="1900">
              <a:solidFill>
                <a:srgbClr val="222222"/>
              </a:solidFill>
              <a:latin typeface="Times New Roman"/>
              <a:ea typeface="Times New Roman"/>
              <a:cs typeface="Times New Roman"/>
              <a:sym typeface="Times New Roman"/>
            </a:endParaRPr>
          </a:p>
        </p:txBody>
      </p:sp>
      <p:pic>
        <p:nvPicPr>
          <p:cNvPr id="193" name="Google Shape;193;p25"/>
          <p:cNvPicPr preferRelativeResize="0"/>
          <p:nvPr/>
        </p:nvPicPr>
        <p:blipFill>
          <a:blip r:embed="rId3">
            <a:alphaModFix/>
          </a:blip>
          <a:stretch>
            <a:fillRect/>
          </a:stretch>
        </p:blipFill>
        <p:spPr>
          <a:xfrm>
            <a:off x="6105800" y="3236575"/>
            <a:ext cx="2688250" cy="345817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199" name="Google Shape;199;p26"/>
          <p:cNvSpPr txBox="1">
            <a:spLocks noGrp="1"/>
          </p:cNvSpPr>
          <p:nvPr>
            <p:ph type="title"/>
          </p:nvPr>
        </p:nvSpPr>
        <p:spPr>
          <a:xfrm>
            <a:off x="457200" y="383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FFC000"/>
              </a:buClr>
              <a:buFont typeface="Times New Roman"/>
              <a:buNone/>
            </a:pPr>
            <a:r>
              <a:rPr lang="en-US" sz="4000" b="1">
                <a:latin typeface="Times New Roman"/>
                <a:ea typeface="Times New Roman"/>
                <a:cs typeface="Times New Roman"/>
                <a:sym typeface="Times New Roman"/>
              </a:rPr>
              <a:t>Positive Impact: Parents, Students &amp; Community </a:t>
            </a:r>
            <a:endParaRPr sz="4000" b="1">
              <a:latin typeface="Times New Roman"/>
              <a:ea typeface="Times New Roman"/>
              <a:cs typeface="Times New Roman"/>
              <a:sym typeface="Times New Roman"/>
            </a:endParaRPr>
          </a:p>
          <a:p>
            <a:pPr marL="0" lvl="0" indent="0" algn="ctr" rtl="0">
              <a:spcBef>
                <a:spcPts val="0"/>
              </a:spcBef>
              <a:spcAft>
                <a:spcPts val="0"/>
              </a:spcAft>
              <a:buClr>
                <a:schemeClr val="dk1"/>
              </a:buClr>
              <a:buSzPts val="1800"/>
              <a:buFont typeface="Arial"/>
              <a:buNone/>
            </a:pPr>
            <a:endParaRPr sz="32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200" name="Google Shape;200;p26"/>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201" name="Google Shape;201;p26"/>
          <p:cNvSpPr txBox="1"/>
          <p:nvPr/>
        </p:nvSpPr>
        <p:spPr>
          <a:xfrm>
            <a:off x="339450" y="1766300"/>
            <a:ext cx="8465100" cy="4404300"/>
          </a:xfrm>
          <a:prstGeom prst="rect">
            <a:avLst/>
          </a:prstGeom>
          <a:noFill/>
          <a:ln>
            <a:noFill/>
          </a:ln>
        </p:spPr>
        <p:txBody>
          <a:bodyPr spcFirstLastPara="1" wrap="square" lIns="91425" tIns="91425" rIns="91425" bIns="91425" anchor="t" anchorCtr="0">
            <a:noAutofit/>
          </a:bodyPr>
          <a:lstStyle/>
          <a:p>
            <a:pPr marL="0" lvl="0" indent="0" algn="l" rtl="0">
              <a:lnSpc>
                <a:spcPct val="90000"/>
              </a:lnSpc>
              <a:spcBef>
                <a:spcPts val="0"/>
              </a:spcBef>
              <a:spcAft>
                <a:spcPts val="0"/>
              </a:spcAft>
              <a:buNone/>
            </a:pPr>
            <a:r>
              <a:rPr lang="en-US" sz="1800" i="1">
                <a:solidFill>
                  <a:schemeClr val="dk1"/>
                </a:solidFill>
                <a:latin typeface="Times New Roman"/>
                <a:ea typeface="Times New Roman"/>
                <a:cs typeface="Times New Roman"/>
                <a:sym typeface="Times New Roman"/>
              </a:rPr>
              <a:t>“For Jacob, this was a game changer. He didn’t know anything about welding, but he connected with his instructors right away, he knew some of the students who were from his high school and we was able to do his work on a technical college campus. I can’t say enough on how well he has done with this.” -Michelle Allender, parent</a:t>
            </a:r>
            <a:endParaRPr sz="1800" i="1">
              <a:solidFill>
                <a:schemeClr val="dk1"/>
              </a:solidFill>
              <a:latin typeface="Times New Roman"/>
              <a:ea typeface="Times New Roman"/>
              <a:cs typeface="Times New Roman"/>
              <a:sym typeface="Times New Roman"/>
            </a:endParaRPr>
          </a:p>
          <a:p>
            <a:pPr marL="0" lvl="0" indent="0" algn="l" rtl="0">
              <a:spcBef>
                <a:spcPts val="700"/>
              </a:spcBef>
              <a:spcAft>
                <a:spcPts val="0"/>
              </a:spcAft>
              <a:buNone/>
            </a:pPr>
            <a:endParaRPr sz="1300">
              <a:solidFill>
                <a:srgbClr val="222222"/>
              </a:solidFill>
              <a:latin typeface="Times New Roman"/>
              <a:ea typeface="Times New Roman"/>
              <a:cs typeface="Times New Roman"/>
              <a:sym typeface="Times New Roman"/>
            </a:endParaRPr>
          </a:p>
          <a:p>
            <a:pPr marL="0" lvl="0" indent="0" algn="l" rtl="0">
              <a:spcBef>
                <a:spcPts val="700"/>
              </a:spcBef>
              <a:spcAft>
                <a:spcPts val="0"/>
              </a:spcAft>
              <a:buNone/>
            </a:pPr>
            <a:r>
              <a:rPr lang="en-US" sz="1800" u="sng">
                <a:solidFill>
                  <a:srgbClr val="0000FF"/>
                </a:solidFill>
                <a:latin typeface="Times New Roman"/>
                <a:ea typeface="Times New Roman"/>
                <a:cs typeface="Times New Roman"/>
                <a:sym typeface="Times New Roman"/>
                <a:hlinkClick r:id="rId3">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“Sparking Success Early” STUFF Magazine</a:t>
            </a:r>
            <a:r>
              <a:rPr lang="en-US" sz="1800">
                <a:solidFill>
                  <a:srgbClr val="222222"/>
                </a:solidFill>
                <a:latin typeface="Times New Roman"/>
                <a:ea typeface="Times New Roman"/>
                <a:cs typeface="Times New Roman"/>
                <a:sym typeface="Times New Roman"/>
              </a:rPr>
              <a:t>: Ethan Schaefer</a:t>
            </a:r>
            <a:endParaRPr sz="1800">
              <a:solidFill>
                <a:srgbClr val="222222"/>
              </a:solidFill>
              <a:latin typeface="Times New Roman"/>
              <a:ea typeface="Times New Roman"/>
              <a:cs typeface="Times New Roman"/>
              <a:sym typeface="Times New Roman"/>
            </a:endParaRPr>
          </a:p>
          <a:p>
            <a:pPr marL="0" lvl="0" indent="0" algn="l" rtl="0">
              <a:spcBef>
                <a:spcPts val="700"/>
              </a:spcBef>
              <a:spcAft>
                <a:spcPts val="0"/>
              </a:spcAft>
              <a:buNone/>
            </a:pPr>
            <a:r>
              <a:rPr lang="en-US" sz="1800" u="sng">
                <a:solidFill>
                  <a:schemeClr val="hlink"/>
                </a:solidFill>
                <a:highlight>
                  <a:srgbClr val="FFFFFF"/>
                </a:highlight>
                <a:latin typeface="Times New Roman"/>
                <a:ea typeface="Times New Roman"/>
                <a:cs typeface="Times New Roman"/>
                <a:sym typeface="Times New Roman"/>
                <a:hlinkClick r:id="rId4"/>
              </a:rPr>
              <a:t>“The Double-Double Graduate” CTE Newsroom: </a:t>
            </a:r>
            <a:r>
              <a:rPr lang="en-US" sz="1800">
                <a:solidFill>
                  <a:srgbClr val="222222"/>
                </a:solidFill>
                <a:highlight>
                  <a:srgbClr val="FFFFFF"/>
                </a:highlight>
                <a:latin typeface="Times New Roman"/>
                <a:ea typeface="Times New Roman"/>
                <a:cs typeface="Times New Roman"/>
                <a:sym typeface="Times New Roman"/>
              </a:rPr>
              <a:t> Jacob Allender</a:t>
            </a:r>
            <a:endParaRPr sz="1800">
              <a:solidFill>
                <a:srgbClr val="222222"/>
              </a:solidFill>
              <a:latin typeface="Times New Roman"/>
              <a:ea typeface="Times New Roman"/>
              <a:cs typeface="Times New Roman"/>
              <a:sym typeface="Times New Roman"/>
            </a:endParaRPr>
          </a:p>
          <a:p>
            <a:pPr marL="0" lvl="0" indent="0" algn="l" rtl="0">
              <a:spcBef>
                <a:spcPts val="700"/>
              </a:spcBef>
              <a:spcAft>
                <a:spcPts val="0"/>
              </a:spcAft>
              <a:buNone/>
            </a:pPr>
            <a:r>
              <a:rPr lang="en-US" sz="1800">
                <a:solidFill>
                  <a:srgbClr val="222222"/>
                </a:solidFill>
                <a:latin typeface="Times New Roman"/>
                <a:ea typeface="Times New Roman"/>
                <a:cs typeface="Times New Roman"/>
                <a:sym typeface="Times New Roman"/>
              </a:rPr>
              <a:t>“</a:t>
            </a:r>
            <a:r>
              <a:rPr lang="en-US" sz="1800" u="sng">
                <a:solidFill>
                  <a:srgbClr val="0000FF"/>
                </a:solidFill>
                <a:latin typeface="Times New Roman"/>
                <a:ea typeface="Times New Roman"/>
                <a:cs typeface="Times New Roman"/>
                <a:sym typeface="Times New Roman"/>
                <a:hlinkClick r:id="rId5">
                  <a:extLst>
                    <a:ext uri="{A12FA001-AC4F-418D-AE19-62706E023703}">
                      <ahyp:hlinkClr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val="tx"/>
                    </a:ext>
                  </a:extLst>
                </a:hlinkClick>
              </a:rPr>
              <a:t>Badger Student Graduates College, High School” Lake Geneva News</a:t>
            </a:r>
            <a:r>
              <a:rPr lang="en-US" sz="1800">
                <a:solidFill>
                  <a:srgbClr val="222222"/>
                </a:solidFill>
                <a:latin typeface="Times New Roman"/>
                <a:ea typeface="Times New Roman"/>
                <a:cs typeface="Times New Roman"/>
                <a:sym typeface="Times New Roman"/>
              </a:rPr>
              <a:t>: Trevor Statdfield </a:t>
            </a:r>
            <a:r>
              <a:rPr lang="en-US" sz="2100">
                <a:solidFill>
                  <a:srgbClr val="222222"/>
                </a:solidFill>
                <a:highlight>
                  <a:srgbClr val="FFFFFF"/>
                </a:highlight>
                <a:latin typeface="Georgia"/>
                <a:ea typeface="Georgia"/>
                <a:cs typeface="Georgia"/>
                <a:sym typeface="Georgia"/>
              </a:rPr>
              <a:t> </a:t>
            </a:r>
            <a:endParaRPr sz="2100">
              <a:solidFill>
                <a:srgbClr val="222222"/>
              </a:solidFill>
              <a:highlight>
                <a:srgbClr val="FFFFFF"/>
              </a:highlight>
              <a:latin typeface="Georgia"/>
              <a:ea typeface="Georgia"/>
              <a:cs typeface="Georgia"/>
              <a:sym typeface="Georgia"/>
            </a:endParaRPr>
          </a:p>
          <a:p>
            <a:pPr marL="914400" lvl="0" indent="0" algn="l" rtl="0">
              <a:spcBef>
                <a:spcPts val="700"/>
              </a:spcBef>
              <a:spcAft>
                <a:spcPts val="0"/>
              </a:spcAft>
              <a:buNone/>
            </a:pPr>
            <a:endParaRPr sz="3000">
              <a:solidFill>
                <a:srgbClr val="222222"/>
              </a:solidFill>
              <a:latin typeface="Times New Roman"/>
              <a:ea typeface="Times New Roman"/>
              <a:cs typeface="Times New Roman"/>
              <a:sym typeface="Times New Roman"/>
            </a:endParaRPr>
          </a:p>
          <a:p>
            <a:pPr marL="0" lvl="0" indent="0" algn="l" rtl="0">
              <a:lnSpc>
                <a:spcPct val="90000"/>
              </a:lnSpc>
              <a:spcBef>
                <a:spcPts val="600"/>
              </a:spcBef>
              <a:spcAft>
                <a:spcPts val="0"/>
              </a:spcAft>
              <a:buNone/>
            </a:pPr>
            <a:endParaRPr sz="2200">
              <a:solidFill>
                <a:srgbClr val="000000"/>
              </a:solidFill>
              <a:latin typeface="Times New Roman"/>
              <a:ea typeface="Times New Roman"/>
              <a:cs typeface="Times New Roman"/>
              <a:sym typeface="Times New Roman"/>
            </a:endParaRPr>
          </a:p>
          <a:p>
            <a:pPr marL="0" lvl="0" indent="0" algn="l" rtl="0">
              <a:lnSpc>
                <a:spcPct val="90000"/>
              </a:lnSpc>
              <a:spcBef>
                <a:spcPts val="0"/>
              </a:spcBef>
              <a:spcAft>
                <a:spcPts val="0"/>
              </a:spcAft>
              <a:buNone/>
            </a:pPr>
            <a:endParaRPr sz="2400" b="1">
              <a:solidFill>
                <a:srgbClr val="222222"/>
              </a:solidFill>
            </a:endParaRPr>
          </a:p>
          <a:p>
            <a:pPr marL="0" lvl="0" indent="0" algn="l" rtl="0">
              <a:lnSpc>
                <a:spcPct val="90000"/>
              </a:lnSpc>
              <a:spcBef>
                <a:spcPts val="0"/>
              </a:spcBef>
              <a:spcAft>
                <a:spcPts val="0"/>
              </a:spcAft>
              <a:buNone/>
            </a:pPr>
            <a:endParaRPr sz="2400">
              <a:solidFill>
                <a:srgbClr val="000000"/>
              </a:solidFill>
              <a:latin typeface="Times New Roman"/>
              <a:ea typeface="Times New Roman"/>
              <a:cs typeface="Times New Roman"/>
              <a:sym typeface="Times New Roman"/>
            </a:endParaRPr>
          </a:p>
        </p:txBody>
      </p:sp>
      <p:pic>
        <p:nvPicPr>
          <p:cNvPr id="202" name="Google Shape;202;p26"/>
          <p:cNvPicPr preferRelativeResize="0"/>
          <p:nvPr/>
        </p:nvPicPr>
        <p:blipFill>
          <a:blip r:embed="rId6">
            <a:alphaModFix/>
          </a:blip>
          <a:stretch>
            <a:fillRect/>
          </a:stretch>
        </p:blipFill>
        <p:spPr>
          <a:xfrm>
            <a:off x="2398200" y="4380550"/>
            <a:ext cx="3903925" cy="2460411"/>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7"/>
        <p:cNvGrpSpPr/>
        <p:nvPr/>
      </p:nvGrpSpPr>
      <p:grpSpPr>
        <a:xfrm>
          <a:off x="0" y="0"/>
          <a:ext cx="0" cy="0"/>
          <a:chOff x="0" y="0"/>
          <a:chExt cx="0" cy="0"/>
        </a:xfrm>
      </p:grpSpPr>
      <p:sp>
        <p:nvSpPr>
          <p:cNvPr id="208" name="Google Shape;208;p27"/>
          <p:cNvSpPr txBox="1">
            <a:spLocks noGrp="1"/>
          </p:cNvSpPr>
          <p:nvPr>
            <p:ph type="title"/>
          </p:nvPr>
        </p:nvSpPr>
        <p:spPr>
          <a:xfrm>
            <a:off x="457200" y="4600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sz="3450" b="1">
                <a:latin typeface="Times New Roman"/>
                <a:ea typeface="Times New Roman"/>
                <a:cs typeface="Times New Roman"/>
                <a:sym typeface="Times New Roman"/>
              </a:rPr>
              <a:t>Best Practices &amp; Resources</a:t>
            </a:r>
            <a:endParaRPr sz="3800"/>
          </a:p>
        </p:txBody>
      </p:sp>
      <p:sp>
        <p:nvSpPr>
          <p:cNvPr id="209" name="Google Shape;209;p27"/>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210" name="Google Shape;210;p27"/>
          <p:cNvSpPr txBox="1"/>
          <p:nvPr/>
        </p:nvSpPr>
        <p:spPr>
          <a:xfrm>
            <a:off x="174950" y="1169875"/>
            <a:ext cx="8229600" cy="37215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r>
              <a:rPr lang="en-US" sz="2100" b="1">
                <a:solidFill>
                  <a:schemeClr val="dk1"/>
                </a:solidFill>
                <a:latin typeface="Times New Roman"/>
                <a:ea typeface="Times New Roman"/>
                <a:cs typeface="Times New Roman"/>
                <a:sym typeface="Times New Roman"/>
              </a:rPr>
              <a:t>Gateway Technical College Resources:</a:t>
            </a:r>
            <a:endParaRPr sz="2100" b="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100" u="sng">
                <a:solidFill>
                  <a:schemeClr val="hlink"/>
                </a:solidFill>
                <a:latin typeface="Times New Roman"/>
                <a:ea typeface="Times New Roman"/>
                <a:cs typeface="Times New Roman"/>
                <a:sym typeface="Times New Roman"/>
                <a:hlinkClick r:id="rId3"/>
              </a:rPr>
              <a:t>Welding Career Pathway Map</a:t>
            </a:r>
            <a:r>
              <a:rPr lang="en-US" sz="2100">
                <a:solidFill>
                  <a:schemeClr val="dk1"/>
                </a:solidFill>
                <a:latin typeface="Times New Roman"/>
                <a:ea typeface="Times New Roman"/>
                <a:cs typeface="Times New Roman"/>
                <a:sym typeface="Times New Roman"/>
              </a:rPr>
              <a:t> </a:t>
            </a:r>
            <a:endParaRPr sz="21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100" u="sng">
                <a:solidFill>
                  <a:schemeClr val="hlink"/>
                </a:solidFill>
                <a:latin typeface="Times New Roman"/>
                <a:ea typeface="Times New Roman"/>
                <a:cs typeface="Times New Roman"/>
                <a:sym typeface="Times New Roman"/>
                <a:hlinkClick r:id="rId4"/>
              </a:rPr>
              <a:t>Welding Infographic</a:t>
            </a:r>
            <a:endParaRPr sz="21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100" u="sng">
                <a:solidFill>
                  <a:schemeClr val="hlink"/>
                </a:solidFill>
                <a:latin typeface="Times New Roman"/>
                <a:ea typeface="Times New Roman"/>
                <a:cs typeface="Times New Roman"/>
                <a:sym typeface="Times New Roman"/>
                <a:hlinkClick r:id="rId5"/>
              </a:rPr>
              <a:t>HS Academy Flyer: Welding</a:t>
            </a:r>
            <a:endParaRPr sz="21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100" u="sng">
                <a:solidFill>
                  <a:schemeClr val="hlink"/>
                </a:solidFill>
                <a:latin typeface="Times New Roman"/>
                <a:ea typeface="Times New Roman"/>
                <a:cs typeface="Times New Roman"/>
                <a:sym typeface="Times New Roman"/>
                <a:hlinkClick r:id="rId6"/>
              </a:rPr>
              <a:t>HS Academy Application</a:t>
            </a:r>
            <a:endParaRPr sz="21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100" u="sng">
                <a:solidFill>
                  <a:schemeClr val="hlink"/>
                </a:solidFill>
                <a:latin typeface="Times New Roman"/>
                <a:ea typeface="Times New Roman"/>
                <a:cs typeface="Times New Roman"/>
                <a:sym typeface="Times New Roman"/>
                <a:hlinkClick r:id="rId7"/>
              </a:rPr>
              <a:t>HS Academy Information Night Presentation</a:t>
            </a:r>
            <a:endParaRPr sz="21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r>
              <a:rPr lang="en-US" sz="2100" u="sng">
                <a:solidFill>
                  <a:schemeClr val="hlink"/>
                </a:solidFill>
                <a:latin typeface="Times New Roman"/>
                <a:ea typeface="Times New Roman"/>
                <a:cs typeface="Times New Roman"/>
                <a:sym typeface="Times New Roman"/>
                <a:hlinkClick r:id="rId8"/>
              </a:rPr>
              <a:t>Gateway Technical College HS Annual Report 2</a:t>
            </a:r>
            <a:r>
              <a:rPr lang="en-US" sz="2100" u="sng">
                <a:solidFill>
                  <a:schemeClr val="hlink"/>
                </a:solidFill>
                <a:latin typeface="Times New Roman"/>
                <a:ea typeface="Times New Roman"/>
                <a:cs typeface="Times New Roman"/>
                <a:sym typeface="Times New Roman"/>
                <a:hlinkClick r:id="rId8"/>
              </a:rPr>
              <a:t>019-2020</a:t>
            </a:r>
            <a:endParaRPr sz="21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100" u="sng">
                <a:solidFill>
                  <a:schemeClr val="hlink"/>
                </a:solidFill>
                <a:latin typeface="Times New Roman"/>
                <a:ea typeface="Times New Roman"/>
                <a:cs typeface="Times New Roman"/>
                <a:sym typeface="Times New Roman"/>
                <a:hlinkClick r:id="rId9"/>
              </a:rPr>
              <a:t>gtc.edu/earn-credit</a:t>
            </a:r>
            <a:endParaRPr sz="21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3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100" b="1">
                <a:solidFill>
                  <a:schemeClr val="dk1"/>
                </a:solidFill>
                <a:latin typeface="Times New Roman"/>
                <a:ea typeface="Times New Roman"/>
                <a:cs typeface="Times New Roman"/>
                <a:sym typeface="Times New Roman"/>
              </a:rPr>
              <a:t>Gateway Technical College Contacts:</a:t>
            </a:r>
            <a:endParaRPr sz="2100" b="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200" b="1">
                <a:solidFill>
                  <a:schemeClr val="dk1"/>
                </a:solidFill>
                <a:latin typeface="Times New Roman"/>
                <a:ea typeface="Times New Roman"/>
                <a:cs typeface="Times New Roman"/>
                <a:sym typeface="Times New Roman"/>
              </a:rPr>
              <a:t>Katie Graf </a:t>
            </a:r>
            <a:r>
              <a:rPr lang="en-US" sz="2200" b="1" u="sng">
                <a:solidFill>
                  <a:schemeClr val="hlink"/>
                </a:solidFill>
                <a:latin typeface="Times New Roman"/>
                <a:ea typeface="Times New Roman"/>
                <a:cs typeface="Times New Roman"/>
                <a:sym typeface="Times New Roman"/>
                <a:hlinkClick r:id="rId10"/>
              </a:rPr>
              <a:t>grafk@gtc.edu</a:t>
            </a:r>
            <a:r>
              <a:rPr lang="en-US" sz="2200" b="1">
                <a:solidFill>
                  <a:schemeClr val="dk1"/>
                </a:solidFill>
                <a:latin typeface="Times New Roman"/>
                <a:ea typeface="Times New Roman"/>
                <a:cs typeface="Times New Roman"/>
                <a:sym typeface="Times New Roman"/>
              </a:rPr>
              <a:t> </a:t>
            </a:r>
            <a:endParaRPr sz="2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200">
                <a:solidFill>
                  <a:schemeClr val="dk1"/>
                </a:solidFill>
                <a:latin typeface="Times New Roman"/>
                <a:ea typeface="Times New Roman"/>
                <a:cs typeface="Times New Roman"/>
                <a:sym typeface="Times New Roman"/>
              </a:rPr>
              <a:t>Director, High School Partnerships</a:t>
            </a:r>
            <a:endParaRPr sz="2200" i="1">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200" b="1">
                <a:solidFill>
                  <a:schemeClr val="dk1"/>
                </a:solidFill>
                <a:latin typeface="Times New Roman"/>
                <a:ea typeface="Times New Roman"/>
                <a:cs typeface="Times New Roman"/>
                <a:sym typeface="Times New Roman"/>
              </a:rPr>
              <a:t>Ray Koukari </a:t>
            </a:r>
            <a:r>
              <a:rPr lang="en-US" sz="2200" b="1" u="sng">
                <a:solidFill>
                  <a:schemeClr val="hlink"/>
                </a:solidFill>
                <a:latin typeface="Times New Roman"/>
                <a:ea typeface="Times New Roman"/>
                <a:cs typeface="Times New Roman"/>
                <a:sym typeface="Times New Roman"/>
                <a:hlinkClick r:id="rId11"/>
              </a:rPr>
              <a:t>koukarir@gtc.edu</a:t>
            </a:r>
            <a:endParaRPr sz="2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200">
                <a:solidFill>
                  <a:schemeClr val="dk1"/>
                </a:solidFill>
                <a:latin typeface="Times New Roman"/>
                <a:ea typeface="Times New Roman"/>
                <a:cs typeface="Times New Roman"/>
                <a:sym typeface="Times New Roman"/>
              </a:rPr>
              <a:t>Dean, School of Manufacturing, Engineering &amp; IT</a:t>
            </a:r>
            <a:endParaRPr sz="2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200" b="1">
                <a:solidFill>
                  <a:schemeClr val="dk1"/>
                </a:solidFill>
                <a:latin typeface="Times New Roman"/>
                <a:ea typeface="Times New Roman"/>
                <a:cs typeface="Times New Roman"/>
                <a:sym typeface="Times New Roman"/>
              </a:rPr>
              <a:t>Jaime Spaciel </a:t>
            </a:r>
            <a:r>
              <a:rPr lang="en-US" sz="2200" b="1" u="sng">
                <a:solidFill>
                  <a:schemeClr val="hlink"/>
                </a:solidFill>
                <a:latin typeface="Times New Roman"/>
                <a:ea typeface="Times New Roman"/>
                <a:cs typeface="Times New Roman"/>
                <a:sym typeface="Times New Roman"/>
                <a:hlinkClick r:id="rId12"/>
              </a:rPr>
              <a:t>spacielj@gtc.edu</a:t>
            </a:r>
            <a:endParaRPr sz="22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2200">
                <a:solidFill>
                  <a:schemeClr val="dk1"/>
                </a:solidFill>
                <a:latin typeface="Times New Roman"/>
                <a:ea typeface="Times New Roman"/>
                <a:cs typeface="Times New Roman"/>
                <a:sym typeface="Times New Roman"/>
              </a:rPr>
              <a:t>Director, Career Pathways &amp; Program Effectiveness</a:t>
            </a:r>
            <a:endParaRPr sz="1500">
              <a:solidFill>
                <a:schemeClr val="dk1"/>
              </a:solidFill>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22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100">
              <a:latin typeface="Times New Roman"/>
              <a:ea typeface="Times New Roman"/>
              <a:cs typeface="Times New Roman"/>
              <a:sym typeface="Times New Roman"/>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sp>
        <p:nvSpPr>
          <p:cNvPr id="216" name="Google Shape;216;p28"/>
          <p:cNvSpPr txBox="1">
            <a:spLocks noGrp="1"/>
          </p:cNvSpPr>
          <p:nvPr>
            <p:ph type="title"/>
          </p:nvPr>
        </p:nvSpPr>
        <p:spPr>
          <a:xfrm>
            <a:off x="722313" y="4406900"/>
            <a:ext cx="7772400" cy="1362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b="0">
                <a:latin typeface="Times New Roman"/>
                <a:ea typeface="Times New Roman"/>
                <a:cs typeface="Times New Roman"/>
                <a:sym typeface="Times New Roman"/>
              </a:rPr>
              <a:t>What additional information </a:t>
            </a:r>
            <a:endParaRPr b="0">
              <a:latin typeface="Times New Roman"/>
              <a:ea typeface="Times New Roman"/>
              <a:cs typeface="Times New Roman"/>
              <a:sym typeface="Times New Roman"/>
            </a:endParaRPr>
          </a:p>
          <a:p>
            <a:pPr marL="0" lvl="0" indent="0" algn="ctr" rtl="0">
              <a:spcBef>
                <a:spcPts val="0"/>
              </a:spcBef>
              <a:spcAft>
                <a:spcPts val="0"/>
              </a:spcAft>
              <a:buNone/>
            </a:pPr>
            <a:r>
              <a:rPr lang="en-US" b="0">
                <a:latin typeface="Times New Roman"/>
                <a:ea typeface="Times New Roman"/>
                <a:cs typeface="Times New Roman"/>
                <a:sym typeface="Times New Roman"/>
              </a:rPr>
              <a:t>can we share?</a:t>
            </a:r>
            <a:endParaRPr b="0">
              <a:latin typeface="Times New Roman"/>
              <a:ea typeface="Times New Roman"/>
              <a:cs typeface="Times New Roman"/>
              <a:sym typeface="Times New Roman"/>
            </a:endParaRPr>
          </a:p>
        </p:txBody>
      </p:sp>
      <p:sp>
        <p:nvSpPr>
          <p:cNvPr id="217" name="Google Shape;217;p28"/>
          <p:cNvSpPr txBox="1">
            <a:spLocks noGrp="1"/>
          </p:cNvSpPr>
          <p:nvPr>
            <p:ph type="body" idx="1"/>
          </p:nvPr>
        </p:nvSpPr>
        <p:spPr>
          <a:xfrm>
            <a:off x="722313" y="2906713"/>
            <a:ext cx="7772400" cy="1500300"/>
          </a:xfrm>
          <a:prstGeom prst="rect">
            <a:avLst/>
          </a:prstGeom>
        </p:spPr>
        <p:txBody>
          <a:bodyPr spcFirstLastPara="1" wrap="square" lIns="91425" tIns="91425" rIns="91425" bIns="91425" anchor="b" anchorCtr="0">
            <a:noAutofit/>
          </a:bodyPr>
          <a:lstStyle/>
          <a:p>
            <a:pPr marL="0" lvl="0" indent="0" algn="ctr" rtl="0">
              <a:spcBef>
                <a:spcPts val="400"/>
              </a:spcBef>
              <a:spcAft>
                <a:spcPts val="0"/>
              </a:spcAft>
              <a:buNone/>
            </a:pPr>
            <a:r>
              <a:rPr lang="en-US" sz="6300" b="1">
                <a:solidFill>
                  <a:schemeClr val="dk1"/>
                </a:solidFill>
                <a:latin typeface="Times New Roman"/>
                <a:ea typeface="Times New Roman"/>
                <a:cs typeface="Times New Roman"/>
                <a:sym typeface="Times New Roman"/>
              </a:rPr>
              <a:t>QUESTIONS?</a:t>
            </a:r>
            <a:endParaRPr sz="6300" b="1">
              <a:solidFill>
                <a:schemeClr val="dk1"/>
              </a:solidFill>
              <a:latin typeface="Times New Roman"/>
              <a:ea typeface="Times New Roman"/>
              <a:cs typeface="Times New Roman"/>
              <a:sym typeface="Times New Roman"/>
            </a:endParaRPr>
          </a:p>
        </p:txBody>
      </p:sp>
      <p:pic>
        <p:nvPicPr>
          <p:cNvPr id="218" name="Google Shape;218;p28"/>
          <p:cNvPicPr preferRelativeResize="0"/>
          <p:nvPr/>
        </p:nvPicPr>
        <p:blipFill>
          <a:blip r:embed="rId3">
            <a:alphaModFix/>
          </a:blip>
          <a:stretch>
            <a:fillRect/>
          </a:stretch>
        </p:blipFill>
        <p:spPr>
          <a:xfrm>
            <a:off x="3692763" y="564250"/>
            <a:ext cx="1831514" cy="260191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74"/>
        <p:cNvGrpSpPr/>
        <p:nvPr/>
      </p:nvGrpSpPr>
      <p:grpSpPr>
        <a:xfrm>
          <a:off x="0" y="0"/>
          <a:ext cx="0" cy="0"/>
          <a:chOff x="0" y="0"/>
          <a:chExt cx="0" cy="0"/>
        </a:xfrm>
      </p:grpSpPr>
      <p:sp>
        <p:nvSpPr>
          <p:cNvPr id="75" name="Google Shape;75;p12"/>
          <p:cNvSpPr txBox="1">
            <a:spLocks noGrp="1"/>
          </p:cNvSpPr>
          <p:nvPr>
            <p:ph type="title"/>
          </p:nvPr>
        </p:nvSpPr>
        <p:spPr>
          <a:xfrm>
            <a:off x="457200" y="338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50" b="1">
                <a:latin typeface="Times New Roman"/>
                <a:ea typeface="Times New Roman"/>
                <a:cs typeface="Times New Roman"/>
                <a:sym typeface="Times New Roman"/>
              </a:rPr>
              <a:t>Gateway’s Team</a:t>
            </a:r>
            <a:endParaRPr/>
          </a:p>
        </p:txBody>
      </p:sp>
      <p:sp>
        <p:nvSpPr>
          <p:cNvPr id="76" name="Google Shape;76;p12"/>
          <p:cNvSpPr txBox="1"/>
          <p:nvPr/>
        </p:nvSpPr>
        <p:spPr>
          <a:xfrm>
            <a:off x="722725" y="4686800"/>
            <a:ext cx="18225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Times New Roman"/>
                <a:ea typeface="Times New Roman"/>
                <a:cs typeface="Times New Roman"/>
                <a:sym typeface="Times New Roman"/>
              </a:rPr>
              <a:t>Katie Graf</a:t>
            </a:r>
            <a:endParaRPr sz="1500">
              <a:latin typeface="Times New Roman"/>
              <a:ea typeface="Times New Roman"/>
              <a:cs typeface="Times New Roman"/>
              <a:sym typeface="Times New Roman"/>
            </a:endParaRPr>
          </a:p>
          <a:p>
            <a:pPr marL="0" lvl="0" indent="0" algn="l" rtl="0">
              <a:spcBef>
                <a:spcPts val="0"/>
              </a:spcBef>
              <a:spcAft>
                <a:spcPts val="0"/>
              </a:spcAft>
              <a:buNone/>
            </a:pPr>
            <a:r>
              <a:rPr lang="en-US" sz="1500">
                <a:latin typeface="Times New Roman"/>
                <a:ea typeface="Times New Roman"/>
                <a:cs typeface="Times New Roman"/>
                <a:sym typeface="Times New Roman"/>
              </a:rPr>
              <a:t>Director, High School Partnerships</a:t>
            </a:r>
            <a:endParaRPr sz="1500">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r>
              <a:rPr lang="en-US" sz="1500">
                <a:latin typeface="Times New Roman"/>
                <a:ea typeface="Times New Roman"/>
                <a:cs typeface="Times New Roman"/>
                <a:sym typeface="Times New Roman"/>
              </a:rPr>
              <a:t>Division: Student Services</a:t>
            </a:r>
            <a:endParaRPr sz="1500">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p:txBody>
      </p:sp>
      <p:sp>
        <p:nvSpPr>
          <p:cNvPr id="77" name="Google Shape;77;p12"/>
          <p:cNvSpPr txBox="1"/>
          <p:nvPr/>
        </p:nvSpPr>
        <p:spPr>
          <a:xfrm>
            <a:off x="3624525" y="4686800"/>
            <a:ext cx="2142300" cy="1800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Times New Roman"/>
                <a:ea typeface="Times New Roman"/>
                <a:cs typeface="Times New Roman"/>
                <a:sym typeface="Times New Roman"/>
              </a:rPr>
              <a:t>Jaime Spaciel</a:t>
            </a:r>
            <a:endParaRPr sz="15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500">
                <a:solidFill>
                  <a:schemeClr val="dk1"/>
                </a:solidFill>
                <a:latin typeface="Times New Roman"/>
                <a:ea typeface="Times New Roman"/>
                <a:cs typeface="Times New Roman"/>
                <a:sym typeface="Times New Roman"/>
              </a:rPr>
              <a:t>Director, Career Pathways &amp; Program Effectiveness</a:t>
            </a:r>
            <a:endParaRPr sz="15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r>
              <a:rPr lang="en-US" sz="1500">
                <a:latin typeface="Times New Roman"/>
                <a:ea typeface="Times New Roman"/>
                <a:cs typeface="Times New Roman"/>
                <a:sym typeface="Times New Roman"/>
              </a:rPr>
              <a:t>Division: Institutional Effectiveness</a:t>
            </a:r>
            <a:endParaRPr sz="1500">
              <a:latin typeface="Times New Roman"/>
              <a:ea typeface="Times New Roman"/>
              <a:cs typeface="Times New Roman"/>
              <a:sym typeface="Times New Roman"/>
            </a:endParaRPr>
          </a:p>
        </p:txBody>
      </p:sp>
      <p:sp>
        <p:nvSpPr>
          <p:cNvPr id="78" name="Google Shape;78;p12"/>
          <p:cNvSpPr txBox="1"/>
          <p:nvPr/>
        </p:nvSpPr>
        <p:spPr>
          <a:xfrm>
            <a:off x="6666325" y="4686800"/>
            <a:ext cx="1822500" cy="2031900"/>
          </a:xfrm>
          <a:prstGeom prst="rect">
            <a:avLst/>
          </a:prstGeom>
          <a:noFill/>
          <a:ln>
            <a:noFill/>
          </a:ln>
        </p:spPr>
        <p:txBody>
          <a:bodyPr spcFirstLastPara="1" wrap="square" lIns="91425" tIns="91425" rIns="91425" bIns="91425" anchor="t" anchorCtr="0">
            <a:spAutoFit/>
          </a:bodyPr>
          <a:lstStyle/>
          <a:p>
            <a:pPr marL="0" lvl="0" indent="0" algn="l" rtl="0">
              <a:spcBef>
                <a:spcPts val="0"/>
              </a:spcBef>
              <a:spcAft>
                <a:spcPts val="0"/>
              </a:spcAft>
              <a:buNone/>
            </a:pPr>
            <a:r>
              <a:rPr lang="en-US" sz="1500">
                <a:latin typeface="Times New Roman"/>
                <a:ea typeface="Times New Roman"/>
                <a:cs typeface="Times New Roman"/>
                <a:sym typeface="Times New Roman"/>
              </a:rPr>
              <a:t>Ray Koukari</a:t>
            </a:r>
            <a:endParaRPr sz="15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r>
              <a:rPr lang="en-US" sz="1500">
                <a:solidFill>
                  <a:schemeClr val="dk1"/>
                </a:solidFill>
                <a:latin typeface="Times New Roman"/>
                <a:ea typeface="Times New Roman"/>
                <a:cs typeface="Times New Roman"/>
                <a:sym typeface="Times New Roman"/>
              </a:rPr>
              <a:t>Dean, School of Manufacturing, Engineering &amp; IT</a:t>
            </a:r>
            <a:endParaRPr sz="1500" i="1">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a:p>
            <a:pPr marL="0" lvl="0" indent="0" algn="l" rtl="0">
              <a:spcBef>
                <a:spcPts val="0"/>
              </a:spcBef>
              <a:spcAft>
                <a:spcPts val="0"/>
              </a:spcAft>
              <a:buNone/>
            </a:pPr>
            <a:r>
              <a:rPr lang="en-US" sz="1500">
                <a:latin typeface="Times New Roman"/>
                <a:ea typeface="Times New Roman"/>
                <a:cs typeface="Times New Roman"/>
                <a:sym typeface="Times New Roman"/>
              </a:rPr>
              <a:t>Division: Academic Affairs</a:t>
            </a:r>
            <a:endParaRPr sz="1500">
              <a:latin typeface="Times New Roman"/>
              <a:ea typeface="Times New Roman"/>
              <a:cs typeface="Times New Roman"/>
              <a:sym typeface="Times New Roman"/>
            </a:endParaRPr>
          </a:p>
          <a:p>
            <a:pPr marL="0" lvl="0" indent="0" algn="l" rtl="0">
              <a:spcBef>
                <a:spcPts val="0"/>
              </a:spcBef>
              <a:spcAft>
                <a:spcPts val="0"/>
              </a:spcAft>
              <a:buNone/>
            </a:pPr>
            <a:endParaRPr sz="1500">
              <a:latin typeface="Times New Roman"/>
              <a:ea typeface="Times New Roman"/>
              <a:cs typeface="Times New Roman"/>
              <a:sym typeface="Times New Roman"/>
            </a:endParaRPr>
          </a:p>
        </p:txBody>
      </p:sp>
      <p:pic>
        <p:nvPicPr>
          <p:cNvPr id="79" name="Google Shape;79;p12"/>
          <p:cNvPicPr preferRelativeResize="0"/>
          <p:nvPr/>
        </p:nvPicPr>
        <p:blipFill>
          <a:blip r:embed="rId3">
            <a:alphaModFix/>
          </a:blip>
          <a:stretch>
            <a:fillRect/>
          </a:stretch>
        </p:blipFill>
        <p:spPr>
          <a:xfrm>
            <a:off x="6386988" y="1353481"/>
            <a:ext cx="2381175" cy="3333320"/>
          </a:xfrm>
          <a:prstGeom prst="rect">
            <a:avLst/>
          </a:prstGeom>
          <a:noFill/>
          <a:ln>
            <a:noFill/>
          </a:ln>
        </p:spPr>
      </p:pic>
      <p:pic>
        <p:nvPicPr>
          <p:cNvPr id="80" name="Google Shape;80;p12"/>
          <p:cNvPicPr preferRelativeResize="0"/>
          <p:nvPr/>
        </p:nvPicPr>
        <p:blipFill>
          <a:blip r:embed="rId4">
            <a:alphaModFix/>
          </a:blip>
          <a:stretch>
            <a:fillRect/>
          </a:stretch>
        </p:blipFill>
        <p:spPr>
          <a:xfrm>
            <a:off x="3505200" y="1353481"/>
            <a:ext cx="2380943" cy="3333320"/>
          </a:xfrm>
          <a:prstGeom prst="rect">
            <a:avLst/>
          </a:prstGeom>
          <a:noFill/>
          <a:ln>
            <a:noFill/>
          </a:ln>
        </p:spPr>
      </p:pic>
      <p:pic>
        <p:nvPicPr>
          <p:cNvPr id="81" name="Google Shape;81;p12"/>
          <p:cNvPicPr preferRelativeResize="0"/>
          <p:nvPr/>
        </p:nvPicPr>
        <p:blipFill>
          <a:blip r:embed="rId5">
            <a:alphaModFix/>
          </a:blip>
          <a:stretch>
            <a:fillRect/>
          </a:stretch>
        </p:blipFill>
        <p:spPr>
          <a:xfrm>
            <a:off x="533400" y="1353481"/>
            <a:ext cx="2380943" cy="333332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6"/>
        <p:cNvGrpSpPr/>
        <p:nvPr/>
      </p:nvGrpSpPr>
      <p:grpSpPr>
        <a:xfrm>
          <a:off x="0" y="0"/>
          <a:ext cx="0" cy="0"/>
          <a:chOff x="0" y="0"/>
          <a:chExt cx="0" cy="0"/>
        </a:xfrm>
      </p:grpSpPr>
      <p:sp>
        <p:nvSpPr>
          <p:cNvPr id="87" name="Google Shape;87;p13"/>
          <p:cNvSpPr txBox="1">
            <a:spLocks noGrp="1"/>
          </p:cNvSpPr>
          <p:nvPr>
            <p:ph type="title"/>
          </p:nvPr>
        </p:nvSpPr>
        <p:spPr>
          <a:xfrm>
            <a:off x="457200" y="338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sz="4050" b="1">
                <a:latin typeface="Times New Roman"/>
                <a:ea typeface="Times New Roman"/>
                <a:cs typeface="Times New Roman"/>
                <a:sym typeface="Times New Roman"/>
              </a:rPr>
              <a:t>Gateway Facts</a:t>
            </a:r>
            <a:endParaRPr/>
          </a:p>
        </p:txBody>
      </p:sp>
      <p:sp>
        <p:nvSpPr>
          <p:cNvPr id="88" name="Google Shape;88;p13"/>
          <p:cNvSpPr txBox="1"/>
          <p:nvPr/>
        </p:nvSpPr>
        <p:spPr>
          <a:xfrm>
            <a:off x="225900" y="5087225"/>
            <a:ext cx="8692200" cy="15699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1500"/>
          </a:p>
        </p:txBody>
      </p:sp>
      <p:pic>
        <p:nvPicPr>
          <p:cNvPr id="89" name="Google Shape;89;p13"/>
          <p:cNvPicPr preferRelativeResize="0"/>
          <p:nvPr/>
        </p:nvPicPr>
        <p:blipFill>
          <a:blip r:embed="rId3">
            <a:alphaModFix/>
          </a:blip>
          <a:stretch>
            <a:fillRect/>
          </a:stretch>
        </p:blipFill>
        <p:spPr>
          <a:xfrm>
            <a:off x="152400" y="1201075"/>
            <a:ext cx="4538925" cy="4959825"/>
          </a:xfrm>
          <a:prstGeom prst="rect">
            <a:avLst/>
          </a:prstGeom>
          <a:noFill/>
          <a:ln>
            <a:noFill/>
          </a:ln>
        </p:spPr>
      </p:pic>
      <p:sp>
        <p:nvSpPr>
          <p:cNvPr id="90" name="Google Shape;90;p13"/>
          <p:cNvSpPr txBox="1"/>
          <p:nvPr/>
        </p:nvSpPr>
        <p:spPr>
          <a:xfrm>
            <a:off x="4505000" y="1201075"/>
            <a:ext cx="3935400" cy="4865700"/>
          </a:xfrm>
          <a:prstGeom prst="rect">
            <a:avLst/>
          </a:prstGeom>
          <a:noFill/>
          <a:ln>
            <a:noFill/>
          </a:ln>
        </p:spPr>
        <p:txBody>
          <a:bodyPr spcFirstLastPara="1" wrap="square" lIns="91425" tIns="91425" rIns="91425" bIns="91425" anchor="t" anchorCtr="0">
            <a:noAutofit/>
          </a:bodyPr>
          <a:lstStyle/>
          <a:p>
            <a:pPr marL="457200" lvl="0"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One of 16 colleges in the Wisconsin Technical College System</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Founded in 1911</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Serve approximately 20,000 students annually</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Three main campuses split across a tri-county district</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Five discipline-specific technology centers</a:t>
            </a:r>
            <a:endParaRPr sz="1800">
              <a:latin typeface="Times New Roman"/>
              <a:ea typeface="Times New Roman"/>
              <a:cs typeface="Times New Roman"/>
              <a:sym typeface="Times New Roman"/>
            </a:endParaRPr>
          </a:p>
          <a:p>
            <a:pPr marL="457200" lvl="0" indent="-342900" algn="l" rtl="0">
              <a:lnSpc>
                <a:spcPct val="115000"/>
              </a:lnSpc>
              <a:spcBef>
                <a:spcPts val="0"/>
              </a:spcBef>
              <a:spcAft>
                <a:spcPts val="0"/>
              </a:spcAft>
              <a:buClr>
                <a:schemeClr val="dk1"/>
              </a:buClr>
              <a:buSzPts val="1800"/>
              <a:buFont typeface="Times New Roman"/>
              <a:buChar char="●"/>
            </a:pPr>
            <a:r>
              <a:rPr lang="en-US" sz="1800">
                <a:solidFill>
                  <a:schemeClr val="dk1"/>
                </a:solidFill>
                <a:latin typeface="Times New Roman"/>
                <a:ea typeface="Times New Roman"/>
                <a:cs typeface="Times New Roman"/>
                <a:sym typeface="Times New Roman"/>
              </a:rPr>
              <a:t>Serve 35 public and private high schools; 14 public school districts</a:t>
            </a:r>
            <a:endParaRPr sz="1800">
              <a:solidFill>
                <a:schemeClr val="dk1"/>
              </a:solidFill>
              <a:latin typeface="Times New Roman"/>
              <a:ea typeface="Times New Roman"/>
              <a:cs typeface="Times New Roman"/>
              <a:sym typeface="Times New Roman"/>
            </a:endParaRPr>
          </a:p>
          <a:p>
            <a:pPr marL="914400" lvl="1" indent="-342900" algn="l" rtl="0">
              <a:lnSpc>
                <a:spcPct val="115000"/>
              </a:lnSpc>
              <a:spcBef>
                <a:spcPts val="0"/>
              </a:spcBef>
              <a:spcAft>
                <a:spcPts val="0"/>
              </a:spcAft>
              <a:buClr>
                <a:srgbClr val="726056"/>
              </a:buClr>
              <a:buSzPts val="1800"/>
              <a:buFont typeface="Times New Roman"/>
              <a:buChar char="○"/>
            </a:pPr>
            <a:r>
              <a:rPr lang="en-US" sz="1800">
                <a:solidFill>
                  <a:schemeClr val="dk1"/>
                </a:solidFill>
                <a:latin typeface="Times New Roman"/>
                <a:ea typeface="Times New Roman"/>
                <a:cs typeface="Times New Roman"/>
                <a:sym typeface="Times New Roman"/>
              </a:rPr>
              <a:t>Including 3rd Largest District: Kenosha Unified &amp; 5th Largest District: Racine Unified </a:t>
            </a:r>
            <a:endParaRPr sz="1800">
              <a:latin typeface="Times New Roman"/>
              <a:ea typeface="Times New Roman"/>
              <a:cs typeface="Times New Roman"/>
              <a:sym typeface="Times New Roman"/>
            </a:endParaRPr>
          </a:p>
          <a:p>
            <a:pPr marL="457200" lvl="0" indent="-342900" algn="l" rtl="0">
              <a:spcBef>
                <a:spcPts val="0"/>
              </a:spcBef>
              <a:spcAft>
                <a:spcPts val="0"/>
              </a:spcAft>
              <a:buSzPts val="1800"/>
              <a:buFont typeface="Times New Roman"/>
              <a:buChar char="●"/>
            </a:pPr>
            <a:r>
              <a:rPr lang="en-US" sz="1800">
                <a:latin typeface="Times New Roman"/>
                <a:ea typeface="Times New Roman"/>
                <a:cs typeface="Times New Roman"/>
                <a:sym typeface="Times New Roman"/>
              </a:rPr>
              <a:t>Guided Pathways School</a:t>
            </a:r>
            <a:endParaRPr sz="1800">
              <a:latin typeface="Times New Roman"/>
              <a:ea typeface="Times New Roman"/>
              <a:cs typeface="Times New Roman"/>
              <a:sym typeface="Times New Roman"/>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95"/>
        <p:cNvGrpSpPr/>
        <p:nvPr/>
      </p:nvGrpSpPr>
      <p:grpSpPr>
        <a:xfrm>
          <a:off x="0" y="0"/>
          <a:ext cx="0" cy="0"/>
          <a:chOff x="0" y="0"/>
          <a:chExt cx="0" cy="0"/>
        </a:xfrm>
      </p:grpSpPr>
      <p:sp>
        <p:nvSpPr>
          <p:cNvPr id="96" name="Google Shape;96;p14"/>
          <p:cNvSpPr txBox="1">
            <a:spLocks noGrp="1"/>
          </p:cNvSpPr>
          <p:nvPr>
            <p:ph type="title"/>
          </p:nvPr>
        </p:nvSpPr>
        <p:spPr>
          <a:xfrm>
            <a:off x="457200" y="383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FFC000"/>
              </a:buClr>
              <a:buFont typeface="Times New Roman"/>
              <a:buNone/>
            </a:pPr>
            <a:r>
              <a:rPr lang="en-US" sz="4000" b="1">
                <a:latin typeface="Times New Roman"/>
                <a:ea typeface="Times New Roman"/>
                <a:cs typeface="Times New Roman"/>
                <a:sym typeface="Times New Roman"/>
              </a:rPr>
              <a:t>Career Pathways</a:t>
            </a:r>
            <a:endParaRPr sz="4000"/>
          </a:p>
          <a:p>
            <a:pPr marL="0" lvl="0" indent="0" algn="ctr" rtl="0">
              <a:spcBef>
                <a:spcPts val="0"/>
              </a:spcBef>
              <a:spcAft>
                <a:spcPts val="0"/>
              </a:spcAft>
              <a:buClr>
                <a:schemeClr val="dk1"/>
              </a:buClr>
              <a:buSzPts val="1800"/>
              <a:buFont typeface="Arial"/>
              <a:buNone/>
            </a:pPr>
            <a:endParaRPr sz="32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97" name="Google Shape;97;p14"/>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98" name="Google Shape;98;p14"/>
          <p:cNvSpPr txBox="1"/>
          <p:nvPr/>
        </p:nvSpPr>
        <p:spPr>
          <a:xfrm>
            <a:off x="171300" y="1271325"/>
            <a:ext cx="8515500" cy="48927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Intentional focus on designing systems in 2015</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Use WTCS-approved pathway credentials (certificates and diplomas) to build entry and exit points</a:t>
            </a:r>
            <a:endParaRPr sz="2600">
              <a:solidFill>
                <a:schemeClr val="dk1"/>
              </a:solidFill>
              <a:latin typeface="Times New Roman"/>
              <a:ea typeface="Times New Roman"/>
              <a:cs typeface="Times New Roman"/>
              <a:sym typeface="Times New Roman"/>
            </a:endParaRPr>
          </a:p>
          <a:p>
            <a:pPr marL="914400" lvl="1"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20 certificates - 2-18 credits, first year of program</a:t>
            </a:r>
            <a:endParaRPr sz="2600">
              <a:solidFill>
                <a:schemeClr val="dk1"/>
              </a:solidFill>
              <a:latin typeface="Times New Roman"/>
              <a:ea typeface="Times New Roman"/>
              <a:cs typeface="Times New Roman"/>
              <a:sym typeface="Times New Roman"/>
            </a:endParaRPr>
          </a:p>
          <a:p>
            <a:pPr marL="914400" lvl="1"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15 diplomas - 2-54 credits, more flexibility</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Developed with employers, lead to in-demand jobs in our district</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Require no or very little prior experience </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Most courses were already being offered for transcripted credit in the high schools</a:t>
            </a:r>
            <a:endParaRPr sz="26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600">
              <a:solidFill>
                <a:schemeClr val="dk1"/>
              </a:solidFill>
              <a:latin typeface="Times New Roman"/>
              <a:ea typeface="Times New Roman"/>
              <a:cs typeface="Times New Roman"/>
              <a:sym typeface="Times New Roman"/>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sp>
        <p:nvSpPr>
          <p:cNvPr id="104" name="Google Shape;104;p15"/>
          <p:cNvSpPr txBox="1">
            <a:spLocks noGrp="1"/>
          </p:cNvSpPr>
          <p:nvPr>
            <p:ph type="title"/>
          </p:nvPr>
        </p:nvSpPr>
        <p:spPr>
          <a:xfrm>
            <a:off x="457200" y="383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FFC000"/>
              </a:buClr>
              <a:buFont typeface="Times New Roman"/>
              <a:buNone/>
            </a:pPr>
            <a:r>
              <a:rPr lang="en-US" sz="4000" b="1">
                <a:latin typeface="Times New Roman"/>
                <a:ea typeface="Times New Roman"/>
                <a:cs typeface="Times New Roman"/>
                <a:sym typeface="Times New Roman"/>
              </a:rPr>
              <a:t>Career Pathway Maps</a:t>
            </a:r>
            <a:endParaRPr sz="4000"/>
          </a:p>
          <a:p>
            <a:pPr marL="0" lvl="0" indent="0" algn="ctr" rtl="0">
              <a:spcBef>
                <a:spcPts val="0"/>
              </a:spcBef>
              <a:spcAft>
                <a:spcPts val="0"/>
              </a:spcAft>
              <a:buClr>
                <a:schemeClr val="dk1"/>
              </a:buClr>
              <a:buSzPts val="1800"/>
              <a:buFont typeface="Arial"/>
              <a:buNone/>
            </a:pPr>
            <a:endParaRPr sz="32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105" name="Google Shape;105;p15"/>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06" name="Google Shape;106;p15"/>
          <p:cNvSpPr txBox="1"/>
          <p:nvPr/>
        </p:nvSpPr>
        <p:spPr>
          <a:xfrm>
            <a:off x="171300" y="1437700"/>
            <a:ext cx="8515500" cy="4726200"/>
          </a:xfrm>
          <a:prstGeom prst="rect">
            <a:avLst/>
          </a:prstGeom>
          <a:noFill/>
          <a:ln>
            <a:noFill/>
          </a:ln>
        </p:spPr>
        <p:txBody>
          <a:bodyPr spcFirstLastPara="1" wrap="square" lIns="91425" tIns="91425" rIns="91425" bIns="91425" anchor="t" anchorCtr="0">
            <a:noAutofit/>
          </a:bodyPr>
          <a:lstStyle/>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Launched in 2016 to highlight all pathway-related options for each program</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Expanded to all programs, including apprenticeship</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64 total maps; new maps are added as programs are developed</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Updated annually to reflect changes in options, salary information, etc.</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High school partners are provided with a bound, color copy as well as access to electronic versions</a:t>
            </a:r>
            <a:endParaRPr sz="2600">
              <a:solidFill>
                <a:schemeClr val="dk1"/>
              </a:solidFill>
              <a:latin typeface="Times New Roman"/>
              <a:ea typeface="Times New Roman"/>
              <a:cs typeface="Times New Roman"/>
              <a:sym typeface="Times New Roman"/>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sp>
        <p:nvSpPr>
          <p:cNvPr id="112" name="Google Shape;112;p16"/>
          <p:cNvSpPr txBox="1">
            <a:spLocks noGrp="1"/>
          </p:cNvSpPr>
          <p:nvPr>
            <p:ph type="title"/>
          </p:nvPr>
        </p:nvSpPr>
        <p:spPr>
          <a:xfrm>
            <a:off x="457200" y="383881"/>
            <a:ext cx="8229600" cy="70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FFC000"/>
              </a:buClr>
              <a:buFont typeface="Times New Roman"/>
              <a:buNone/>
            </a:pPr>
            <a:endParaRPr/>
          </a:p>
          <a:p>
            <a:pPr marL="0" lvl="0" indent="0" algn="l" rtl="0">
              <a:spcBef>
                <a:spcPts val="0"/>
              </a:spcBef>
              <a:spcAft>
                <a:spcPts val="0"/>
              </a:spcAft>
              <a:buClr>
                <a:schemeClr val="dk1"/>
              </a:buClr>
              <a:buSzPts val="1800"/>
              <a:buFont typeface="Arial"/>
              <a:buNone/>
            </a:pPr>
            <a:endParaRPr sz="3200" b="1">
              <a:latin typeface="Times New Roman"/>
              <a:ea typeface="Times New Roman"/>
              <a:cs typeface="Times New Roman"/>
              <a:sym typeface="Times New Roman"/>
            </a:endParaRPr>
          </a:p>
          <a:p>
            <a:pPr marL="0" lvl="0" indent="0" algn="l" rtl="0">
              <a:spcBef>
                <a:spcPts val="0"/>
              </a:spcBef>
              <a:spcAft>
                <a:spcPts val="0"/>
              </a:spcAft>
              <a:buNone/>
            </a:pPr>
            <a:endParaRPr sz="3750" b="1">
              <a:latin typeface="Times New Roman"/>
              <a:ea typeface="Times New Roman"/>
              <a:cs typeface="Times New Roman"/>
              <a:sym typeface="Times New Roman"/>
            </a:endParaRPr>
          </a:p>
        </p:txBody>
      </p:sp>
      <p:sp>
        <p:nvSpPr>
          <p:cNvPr id="113" name="Google Shape;113;p16"/>
          <p:cNvSpPr txBox="1">
            <a:spLocks noGrp="1"/>
          </p:cNvSpPr>
          <p:nvPr>
            <p:ph type="body" idx="1"/>
          </p:nvPr>
        </p:nvSpPr>
        <p:spPr>
          <a:xfrm>
            <a:off x="831600" y="3164775"/>
            <a:ext cx="7855200" cy="330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14" name="Google Shape;114;p16"/>
          <p:cNvSpPr txBox="1"/>
          <p:nvPr/>
        </p:nvSpPr>
        <p:spPr>
          <a:xfrm>
            <a:off x="171300" y="1437700"/>
            <a:ext cx="8515500" cy="47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6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600">
              <a:solidFill>
                <a:schemeClr val="dk1"/>
              </a:solidFill>
              <a:latin typeface="Times New Roman"/>
              <a:ea typeface="Times New Roman"/>
              <a:cs typeface="Times New Roman"/>
              <a:sym typeface="Times New Roman"/>
            </a:endParaRPr>
          </a:p>
        </p:txBody>
      </p:sp>
      <p:pic>
        <p:nvPicPr>
          <p:cNvPr id="115" name="Google Shape;115;p16"/>
          <p:cNvPicPr preferRelativeResize="0"/>
          <p:nvPr/>
        </p:nvPicPr>
        <p:blipFill>
          <a:blip r:embed="rId3">
            <a:alphaModFix/>
          </a:blip>
          <a:stretch>
            <a:fillRect/>
          </a:stretch>
        </p:blipFill>
        <p:spPr>
          <a:xfrm>
            <a:off x="187200" y="573000"/>
            <a:ext cx="8759500" cy="6177574"/>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17"/>
          <p:cNvSpPr txBox="1">
            <a:spLocks noGrp="1"/>
          </p:cNvSpPr>
          <p:nvPr>
            <p:ph type="title"/>
          </p:nvPr>
        </p:nvSpPr>
        <p:spPr>
          <a:xfrm>
            <a:off x="457200" y="383881"/>
            <a:ext cx="8229600" cy="7098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rgbClr val="FFC000"/>
              </a:buClr>
              <a:buFont typeface="Times New Roman"/>
              <a:buNone/>
            </a:pPr>
            <a:endParaRPr/>
          </a:p>
          <a:p>
            <a:pPr marL="0" lvl="0" indent="0" algn="l" rtl="0">
              <a:spcBef>
                <a:spcPts val="0"/>
              </a:spcBef>
              <a:spcAft>
                <a:spcPts val="0"/>
              </a:spcAft>
              <a:buClr>
                <a:schemeClr val="dk1"/>
              </a:buClr>
              <a:buSzPts val="1800"/>
              <a:buFont typeface="Arial"/>
              <a:buNone/>
            </a:pPr>
            <a:endParaRPr sz="3200" b="1">
              <a:latin typeface="Times New Roman"/>
              <a:ea typeface="Times New Roman"/>
              <a:cs typeface="Times New Roman"/>
              <a:sym typeface="Times New Roman"/>
            </a:endParaRPr>
          </a:p>
          <a:p>
            <a:pPr marL="0" lvl="0" indent="0" algn="l" rtl="0">
              <a:spcBef>
                <a:spcPts val="0"/>
              </a:spcBef>
              <a:spcAft>
                <a:spcPts val="0"/>
              </a:spcAft>
              <a:buNone/>
            </a:pPr>
            <a:endParaRPr sz="3750" b="1">
              <a:latin typeface="Times New Roman"/>
              <a:ea typeface="Times New Roman"/>
              <a:cs typeface="Times New Roman"/>
              <a:sym typeface="Times New Roman"/>
            </a:endParaRPr>
          </a:p>
        </p:txBody>
      </p:sp>
      <p:sp>
        <p:nvSpPr>
          <p:cNvPr id="122" name="Google Shape;122;p17"/>
          <p:cNvSpPr txBox="1">
            <a:spLocks noGrp="1"/>
          </p:cNvSpPr>
          <p:nvPr>
            <p:ph type="body" idx="1"/>
          </p:nvPr>
        </p:nvSpPr>
        <p:spPr>
          <a:xfrm>
            <a:off x="831600" y="3164775"/>
            <a:ext cx="7855200" cy="3306600"/>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23" name="Google Shape;123;p17"/>
          <p:cNvSpPr txBox="1"/>
          <p:nvPr/>
        </p:nvSpPr>
        <p:spPr>
          <a:xfrm>
            <a:off x="171300" y="1437700"/>
            <a:ext cx="8515500" cy="47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600">
              <a:solidFill>
                <a:schemeClr val="dk1"/>
              </a:solidFill>
              <a:latin typeface="Times New Roman"/>
              <a:ea typeface="Times New Roman"/>
              <a:cs typeface="Times New Roman"/>
              <a:sym typeface="Times New Roman"/>
            </a:endParaRPr>
          </a:p>
          <a:p>
            <a:pPr marL="0" lvl="0" indent="0" algn="l" rtl="0">
              <a:spcBef>
                <a:spcPts val="0"/>
              </a:spcBef>
              <a:spcAft>
                <a:spcPts val="0"/>
              </a:spcAft>
              <a:buNone/>
            </a:pPr>
            <a:endParaRPr sz="2600">
              <a:solidFill>
                <a:schemeClr val="dk1"/>
              </a:solidFill>
              <a:latin typeface="Times New Roman"/>
              <a:ea typeface="Times New Roman"/>
              <a:cs typeface="Times New Roman"/>
              <a:sym typeface="Times New Roman"/>
            </a:endParaRPr>
          </a:p>
        </p:txBody>
      </p:sp>
      <p:pic>
        <p:nvPicPr>
          <p:cNvPr id="124" name="Google Shape;124;p17"/>
          <p:cNvPicPr preferRelativeResize="0"/>
          <p:nvPr/>
        </p:nvPicPr>
        <p:blipFill>
          <a:blip r:embed="rId3">
            <a:alphaModFix/>
          </a:blip>
          <a:stretch>
            <a:fillRect/>
          </a:stretch>
        </p:blipFill>
        <p:spPr>
          <a:xfrm>
            <a:off x="171300" y="590900"/>
            <a:ext cx="8799601" cy="612384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18"/>
          <p:cNvSpPr txBox="1">
            <a:spLocks noGrp="1"/>
          </p:cNvSpPr>
          <p:nvPr>
            <p:ph type="title"/>
          </p:nvPr>
        </p:nvSpPr>
        <p:spPr>
          <a:xfrm>
            <a:off x="457200" y="383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FFC000"/>
              </a:buClr>
              <a:buFont typeface="Times New Roman"/>
              <a:buNone/>
            </a:pPr>
            <a:r>
              <a:rPr lang="en-US" sz="4000" b="1">
                <a:latin typeface="Times New Roman"/>
                <a:ea typeface="Times New Roman"/>
                <a:cs typeface="Times New Roman"/>
                <a:sym typeface="Times New Roman"/>
              </a:rPr>
              <a:t>High School Infographics</a:t>
            </a:r>
            <a:endParaRPr sz="4000"/>
          </a:p>
          <a:p>
            <a:pPr marL="0" lvl="0" indent="0" algn="ctr" rtl="0">
              <a:spcBef>
                <a:spcPts val="0"/>
              </a:spcBef>
              <a:spcAft>
                <a:spcPts val="0"/>
              </a:spcAft>
              <a:buClr>
                <a:schemeClr val="dk1"/>
              </a:buClr>
              <a:buSzPts val="1800"/>
              <a:buFont typeface="Arial"/>
              <a:buNone/>
            </a:pPr>
            <a:endParaRPr sz="32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131" name="Google Shape;131;p18"/>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32" name="Google Shape;132;p18"/>
          <p:cNvSpPr txBox="1"/>
          <p:nvPr/>
        </p:nvSpPr>
        <p:spPr>
          <a:xfrm>
            <a:off x="5387725" y="1093675"/>
            <a:ext cx="3404400" cy="5070300"/>
          </a:xfrm>
          <a:prstGeom prst="rect">
            <a:avLst/>
          </a:prstGeom>
          <a:noFill/>
          <a:ln>
            <a:noFill/>
          </a:ln>
        </p:spPr>
        <p:txBody>
          <a:bodyPr spcFirstLastPara="1" wrap="square" lIns="91425" tIns="91425" rIns="91425" bIns="91425" anchor="t" anchorCtr="0">
            <a:noAutofit/>
          </a:bodyPr>
          <a:lstStyle/>
          <a:p>
            <a:pPr marL="457200" lvl="0" indent="-381000" algn="l" rtl="0">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Designed for specific event, but high school partners requested for all pathways</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Print in various sizes</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Displayed in high school hallways and classrooms</a:t>
            </a:r>
            <a:endParaRPr sz="2400">
              <a:solidFill>
                <a:schemeClr val="dk1"/>
              </a:solidFill>
              <a:latin typeface="Times New Roman"/>
              <a:ea typeface="Times New Roman"/>
              <a:cs typeface="Times New Roman"/>
              <a:sym typeface="Times New Roman"/>
            </a:endParaRPr>
          </a:p>
          <a:p>
            <a:pPr marL="457200" lvl="0" indent="-381000" algn="l" rtl="0">
              <a:spcBef>
                <a:spcPts val="0"/>
              </a:spcBef>
              <a:spcAft>
                <a:spcPts val="0"/>
              </a:spcAft>
              <a:buClr>
                <a:schemeClr val="dk1"/>
              </a:buClr>
              <a:buSzPts val="2400"/>
              <a:buFont typeface="Times New Roman"/>
              <a:buChar char="●"/>
            </a:pPr>
            <a:r>
              <a:rPr lang="en-US" sz="2400">
                <a:solidFill>
                  <a:schemeClr val="dk1"/>
                </a:solidFill>
                <a:latin typeface="Times New Roman"/>
                <a:ea typeface="Times New Roman"/>
                <a:cs typeface="Times New Roman"/>
                <a:sym typeface="Times New Roman"/>
              </a:rPr>
              <a:t>Updated annually to match pathway maps</a:t>
            </a:r>
            <a:endParaRPr sz="2400">
              <a:solidFill>
                <a:schemeClr val="dk1"/>
              </a:solidFill>
              <a:latin typeface="Times New Roman"/>
              <a:ea typeface="Times New Roman"/>
              <a:cs typeface="Times New Roman"/>
              <a:sym typeface="Times New Roman"/>
            </a:endParaRPr>
          </a:p>
        </p:txBody>
      </p:sp>
      <p:pic>
        <p:nvPicPr>
          <p:cNvPr id="133" name="Google Shape;133;p18"/>
          <p:cNvPicPr preferRelativeResize="0"/>
          <p:nvPr/>
        </p:nvPicPr>
        <p:blipFill>
          <a:blip r:embed="rId3">
            <a:alphaModFix/>
          </a:blip>
          <a:stretch>
            <a:fillRect/>
          </a:stretch>
        </p:blipFill>
        <p:spPr>
          <a:xfrm>
            <a:off x="546725" y="1165300"/>
            <a:ext cx="4745951" cy="545534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38"/>
        <p:cNvGrpSpPr/>
        <p:nvPr/>
      </p:nvGrpSpPr>
      <p:grpSpPr>
        <a:xfrm>
          <a:off x="0" y="0"/>
          <a:ext cx="0" cy="0"/>
          <a:chOff x="0" y="0"/>
          <a:chExt cx="0" cy="0"/>
        </a:xfrm>
      </p:grpSpPr>
      <p:sp>
        <p:nvSpPr>
          <p:cNvPr id="139" name="Google Shape;139;p19"/>
          <p:cNvSpPr txBox="1">
            <a:spLocks noGrp="1"/>
          </p:cNvSpPr>
          <p:nvPr>
            <p:ph type="title"/>
          </p:nvPr>
        </p:nvSpPr>
        <p:spPr>
          <a:xfrm>
            <a:off x="457200" y="383881"/>
            <a:ext cx="8229600" cy="7098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rgbClr val="FFC000"/>
              </a:buClr>
              <a:buFont typeface="Times New Roman"/>
              <a:buNone/>
            </a:pPr>
            <a:r>
              <a:rPr lang="en-US" sz="4000" b="1">
                <a:latin typeface="Times New Roman"/>
                <a:ea typeface="Times New Roman"/>
                <a:cs typeface="Times New Roman"/>
                <a:sym typeface="Times New Roman"/>
              </a:rPr>
              <a:t>A Strong Partnership Between </a:t>
            </a:r>
            <a:endParaRPr sz="4000" b="1">
              <a:latin typeface="Times New Roman"/>
              <a:ea typeface="Times New Roman"/>
              <a:cs typeface="Times New Roman"/>
              <a:sym typeface="Times New Roman"/>
            </a:endParaRPr>
          </a:p>
          <a:p>
            <a:pPr marL="0" lvl="0" indent="0" algn="ctr" rtl="0">
              <a:spcBef>
                <a:spcPts val="0"/>
              </a:spcBef>
              <a:spcAft>
                <a:spcPts val="0"/>
              </a:spcAft>
              <a:buClr>
                <a:srgbClr val="FFC000"/>
              </a:buClr>
              <a:buFont typeface="Times New Roman"/>
              <a:buNone/>
            </a:pPr>
            <a:r>
              <a:rPr lang="en-US" sz="4000" b="1">
                <a:latin typeface="Times New Roman"/>
                <a:ea typeface="Times New Roman"/>
                <a:cs typeface="Times New Roman"/>
                <a:sym typeface="Times New Roman"/>
              </a:rPr>
              <a:t>Pathways and Dual Credit</a:t>
            </a:r>
            <a:endParaRPr sz="4000"/>
          </a:p>
          <a:p>
            <a:pPr marL="0" lvl="0" indent="0" algn="ctr" rtl="0">
              <a:spcBef>
                <a:spcPts val="0"/>
              </a:spcBef>
              <a:spcAft>
                <a:spcPts val="0"/>
              </a:spcAft>
              <a:buClr>
                <a:schemeClr val="dk1"/>
              </a:buClr>
              <a:buSzPts val="1800"/>
              <a:buFont typeface="Arial"/>
              <a:buNone/>
            </a:pPr>
            <a:endParaRPr sz="3200" b="1">
              <a:latin typeface="Times New Roman"/>
              <a:ea typeface="Times New Roman"/>
              <a:cs typeface="Times New Roman"/>
              <a:sym typeface="Times New Roman"/>
            </a:endParaRPr>
          </a:p>
          <a:p>
            <a:pPr marL="0" lvl="0" indent="0" algn="ctr" rtl="0">
              <a:spcBef>
                <a:spcPts val="0"/>
              </a:spcBef>
              <a:spcAft>
                <a:spcPts val="0"/>
              </a:spcAft>
              <a:buNone/>
            </a:pPr>
            <a:endParaRPr sz="3750" b="1">
              <a:latin typeface="Times New Roman"/>
              <a:ea typeface="Times New Roman"/>
              <a:cs typeface="Times New Roman"/>
              <a:sym typeface="Times New Roman"/>
            </a:endParaRPr>
          </a:p>
        </p:txBody>
      </p:sp>
      <p:sp>
        <p:nvSpPr>
          <p:cNvPr id="140" name="Google Shape;140;p19"/>
          <p:cNvSpPr txBox="1">
            <a:spLocks noGrp="1"/>
          </p:cNvSpPr>
          <p:nvPr>
            <p:ph type="body" idx="1"/>
          </p:nvPr>
        </p:nvSpPr>
        <p:spPr>
          <a:xfrm>
            <a:off x="831600" y="3164775"/>
            <a:ext cx="7855200" cy="33066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Clr>
                <a:schemeClr val="dk1"/>
              </a:buClr>
              <a:buSzPts val="1100"/>
              <a:buFont typeface="Arial"/>
              <a:buNone/>
            </a:pPr>
            <a:endParaRPr sz="1800">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sz="1700" i="1">
              <a:latin typeface="Times New Roman"/>
              <a:ea typeface="Times New Roman"/>
              <a:cs typeface="Times New Roman"/>
              <a:sym typeface="Times New Roman"/>
            </a:endParaRPr>
          </a:p>
          <a:p>
            <a:pPr marL="0" lvl="0" indent="0" algn="l" rtl="0">
              <a:spcBef>
                <a:spcPts val="0"/>
              </a:spcBef>
              <a:spcAft>
                <a:spcPts val="0"/>
              </a:spcAft>
              <a:buClr>
                <a:schemeClr val="dk1"/>
              </a:buClr>
              <a:buSzPts val="1100"/>
              <a:buFont typeface="Arial"/>
              <a:buNone/>
            </a:pPr>
            <a:endParaRPr/>
          </a:p>
        </p:txBody>
      </p:sp>
      <p:sp>
        <p:nvSpPr>
          <p:cNvPr id="141" name="Google Shape;141;p19"/>
          <p:cNvSpPr txBox="1"/>
          <p:nvPr/>
        </p:nvSpPr>
        <p:spPr>
          <a:xfrm>
            <a:off x="171300" y="1437700"/>
            <a:ext cx="8515500" cy="4726200"/>
          </a:xfrm>
          <a:prstGeom prst="rect">
            <a:avLst/>
          </a:prstGeom>
          <a:noFill/>
          <a:ln>
            <a:noFill/>
          </a:ln>
        </p:spPr>
        <p:txBody>
          <a:bodyPr spcFirstLastPara="1" wrap="square" lIns="91425" tIns="91425" rIns="91425" bIns="91425" anchor="t" anchorCtr="0">
            <a:noAutofit/>
          </a:bodyPr>
          <a:lstStyle/>
          <a:p>
            <a:pPr marL="0" lvl="0" indent="0" algn="l" rtl="0">
              <a:spcBef>
                <a:spcPts val="0"/>
              </a:spcBef>
              <a:spcAft>
                <a:spcPts val="0"/>
              </a:spcAft>
              <a:buNone/>
            </a:pP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Partner together on pathway-specific recruitment events</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Target courses that are part of pathway credentials to offer to the high schools</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Collaborate on infographics and other pathways/high school materials</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Present on pathways to the career prep consortium and high school administrators</a:t>
            </a:r>
            <a:endParaRPr sz="2600">
              <a:solidFill>
                <a:schemeClr val="dk1"/>
              </a:solidFill>
              <a:latin typeface="Times New Roman"/>
              <a:ea typeface="Times New Roman"/>
              <a:cs typeface="Times New Roman"/>
              <a:sym typeface="Times New Roman"/>
            </a:endParaRPr>
          </a:p>
          <a:p>
            <a:pPr marL="457200" lvl="0" indent="-393700" algn="l" rtl="0">
              <a:spcBef>
                <a:spcPts val="0"/>
              </a:spcBef>
              <a:spcAft>
                <a:spcPts val="0"/>
              </a:spcAft>
              <a:buClr>
                <a:schemeClr val="dk1"/>
              </a:buClr>
              <a:buSzPts val="2600"/>
              <a:buFont typeface="Times New Roman"/>
              <a:buChar char="●"/>
            </a:pPr>
            <a:r>
              <a:rPr lang="en-US" sz="2600">
                <a:solidFill>
                  <a:schemeClr val="dk1"/>
                </a:solidFill>
                <a:latin typeface="Times New Roman"/>
                <a:ea typeface="Times New Roman"/>
                <a:cs typeface="Times New Roman"/>
                <a:sym typeface="Times New Roman"/>
              </a:rPr>
              <a:t>Leverage pathway systems to target grants</a:t>
            </a:r>
            <a:endParaRPr sz="2600">
              <a:solidFill>
                <a:schemeClr val="dk1"/>
              </a:solidFill>
              <a:latin typeface="Times New Roman"/>
              <a:ea typeface="Times New Roman"/>
              <a:cs typeface="Times New Roman"/>
              <a:sym typeface="Times New Roman"/>
            </a:endParaRPr>
          </a:p>
        </p:txBody>
      </p:sp>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CAD25DA7EFABEF439271A3FD99786188" ma:contentTypeVersion="14" ma:contentTypeDescription="Create a new document." ma:contentTypeScope="" ma:versionID="83f5729b119d806f3c9f0b5b27ae4897">
  <xsd:schema xmlns:xsd="http://www.w3.org/2001/XMLSchema" xmlns:xs="http://www.w3.org/2001/XMLSchema" xmlns:p="http://schemas.microsoft.com/office/2006/metadata/properties" xmlns:ns2="9d708fe1-499a-404b-8760-7fadc8efcb04" xmlns:ns3="0ea9a507-3a85-4b04-86ce-1835e911386e" targetNamespace="http://schemas.microsoft.com/office/2006/metadata/properties" ma:root="true" ma:fieldsID="5f94c4f7a8e175909b42d24fc7561050" ns2:_="" ns3:_="">
    <xsd:import namespace="9d708fe1-499a-404b-8760-7fadc8efcb04"/>
    <xsd:import namespace="0ea9a507-3a85-4b04-86ce-1835e911386e"/>
    <xsd:element name="properties">
      <xsd:complexType>
        <xsd:sequence>
          <xsd:element name="documentManagement">
            <xsd:complexType>
              <xsd:all>
                <xsd:element ref="ns2:MediaServiceMetadata" minOccurs="0"/>
                <xsd:element ref="ns2:MediaServiceFastMetadata" minOccurs="0"/>
                <xsd:element ref="ns2:_Flow_SignoffStatus" minOccurs="0"/>
                <xsd:element ref="ns2:MediaServiceDateTaken" minOccurs="0"/>
                <xsd:element ref="ns2:MediaServiceAutoTags" minOccurs="0"/>
                <xsd:element ref="ns2:MediaServiceLocation"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3:SharedWithUsers" minOccurs="0"/>
                <xsd:element ref="ns3:SharedWithDetails"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9d708fe1-499a-404b-8760-7fadc8efcb04"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_Flow_SignoffStatus" ma:index="10" nillable="true" ma:displayName="Sign-off status" ma:internalName="Sign_x002d_off_x0020_status">
      <xsd:simpleType>
        <xsd:restriction base="dms:Text"/>
      </xsd:simpleType>
    </xsd:element>
    <xsd:element name="MediaServiceDateTaken" ma:index="11" nillable="true" ma:displayName="MediaServiceDateTaken" ma:hidden="true" ma:internalName="MediaServiceDateTaken" ma:readOnly="true">
      <xsd:simpleType>
        <xsd:restriction base="dms:Text"/>
      </xsd:simpleType>
    </xsd:element>
    <xsd:element name="MediaServiceAutoTags" ma:index="12" nillable="true" ma:displayName="Tags" ma:internalName="MediaServiceAutoTags" ma:readOnly="true">
      <xsd:simpleType>
        <xsd:restriction base="dms:Text"/>
      </xsd:simpleType>
    </xsd:element>
    <xsd:element name="MediaServiceLocation" ma:index="13" nillable="true" ma:displayName="Location" ma:internalName="MediaServiceLocation"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21"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0ea9a507-3a85-4b04-86ce-1835e911386e"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Flow_SignoffStatus xmlns="9d708fe1-499a-404b-8760-7fadc8efcb04" xsi:nil="true"/>
  </documentManagement>
</p:properties>
</file>

<file path=customXml/itemProps1.xml><?xml version="1.0" encoding="utf-8"?>
<ds:datastoreItem xmlns:ds="http://schemas.openxmlformats.org/officeDocument/2006/customXml" ds:itemID="{2BD8831F-4D28-463E-B4EF-637B9152A2C1}"/>
</file>

<file path=customXml/itemProps2.xml><?xml version="1.0" encoding="utf-8"?>
<ds:datastoreItem xmlns:ds="http://schemas.openxmlformats.org/officeDocument/2006/customXml" ds:itemID="{23DBF05C-1994-419A-BCCD-6BB9E37A1BE3}"/>
</file>

<file path=customXml/itemProps3.xml><?xml version="1.0" encoding="utf-8"?>
<ds:datastoreItem xmlns:ds="http://schemas.openxmlformats.org/officeDocument/2006/customXml" ds:itemID="{58D050FF-D9D3-4371-911F-04BB8C81009C}"/>
</file>

<file path=docProps/app.xml><?xml version="1.0" encoding="utf-8"?>
<Properties xmlns="http://schemas.openxmlformats.org/officeDocument/2006/extended-properties" xmlns:vt="http://schemas.openxmlformats.org/officeDocument/2006/docPropsVTypes">
  <TotalTime>0</TotalTime>
  <Words>1336</Words>
  <Application>Microsoft Office PowerPoint</Application>
  <PresentationFormat>On-screen Show (4:3)</PresentationFormat>
  <Paragraphs>231</Paragraphs>
  <Slides>18</Slides>
  <Notes>18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18</vt:i4>
      </vt:variant>
    </vt:vector>
  </HeadingPairs>
  <TitlesOfParts>
    <vt:vector size="23" baseType="lpstr">
      <vt:lpstr>Arial</vt:lpstr>
      <vt:lpstr>Calibri</vt:lpstr>
      <vt:lpstr>Georgia</vt:lpstr>
      <vt:lpstr>Times New Roman</vt:lpstr>
      <vt:lpstr>Office Theme</vt:lpstr>
      <vt:lpstr>PowerPoint Presentation</vt:lpstr>
      <vt:lpstr>Gateway’s Team</vt:lpstr>
      <vt:lpstr>Gateway Facts</vt:lpstr>
      <vt:lpstr>Career Pathways  </vt:lpstr>
      <vt:lpstr>Career Pathway Maps  </vt:lpstr>
      <vt:lpstr>  </vt:lpstr>
      <vt:lpstr>  </vt:lpstr>
      <vt:lpstr>High School Infographics  </vt:lpstr>
      <vt:lpstr>A Strong Partnership Between  Pathways and Dual Credit  </vt:lpstr>
      <vt:lpstr>Gateway Supporting High Schools through Dual Credit  </vt:lpstr>
      <vt:lpstr>High School Academies </vt:lpstr>
      <vt:lpstr>High School Academies </vt:lpstr>
      <vt:lpstr>Funding  </vt:lpstr>
      <vt:lpstr>Pilot: 2018-2020 HS Welding Academy   </vt:lpstr>
      <vt:lpstr>Positive Impact </vt:lpstr>
      <vt:lpstr>Positive Impact: Parents, Students &amp; Community   </vt:lpstr>
      <vt:lpstr>Best Practices &amp; Resources</vt:lpstr>
      <vt:lpstr>What additional information  can we share?</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Katie Graf</dc:creator>
  <cp:lastModifiedBy>Katie Graf</cp:lastModifiedBy>
  <cp:revision>1</cp:revision>
  <dcterms:modified xsi:type="dcterms:W3CDTF">2021-08-17T19:35:13Z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0x010100CAD25DA7EFABEF439271A3FD99786188</vt:lpwstr>
  </property>
</Properties>
</file>